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67" r:id="rId4"/>
    <p:sldId id="293" r:id="rId5"/>
    <p:sldId id="294" r:id="rId6"/>
    <p:sldId id="268" r:id="rId7"/>
    <p:sldId id="283" r:id="rId8"/>
    <p:sldId id="292" r:id="rId9"/>
    <p:sldId id="284" r:id="rId10"/>
    <p:sldId id="269" r:id="rId11"/>
    <p:sldId id="270" r:id="rId12"/>
    <p:sldId id="285" r:id="rId13"/>
    <p:sldId id="271" r:id="rId14"/>
    <p:sldId id="282" r:id="rId15"/>
    <p:sldId id="298" r:id="rId16"/>
    <p:sldId id="289" r:id="rId17"/>
    <p:sldId id="286" r:id="rId18"/>
    <p:sldId id="287" r:id="rId19"/>
    <p:sldId id="288" r:id="rId20"/>
    <p:sldId id="296" r:id="rId21"/>
    <p:sldId id="295" r:id="rId22"/>
    <p:sldId id="290" r:id="rId23"/>
    <p:sldId id="291" r:id="rId24"/>
    <p:sldId id="297" r:id="rId25"/>
    <p:sldId id="299" r:id="rId26"/>
    <p:sldId id="266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87402" autoAdjust="0"/>
  </p:normalViewPr>
  <p:slideViewPr>
    <p:cSldViewPr snapToGrid="0">
      <p:cViewPr varScale="1">
        <p:scale>
          <a:sx n="56" d="100"/>
          <a:sy n="56" d="100"/>
        </p:scale>
        <p:origin x="197" y="48"/>
      </p:cViewPr>
      <p:guideLst/>
    </p:cSldViewPr>
  </p:slideViewPr>
  <p:outlineViewPr>
    <p:cViewPr>
      <p:scale>
        <a:sx n="33" d="100"/>
        <a:sy n="33" d="100"/>
      </p:scale>
      <p:origin x="0" y="-2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B1CDE9-91E1-4282-90DB-11D58B7B1E2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E669A8D-71AC-4966-B9FC-77BACDD38DA3}">
      <dgm:prSet phldrT="[Text]"/>
      <dgm:spPr/>
      <dgm:t>
        <a:bodyPr/>
        <a:lstStyle/>
        <a:p>
          <a:r>
            <a:rPr lang="en-US" dirty="0" smtClean="0"/>
            <a:t>Request</a:t>
          </a:r>
          <a:endParaRPr lang="en-US" dirty="0"/>
        </a:p>
      </dgm:t>
    </dgm:pt>
    <dgm:pt modelId="{7A2A4EA1-00CA-4CE5-A345-17E287FCAF04}" type="parTrans" cxnId="{6CA8476E-1D6C-4025-A3AF-4069F94906FA}">
      <dgm:prSet/>
      <dgm:spPr/>
      <dgm:t>
        <a:bodyPr/>
        <a:lstStyle/>
        <a:p>
          <a:endParaRPr lang="en-US"/>
        </a:p>
      </dgm:t>
    </dgm:pt>
    <dgm:pt modelId="{1D912B49-B427-423D-8E29-79E907F10182}" type="sibTrans" cxnId="{6CA8476E-1D6C-4025-A3AF-4069F94906FA}">
      <dgm:prSet/>
      <dgm:spPr/>
      <dgm:t>
        <a:bodyPr/>
        <a:lstStyle/>
        <a:p>
          <a:endParaRPr lang="en-US"/>
        </a:p>
      </dgm:t>
    </dgm:pt>
    <dgm:pt modelId="{B533A84D-26AC-4AE5-B92C-DD5E024A825E}">
      <dgm:prSet phldrT="[Text]"/>
      <dgm:spPr/>
      <dgm:t>
        <a:bodyPr/>
        <a:lstStyle/>
        <a:p>
          <a:r>
            <a:rPr lang="en-US" dirty="0" smtClean="0"/>
            <a:t>Approval</a:t>
          </a:r>
          <a:endParaRPr lang="en-US" dirty="0"/>
        </a:p>
      </dgm:t>
    </dgm:pt>
    <dgm:pt modelId="{4DD7A3FD-FE47-4801-83C8-CE6CDEF9C6B7}" type="parTrans" cxnId="{95391E3E-4A14-451D-8538-684B74487122}">
      <dgm:prSet/>
      <dgm:spPr/>
      <dgm:t>
        <a:bodyPr/>
        <a:lstStyle/>
        <a:p>
          <a:endParaRPr lang="en-US"/>
        </a:p>
      </dgm:t>
    </dgm:pt>
    <dgm:pt modelId="{51063770-9DF6-4216-8A55-31582C50A585}" type="sibTrans" cxnId="{95391E3E-4A14-451D-8538-684B74487122}">
      <dgm:prSet/>
      <dgm:spPr/>
      <dgm:t>
        <a:bodyPr/>
        <a:lstStyle/>
        <a:p>
          <a:endParaRPr lang="en-US"/>
        </a:p>
      </dgm:t>
    </dgm:pt>
    <dgm:pt modelId="{C0F7D78A-BE4B-4680-967B-597F9E44ADB5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B9646CA0-1B62-4B18-BACD-BEC8E7E8999A}" type="parTrans" cxnId="{BFEA26E2-7B28-4335-AF14-8EB1ECCD496C}">
      <dgm:prSet/>
      <dgm:spPr/>
      <dgm:t>
        <a:bodyPr/>
        <a:lstStyle/>
        <a:p>
          <a:endParaRPr lang="en-US"/>
        </a:p>
      </dgm:t>
    </dgm:pt>
    <dgm:pt modelId="{E7D3C0D9-C8C1-4835-AA39-F3A20FD49E54}" type="sibTrans" cxnId="{BFEA26E2-7B28-4335-AF14-8EB1ECCD496C}">
      <dgm:prSet/>
      <dgm:spPr/>
      <dgm:t>
        <a:bodyPr/>
        <a:lstStyle/>
        <a:p>
          <a:endParaRPr lang="en-US"/>
        </a:p>
      </dgm:t>
    </dgm:pt>
    <dgm:pt modelId="{B64F059F-81AF-4EDB-8AD1-9BF9777B3823}" type="pres">
      <dgm:prSet presAssocID="{A0B1CDE9-91E1-4282-90DB-11D58B7B1E28}" presName="Name0" presStyleCnt="0">
        <dgm:presLayoutVars>
          <dgm:dir/>
          <dgm:animLvl val="lvl"/>
          <dgm:resizeHandles val="exact"/>
        </dgm:presLayoutVars>
      </dgm:prSet>
      <dgm:spPr/>
    </dgm:pt>
    <dgm:pt modelId="{ADAF12F0-CD5F-48EE-8F26-716CE6814F39}" type="pres">
      <dgm:prSet presAssocID="{5E669A8D-71AC-4966-B9FC-77BACDD38DA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3C20B-3368-4EF5-B8FD-0EEAC633E7C7}" type="pres">
      <dgm:prSet presAssocID="{1D912B49-B427-423D-8E29-79E907F10182}" presName="parTxOnlySpace" presStyleCnt="0"/>
      <dgm:spPr/>
    </dgm:pt>
    <dgm:pt modelId="{59A5D273-3E52-4858-B8C5-6073D5594AD1}" type="pres">
      <dgm:prSet presAssocID="{B533A84D-26AC-4AE5-B92C-DD5E024A825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9590B-1C71-41C8-94C9-5C598C8980AB}" type="pres">
      <dgm:prSet presAssocID="{51063770-9DF6-4216-8A55-31582C50A585}" presName="parTxOnlySpace" presStyleCnt="0"/>
      <dgm:spPr/>
    </dgm:pt>
    <dgm:pt modelId="{7E6A6F3C-7687-4223-AB45-FB618F0008C0}" type="pres">
      <dgm:prSet presAssocID="{C0F7D78A-BE4B-4680-967B-597F9E44ADB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10EAA-2095-438F-A7D2-C92F6C88AC2E}" type="presOf" srcId="{B533A84D-26AC-4AE5-B92C-DD5E024A825E}" destId="{59A5D273-3E52-4858-B8C5-6073D5594AD1}" srcOrd="0" destOrd="0" presId="urn:microsoft.com/office/officeart/2005/8/layout/chevron1"/>
    <dgm:cxn modelId="{EF7C3C87-A43C-46A0-927F-F3320139C693}" type="presOf" srcId="{C0F7D78A-BE4B-4680-967B-597F9E44ADB5}" destId="{7E6A6F3C-7687-4223-AB45-FB618F0008C0}" srcOrd="0" destOrd="0" presId="urn:microsoft.com/office/officeart/2005/8/layout/chevron1"/>
    <dgm:cxn modelId="{149DA50F-540C-4EE8-9D29-3442B993AE3E}" type="presOf" srcId="{5E669A8D-71AC-4966-B9FC-77BACDD38DA3}" destId="{ADAF12F0-CD5F-48EE-8F26-716CE6814F39}" srcOrd="0" destOrd="0" presId="urn:microsoft.com/office/officeart/2005/8/layout/chevron1"/>
    <dgm:cxn modelId="{46CF3E64-B20F-4BF5-86BD-BBAE5149278F}" type="presOf" srcId="{A0B1CDE9-91E1-4282-90DB-11D58B7B1E28}" destId="{B64F059F-81AF-4EDB-8AD1-9BF9777B3823}" srcOrd="0" destOrd="0" presId="urn:microsoft.com/office/officeart/2005/8/layout/chevron1"/>
    <dgm:cxn modelId="{BFEA26E2-7B28-4335-AF14-8EB1ECCD496C}" srcId="{A0B1CDE9-91E1-4282-90DB-11D58B7B1E28}" destId="{C0F7D78A-BE4B-4680-967B-597F9E44ADB5}" srcOrd="2" destOrd="0" parTransId="{B9646CA0-1B62-4B18-BACD-BEC8E7E8999A}" sibTransId="{E7D3C0D9-C8C1-4835-AA39-F3A20FD49E54}"/>
    <dgm:cxn modelId="{95391E3E-4A14-451D-8538-684B74487122}" srcId="{A0B1CDE9-91E1-4282-90DB-11D58B7B1E28}" destId="{B533A84D-26AC-4AE5-B92C-DD5E024A825E}" srcOrd="1" destOrd="0" parTransId="{4DD7A3FD-FE47-4801-83C8-CE6CDEF9C6B7}" sibTransId="{51063770-9DF6-4216-8A55-31582C50A585}"/>
    <dgm:cxn modelId="{6CA8476E-1D6C-4025-A3AF-4069F94906FA}" srcId="{A0B1CDE9-91E1-4282-90DB-11D58B7B1E28}" destId="{5E669A8D-71AC-4966-B9FC-77BACDD38DA3}" srcOrd="0" destOrd="0" parTransId="{7A2A4EA1-00CA-4CE5-A345-17E287FCAF04}" sibTransId="{1D912B49-B427-423D-8E29-79E907F10182}"/>
    <dgm:cxn modelId="{71359D45-09C8-4100-B62B-00A06FD97568}" type="presParOf" srcId="{B64F059F-81AF-4EDB-8AD1-9BF9777B3823}" destId="{ADAF12F0-CD5F-48EE-8F26-716CE6814F39}" srcOrd="0" destOrd="0" presId="urn:microsoft.com/office/officeart/2005/8/layout/chevron1"/>
    <dgm:cxn modelId="{BA602B0B-C835-4C05-8EA0-A10846EAD86A}" type="presParOf" srcId="{B64F059F-81AF-4EDB-8AD1-9BF9777B3823}" destId="{F433C20B-3368-4EF5-B8FD-0EEAC633E7C7}" srcOrd="1" destOrd="0" presId="urn:microsoft.com/office/officeart/2005/8/layout/chevron1"/>
    <dgm:cxn modelId="{FE2864CC-C8FA-4805-8A1D-51F241467362}" type="presParOf" srcId="{B64F059F-81AF-4EDB-8AD1-9BF9777B3823}" destId="{59A5D273-3E52-4858-B8C5-6073D5594AD1}" srcOrd="2" destOrd="0" presId="urn:microsoft.com/office/officeart/2005/8/layout/chevron1"/>
    <dgm:cxn modelId="{6E647F27-B8A9-4359-A239-79AC755E1D8E}" type="presParOf" srcId="{B64F059F-81AF-4EDB-8AD1-9BF9777B3823}" destId="{CFE9590B-1C71-41C8-94C9-5C598C8980AB}" srcOrd="3" destOrd="0" presId="urn:microsoft.com/office/officeart/2005/8/layout/chevron1"/>
    <dgm:cxn modelId="{D1BCB398-BB2B-468D-ADB5-846FAC2D68EE}" type="presParOf" srcId="{B64F059F-81AF-4EDB-8AD1-9BF9777B3823}" destId="{7E6A6F3C-7687-4223-AB45-FB618F0008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F12F0-CD5F-48EE-8F26-716CE6814F3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Request</a:t>
          </a:r>
          <a:endParaRPr lang="en-US" sz="3100" kern="1200" dirty="0"/>
        </a:p>
      </dsp:txBody>
      <dsp:txXfrm>
        <a:off x="582612" y="2129102"/>
        <a:ext cx="1740694" cy="1160462"/>
      </dsp:txXfrm>
    </dsp:sp>
    <dsp:sp modelId="{59A5D273-3E52-4858-B8C5-6073D5594AD1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Approval</a:t>
          </a:r>
          <a:endParaRPr lang="en-US" sz="3100" kern="1200" dirty="0"/>
        </a:p>
      </dsp:txBody>
      <dsp:txXfrm>
        <a:off x="3193652" y="2129102"/>
        <a:ext cx="1740694" cy="1160462"/>
      </dsp:txXfrm>
    </dsp:sp>
    <dsp:sp modelId="{7E6A6F3C-7687-4223-AB45-FB618F0008C0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Use</a:t>
          </a:r>
          <a:endParaRPr lang="en-US" sz="3100" kern="1200" dirty="0"/>
        </a:p>
      </dsp:txBody>
      <dsp:txXfrm>
        <a:off x="5804693" y="2129102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D0B-FD58-4B51-BE56-99E30CFBC4E2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813F8-B084-472A-A934-1C06737A92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76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F183F-797E-44D1-9D9F-8E18B55FBDEB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577"/>
            <a:ext cx="560832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1A7E-F88C-41DA-BC51-81D305E2FB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1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Groups will receive an email with the link to be able to sign in as a new user. Reminder – write down that PS ID when you see it, or else you will need to call the help desk.  </a:t>
            </a:r>
          </a:p>
          <a:p>
            <a:r>
              <a:rPr lang="en-US" dirty="0" smtClean="0"/>
              <a:t>Students will not access the system until Thursday.  This allows</a:t>
            </a:r>
            <a:r>
              <a:rPr lang="en-US" baseline="0" dirty="0" smtClean="0"/>
              <a:t> time for staff to review student records and enter any data as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0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Ward is a our training lead.  She is teaching</a:t>
            </a:r>
            <a:r>
              <a:rPr lang="en-US" baseline="0" dirty="0" smtClean="0"/>
              <a:t> the fundamentals classes and coordinating the other trainings.  She can help you with canvas. </a:t>
            </a:r>
            <a:endParaRPr lang="en-US" dirty="0" smtClean="0"/>
          </a:p>
          <a:p>
            <a:r>
              <a:rPr lang="en-US" dirty="0" smtClean="0"/>
              <a:t>Jennifer: There are many ways available</a:t>
            </a:r>
            <a:r>
              <a:rPr lang="en-US" baseline="0" dirty="0" smtClean="0"/>
              <a:t> to you to learn about PeopleSoft.  We are in the process of scheduling sessions.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Jennifer: There are many ways available</a:t>
            </a:r>
            <a:r>
              <a:rPr lang="en-US" baseline="0" dirty="0" smtClean="0"/>
              <a:t> to you to learn about PeopleSoft.  We are in the process of scheduling sessions.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4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Mirranda Saari is the Associate Dean of Enrollment and Registrar,</a:t>
            </a:r>
            <a:r>
              <a:rPr lang="en-US" baseline="0" dirty="0" smtClean="0"/>
              <a:t> along with being the pillar lead for Campus Solutions.  </a:t>
            </a:r>
            <a:endParaRPr lang="en-US" dirty="0" smtClean="0"/>
          </a:p>
          <a:p>
            <a:r>
              <a:rPr lang="en-US" dirty="0" smtClean="0"/>
              <a:t>Mirranda: How will student know what to do?</a:t>
            </a:r>
          </a:p>
          <a:p>
            <a:r>
              <a:rPr lang="en-US" dirty="0" smtClean="0"/>
              <a:t>Beginning of fall term</a:t>
            </a:r>
            <a:r>
              <a:rPr lang="en-US" baseline="0" dirty="0" smtClean="0"/>
              <a:t> we will begin communications to students. At GoLive we will have a variety of resources available.  Discuss the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98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 / 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8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1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Guisela Eberle is the Assistant Director of Human Resources and our HCM pillar lead/ Susan</a:t>
            </a:r>
          </a:p>
          <a:p>
            <a:r>
              <a:rPr lang="en-US" dirty="0" smtClean="0"/>
              <a:t>Guisela: What</a:t>
            </a:r>
            <a:r>
              <a:rPr lang="en-US" baseline="0" dirty="0" smtClean="0"/>
              <a:t> will be available for ALL employees – view of Employee Self Service. Next slide is how most will view this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7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Guisela: Brief overview</a:t>
            </a:r>
            <a:r>
              <a:rPr lang="en-US" baseline="0" dirty="0" smtClean="0"/>
              <a:t> of each: personal info, payroll, time and leave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5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Guisela: You</a:t>
            </a:r>
            <a:r>
              <a:rPr lang="en-US" baseline="0" dirty="0" smtClean="0"/>
              <a:t> can’t enter other time options until they have been approved by your supervisor.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Welcome</a:t>
            </a:r>
            <a:r>
              <a:rPr lang="en-US" baseline="0" dirty="0" smtClean="0"/>
              <a:t> to Teaching and Learning Days. Clark is engaged in 3 system-level changes including “successfully implementing ctcLink”  Today’s session focuses on both change and readiness – because having information and seeing the system helps to reduce anxiety and provide you with information to be ready for our transformation to PeopleSoft.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5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Sabra: explain travel authorization and then expense report is done here.  Everyone will have access to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76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Sabra: details of</a:t>
            </a:r>
            <a:r>
              <a:rPr lang="en-US" baseline="0" dirty="0" smtClean="0"/>
              <a:t> the two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4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Mirranda: if we have time talk about the splendors of the student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9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still come to this landing page to access MyClark ctcLink.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99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If you are a manager you will have manager self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15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Today’ session – What to Expect</a:t>
            </a:r>
            <a:r>
              <a:rPr lang="en-US" baseline="0" dirty="0" smtClean="0"/>
              <a:t> When ctcLink goes live.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7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Susan: Who is involved in ctcLink? Implementation Team, Fit Gap, User Acceptance Testing, Data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1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Susan: Who is involved in ctcLink? Implementation Team, Fit Gap, User Acceptance Testing, Data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7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Susan: Calendar days – many of us are working evenings and weekends, </a:t>
            </a:r>
            <a:r>
              <a:rPr lang="en-US" dirty="0" smtClean="0"/>
              <a:t>overtime, meetings during lunch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Susan – where to find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4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Sabra Sand is the Director of Business Services and the Pillar Lead for</a:t>
            </a:r>
            <a:r>
              <a:rPr lang="en-US" baseline="0" dirty="0" smtClean="0"/>
              <a:t> Finance</a:t>
            </a:r>
          </a:p>
          <a:p>
            <a:r>
              <a:rPr lang="en-US" baseline="0" dirty="0" smtClean="0"/>
              <a:t>Sabra: review important dates and why we need to impose deadlines.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Sabra:</a:t>
            </a:r>
            <a:r>
              <a:rPr lang="en-US" baseline="0" dirty="0" smtClean="0"/>
              <a:t> focuses more on student transactions and 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1A7E-F88C-41DA-BC51-81D305E2FB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0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81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567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21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9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2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7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116357"/>
            <a:ext cx="2352403" cy="5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t-uat.peoplesoft-nonprod-aws.ctclink.sbctc.edu/psp/ptuat/EMPLOYEE/EMPL/?cmd=logou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ptprd.ctclink.us/psp/ptprd/EMPLOYEE/EMPL/?cmd=logou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52560" y="4232366"/>
            <a:ext cx="2627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165096"/>
            <a:ext cx="100584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have access to PeopleSoft?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54003"/>
              </p:ext>
            </p:extLst>
          </p:nvPr>
        </p:nvGraphicFramePr>
        <p:xfrm>
          <a:off x="677860" y="1542194"/>
          <a:ext cx="11031920" cy="531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84">
                  <a:extLst>
                    <a:ext uri="{9D8B030D-6E8A-4147-A177-3AD203B41FA5}">
                      <a16:colId xmlns:a16="http://schemas.microsoft.com/office/drawing/2014/main" val="2956009713"/>
                    </a:ext>
                  </a:extLst>
                </a:gridCol>
                <a:gridCol w="2506622">
                  <a:extLst>
                    <a:ext uri="{9D8B030D-6E8A-4147-A177-3AD203B41FA5}">
                      <a16:colId xmlns:a16="http://schemas.microsoft.com/office/drawing/2014/main" val="737759499"/>
                    </a:ext>
                  </a:extLst>
                </a:gridCol>
                <a:gridCol w="2374710">
                  <a:extLst>
                    <a:ext uri="{9D8B030D-6E8A-4147-A177-3AD203B41FA5}">
                      <a16:colId xmlns:a16="http://schemas.microsoft.com/office/drawing/2014/main" val="3929157548"/>
                    </a:ext>
                  </a:extLst>
                </a:gridCol>
                <a:gridCol w="1737820">
                  <a:extLst>
                    <a:ext uri="{9D8B030D-6E8A-4147-A177-3AD203B41FA5}">
                      <a16:colId xmlns:a16="http://schemas.microsoft.com/office/drawing/2014/main" val="3355619808"/>
                    </a:ext>
                  </a:extLst>
                </a:gridCol>
                <a:gridCol w="2206384">
                  <a:extLst>
                    <a:ext uri="{9D8B030D-6E8A-4147-A177-3AD203B41FA5}">
                      <a16:colId xmlns:a16="http://schemas.microsoft.com/office/drawing/2014/main" val="713257704"/>
                    </a:ext>
                  </a:extLst>
                </a:gridCol>
              </a:tblGrid>
              <a:tr h="9730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Sunday</a:t>
                      </a:r>
                    </a:p>
                    <a:p>
                      <a:r>
                        <a:rPr lang="en-US" sz="2800" dirty="0" smtClean="0"/>
                        <a:t>10/27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Monday</a:t>
                      </a:r>
                    </a:p>
                    <a:p>
                      <a:r>
                        <a:rPr lang="en-US" sz="2800" dirty="0" smtClean="0"/>
                        <a:t>10/28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Tuesday</a:t>
                      </a:r>
                    </a:p>
                    <a:p>
                      <a:r>
                        <a:rPr lang="en-US" sz="2800" dirty="0" smtClean="0"/>
                        <a:t>10/29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Wednesday</a:t>
                      </a:r>
                    </a:p>
                    <a:p>
                      <a:r>
                        <a:rPr lang="en-US" sz="2000" dirty="0" smtClean="0"/>
                        <a:t>10/31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</a:p>
                    <a:p>
                      <a:r>
                        <a:rPr lang="en-US" sz="2800" dirty="0" smtClean="0"/>
                        <a:t>10/31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40110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SMES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Legacy Super Users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Non Legacy</a:t>
                      </a:r>
                      <a:r>
                        <a:rPr lang="en-US" sz="2800" baseline="0" dirty="0" smtClean="0"/>
                        <a:t> Users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00481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Supervisors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ECD Students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047357"/>
                  </a:ext>
                </a:extLst>
              </a:tr>
              <a:tr h="12141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 Service Center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Administrative Support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Faculty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44139"/>
                  </a:ext>
                </a:extLst>
              </a:tr>
              <a:tr h="10428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Tech Hub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Club</a:t>
                      </a:r>
                      <a:r>
                        <a:rPr lang="en-US" sz="2800" baseline="0" dirty="0" smtClean="0"/>
                        <a:t> Advisors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6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9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with the Fundamentals / Orientation </a:t>
            </a:r>
          </a:p>
          <a:p>
            <a:pPr lvl="1"/>
            <a:r>
              <a:rPr lang="en-US" sz="2600" dirty="0"/>
              <a:t>Clark led classes</a:t>
            </a:r>
          </a:p>
          <a:p>
            <a:pPr lvl="1"/>
            <a:r>
              <a:rPr lang="en-US" sz="2600" dirty="0" smtClean="0"/>
              <a:t>Self-paced course in Canvas</a:t>
            </a:r>
          </a:p>
          <a:p>
            <a:pPr lvl="1"/>
            <a:r>
              <a:rPr lang="en-US" sz="2600" dirty="0" smtClean="0"/>
              <a:t>Videos</a:t>
            </a:r>
          </a:p>
          <a:p>
            <a:pPr lvl="1"/>
            <a:r>
              <a:rPr lang="en-US" sz="2600" dirty="0" smtClean="0"/>
              <a:t>Open Labs – Fridays 9-noon </a:t>
            </a:r>
          </a:p>
          <a:p>
            <a:pPr lvl="2"/>
            <a:r>
              <a:rPr lang="en-US" sz="2400" dirty="0" smtClean="0"/>
              <a:t>August 16 and 23</a:t>
            </a:r>
          </a:p>
          <a:p>
            <a:pPr lvl="2"/>
            <a:r>
              <a:rPr lang="en-US" sz="2400" dirty="0" smtClean="0"/>
              <a:t>September 6 and 13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I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Instructor led classes, by SBCTC staff via webex</a:t>
            </a:r>
          </a:p>
          <a:p>
            <a:r>
              <a:rPr lang="en-US" sz="2800" dirty="0" smtClean="0"/>
              <a:t>Self-paced course in Canvas</a:t>
            </a:r>
          </a:p>
          <a:p>
            <a:r>
              <a:rPr lang="en-US" sz="2800" dirty="0" smtClean="0"/>
              <a:t>ctcLink Reference Center – Quick Reference Guides (QRG)</a:t>
            </a:r>
          </a:p>
          <a:p>
            <a:r>
              <a:rPr lang="en-US" sz="2800" dirty="0" smtClean="0"/>
              <a:t>Videos</a:t>
            </a:r>
          </a:p>
          <a:p>
            <a:r>
              <a:rPr lang="en-US" sz="2800" dirty="0" smtClean="0"/>
              <a:t>Open Labs</a:t>
            </a:r>
          </a:p>
          <a:p>
            <a:r>
              <a:rPr lang="en-US" sz="2800" dirty="0" smtClean="0"/>
              <a:t>Clark led classes</a:t>
            </a:r>
          </a:p>
          <a:p>
            <a:r>
              <a:rPr lang="en-US" sz="2800" dirty="0" smtClean="0"/>
              <a:t>Ask a SME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students know 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Email to students – beginning of Fall term </a:t>
            </a:r>
            <a:endParaRPr lang="en-US" sz="2800" dirty="0"/>
          </a:p>
          <a:p>
            <a:r>
              <a:rPr lang="en-US" sz="2800" dirty="0" smtClean="0"/>
              <a:t>Videos on website</a:t>
            </a:r>
          </a:p>
          <a:p>
            <a:r>
              <a:rPr lang="en-US" sz="2800" dirty="0" smtClean="0"/>
              <a:t>MyClark ctcLink Quick Reference Guides</a:t>
            </a:r>
          </a:p>
          <a:p>
            <a:r>
              <a:rPr lang="en-US" sz="2800" dirty="0" smtClean="0"/>
              <a:t>Open Labs</a:t>
            </a:r>
          </a:p>
          <a:p>
            <a:r>
              <a:rPr lang="en-US" sz="2800" dirty="0" smtClean="0"/>
              <a:t>Tech Hub available in Gaiser</a:t>
            </a:r>
          </a:p>
          <a:p>
            <a:r>
              <a:rPr lang="en-US" sz="2800" dirty="0" smtClean="0"/>
              <a:t>MyClark Triage Center</a:t>
            </a:r>
          </a:p>
          <a:p>
            <a:r>
              <a:rPr lang="en-US" sz="2800" dirty="0" smtClean="0"/>
              <a:t>College 101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76" y="1507827"/>
            <a:ext cx="3170363" cy="3170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4642"/>
          <a:stretch/>
        </p:blipFill>
        <p:spPr>
          <a:xfrm>
            <a:off x="7018512" y="3645440"/>
            <a:ext cx="4579128" cy="3089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12" y="766785"/>
            <a:ext cx="3974776" cy="270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4960" r="54184" b="47555"/>
          <a:stretch/>
        </p:blipFill>
        <p:spPr>
          <a:xfrm>
            <a:off x="7926211" y="3118348"/>
            <a:ext cx="1538288" cy="2666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02" y="1422105"/>
            <a:ext cx="3855720" cy="3392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hlinkClick r:id="rId7"/>
              </a:rPr>
              <a:t>ctcLink – Live</a:t>
            </a:r>
            <a:endParaRPr lang="en-US" b="1" dirty="0" smtClean="0"/>
          </a:p>
          <a:p>
            <a:r>
              <a:rPr lang="en-US" dirty="0" smtClean="0"/>
              <a:t>First time logging in and activating your ctcLink Account</a:t>
            </a:r>
          </a:p>
          <a:p>
            <a:pPr lvl="1"/>
            <a:r>
              <a:rPr lang="en-US" sz="1800" dirty="0" smtClean="0"/>
              <a:t>Click on </a:t>
            </a:r>
            <a:r>
              <a:rPr lang="en-US" sz="1800" b="1" dirty="0" smtClean="0"/>
              <a:t>First Time User</a:t>
            </a:r>
          </a:p>
          <a:p>
            <a:pPr lvl="1"/>
            <a:r>
              <a:rPr lang="en-US" sz="1800" b="1" dirty="0" smtClean="0"/>
              <a:t>Enter Required information</a:t>
            </a:r>
          </a:p>
          <a:p>
            <a:pPr lvl="1"/>
            <a:r>
              <a:rPr lang="en-US" sz="1800" b="1" dirty="0" smtClean="0"/>
              <a:t>Change ctcLink ID to SID (old)</a:t>
            </a:r>
          </a:p>
          <a:p>
            <a:pPr lvl="1"/>
            <a:r>
              <a:rPr lang="en-US" sz="1800" b="1" dirty="0" smtClean="0"/>
              <a:t>Answer Security Questions</a:t>
            </a:r>
            <a:endParaRPr lang="en-US" sz="1800" b="1" dirty="0"/>
          </a:p>
          <a:p>
            <a:pPr lvl="1"/>
            <a:r>
              <a:rPr lang="en-US" sz="1800" b="1" dirty="0" smtClean="0"/>
              <a:t>Write down your ctcLink ID</a:t>
            </a: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8633" y="468284"/>
            <a:ext cx="6567054" cy="901730"/>
          </a:xfrm>
        </p:spPr>
        <p:txBody>
          <a:bodyPr>
            <a:noAutofit/>
          </a:bodyPr>
          <a:lstStyle/>
          <a:p>
            <a:pPr lvl="1" algn="ctr"/>
            <a:r>
              <a:rPr lang="en-US" sz="2800" b="1" dirty="0" smtClean="0"/>
              <a:t>Logging Into </a:t>
            </a:r>
            <a:r>
              <a:rPr lang="en-US" sz="2800" b="1" dirty="0" smtClean="0">
                <a:hlinkClick r:id="rId8"/>
              </a:rPr>
              <a:t>ctcLink</a:t>
            </a:r>
            <a:r>
              <a:rPr lang="en-US" sz="2800" dirty="0" smtClean="0">
                <a:hlinkClick r:id="rId8"/>
              </a:rPr>
              <a:t/>
            </a:r>
            <a:br>
              <a:rPr lang="en-US" sz="2800" dirty="0" smtClean="0">
                <a:hlinkClick r:id="rId8"/>
              </a:rPr>
            </a:br>
            <a:r>
              <a:rPr lang="en-US" sz="2800" dirty="0" smtClean="0"/>
              <a:t> – for the first time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087" y="4046921"/>
            <a:ext cx="884613" cy="15480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1052"/>
            <a:ext cx="6993306" cy="1796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96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74201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What if I have a technology issue with ctcLink.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44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ITS Service Center</a:t>
            </a:r>
          </a:p>
          <a:p>
            <a:r>
              <a:rPr lang="en-US" sz="2800" dirty="0" smtClean="0"/>
              <a:t>Icon on your desktop</a:t>
            </a:r>
          </a:p>
          <a:p>
            <a:r>
              <a:rPr lang="en-US" sz="2800" dirty="0" smtClean="0"/>
              <a:t>Call x2425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780" cy="6101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157" y="1491049"/>
            <a:ext cx="434134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What you see on the left sidebar are the self-service areas you have access to.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52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8" y="151421"/>
            <a:ext cx="11813059" cy="50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9945"/>
          <a:stretch/>
        </p:blipFill>
        <p:spPr>
          <a:xfrm>
            <a:off x="470665" y="161023"/>
            <a:ext cx="7143978" cy="512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363" y="1554469"/>
            <a:ext cx="5865340" cy="52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7" y="360446"/>
            <a:ext cx="11934251" cy="433347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34587611"/>
              </p:ext>
            </p:extLst>
          </p:nvPr>
        </p:nvGraphicFramePr>
        <p:xfrm>
          <a:off x="1465943" y="23133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2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2081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Conference Theme</a:t>
            </a:r>
            <a:br>
              <a:rPr lang="en-US" b="1" dirty="0"/>
            </a:br>
            <a:r>
              <a:rPr lang="en-US" b="1" dirty="0"/>
              <a:t>Guided Pathways: Lea</a:t>
            </a:r>
            <a:r>
              <a:rPr lang="en-US" dirty="0"/>
              <a:t>(r)</a:t>
            </a:r>
            <a:r>
              <a:rPr lang="en-US" b="1" dirty="0"/>
              <a:t>ning into future trends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8897"/>
            <a:ext cx="8596668" cy="41924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Our</a:t>
            </a:r>
            <a:r>
              <a:rPr lang="en-US" dirty="0"/>
              <a:t> College is engaging in three (3) system-level changes:  </a:t>
            </a:r>
          </a:p>
          <a:p>
            <a:r>
              <a:rPr lang="en-US" dirty="0"/>
              <a:t>Fostering equitable outcomes  in all of our professional practices;</a:t>
            </a:r>
          </a:p>
          <a:p>
            <a:r>
              <a:rPr lang="en-US" dirty="0"/>
              <a:t>Designing and evaluating Guided Pathways; and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Successfully implementing ctcLink.</a:t>
            </a:r>
          </a:p>
          <a:p>
            <a:pPr marL="0" indent="0">
              <a:buNone/>
            </a:pPr>
            <a:r>
              <a:rPr lang="en-US" dirty="0"/>
              <a:t>These change initiatives require our ability to hone our skills in the following </a:t>
            </a:r>
            <a:r>
              <a:rPr lang="en-US" b="1" dirty="0"/>
              <a:t>Essential Practices</a:t>
            </a:r>
            <a:r>
              <a:rPr lang="en-US" dirty="0"/>
              <a:t>: 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Change</a:t>
            </a:r>
            <a:r>
              <a:rPr lang="en-US" b="1" dirty="0"/>
              <a:t>: </a:t>
            </a:r>
            <a:r>
              <a:rPr lang="en-US" dirty="0"/>
              <a:t>how well we prepare for and adapt to equity-focused changes that occur within the organization and how well we support one another and work together.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Growth</a:t>
            </a:r>
            <a:r>
              <a:rPr lang="en-US" b="1" dirty="0"/>
              <a:t>: </a:t>
            </a:r>
            <a:r>
              <a:rPr lang="en-US" dirty="0"/>
              <a:t>the extent to which we create equitable opportunities to develop and advance both for ourselves and for others at Clark College and our community.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Engagement</a:t>
            </a:r>
            <a:r>
              <a:rPr lang="en-US" b="1" dirty="0"/>
              <a:t>: </a:t>
            </a:r>
            <a:r>
              <a:rPr lang="en-US" dirty="0"/>
              <a:t>the level of emotional and intellectual commitment we have towards our jobs and whether we have the right skills and resources to make a valuable and equitable contribution.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Readiness</a:t>
            </a:r>
            <a:r>
              <a:rPr lang="en-US" b="1" dirty="0"/>
              <a:t>: </a:t>
            </a:r>
            <a:r>
              <a:rPr lang="en-US" dirty="0"/>
              <a:t>the extent to which we have the skills, abilities, willingness, and knowledge to implement change with an intentional focus on equity. 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Goal-setting</a:t>
            </a:r>
            <a:r>
              <a:rPr lang="en-US" b="1" dirty="0"/>
              <a:t>: </a:t>
            </a:r>
            <a:r>
              <a:rPr lang="en-US" dirty="0"/>
              <a:t>how well we know, own and can impact our success and the success of Clark College by connecting our contributions to the overall goals of the College.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" y="453822"/>
            <a:ext cx="11887201" cy="52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521" y="348575"/>
            <a:ext cx="5002555" cy="6368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40" y="475091"/>
            <a:ext cx="375285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40" y="3656184"/>
            <a:ext cx="37623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" y="223688"/>
            <a:ext cx="11788821" cy="52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" y="228588"/>
            <a:ext cx="11943183" cy="476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33350"/>
            <a:ext cx="114109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1" y="0"/>
            <a:ext cx="7117492" cy="68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9" y="1270000"/>
            <a:ext cx="7100651" cy="4714833"/>
          </a:xfrm>
        </p:spPr>
      </p:pic>
    </p:spTree>
    <p:extLst>
      <p:ext uri="{BB962C8B-B14F-4D97-AF65-F5344CB8AC3E}">
        <p14:creationId xmlns:p14="http://schemas.microsoft.com/office/powerpoint/2010/main" val="3216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681" y="1517515"/>
            <a:ext cx="10482769" cy="4111152"/>
          </a:xfrm>
          <a:solidFill>
            <a:srgbClr val="EBEAE1"/>
          </a:solidFill>
        </p:spPr>
        <p:txBody>
          <a:bodyPr>
            <a:normAutofit fontScale="90000"/>
          </a:bodyPr>
          <a:lstStyle/>
          <a:p>
            <a:pPr marL="339725"/>
            <a:r>
              <a:rPr lang="en-US" sz="9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to Expect </a:t>
            </a:r>
            <a:br>
              <a:rPr lang="en-US" sz="9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When ctcLink</a:t>
            </a:r>
            <a:b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Goes Live</a:t>
            </a:r>
            <a:b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66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~ </a:t>
            </a: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ctcLink Steering Team</a:t>
            </a:r>
            <a:endParaRPr lang="en-US" sz="4400" cap="smal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78" y="2770497"/>
            <a:ext cx="3229564" cy="40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114" y="1466335"/>
            <a:ext cx="10482769" cy="4285899"/>
          </a:xfrm>
          <a:solidFill>
            <a:srgbClr val="EBEAE1"/>
          </a:solidFill>
        </p:spPr>
        <p:txBody>
          <a:bodyPr>
            <a:normAutofit fontScale="90000"/>
          </a:bodyPr>
          <a:lstStyle/>
          <a:p>
            <a:pPr marL="339725"/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Configuration (250+ sets) 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Data Validation (5 cycles – 30+sets)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Common Process Workshops (32)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Fit Gap &amp; Change Action Plans (45)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User Acceptance Testing (4 </a:t>
            </a:r>
            <a:r>
              <a:rPr lang="en-US" sz="4400" cap="small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mo</a:t>
            </a: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Parallel Testing (3)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sz="4400" cap="smal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244" y="4003589"/>
            <a:ext cx="2255290" cy="2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730" y="1566941"/>
            <a:ext cx="10482769" cy="4111152"/>
          </a:xfrm>
          <a:solidFill>
            <a:srgbClr val="EBEAE1"/>
          </a:solidFill>
        </p:spPr>
        <p:txBody>
          <a:bodyPr>
            <a:normAutofit fontScale="90000"/>
          </a:bodyPr>
          <a:lstStyle/>
          <a:p>
            <a:pPr marL="339725"/>
            <a:r>
              <a:rPr lang="en-US" sz="4400" b="1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Building in Production</a:t>
            </a: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Courses in Catalog (7,256 courses)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Course Requisites 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Academic Advisement Reports (40)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Transfer in Rules (3,775 for 15 </a:t>
            </a:r>
            <a:r>
              <a:rPr lang="en-US" sz="4400" cap="small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sch</a:t>
            </a: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Fall &amp; Winter Class Schedule </a:t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4400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sz="4400" cap="smal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78" y="4415481"/>
            <a:ext cx="1929851" cy="24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10 – 28 – 2019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74 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days to GoLive</a:t>
            </a:r>
            <a:endParaRPr 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485554"/>
            <a:ext cx="7301552" cy="12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www.clark.edu/myclark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845276"/>
            <a:ext cx="10695232" cy="4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&amp;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243914"/>
            <a:ext cx="9941241" cy="4797449"/>
          </a:xfrm>
        </p:spPr>
        <p:txBody>
          <a:bodyPr>
            <a:noAutofit/>
          </a:bodyPr>
          <a:lstStyle/>
          <a:p>
            <a:r>
              <a:rPr lang="en-US" sz="2400" dirty="0" smtClean="0"/>
              <a:t>September 27 – Last day to issue fall work-study referrals.</a:t>
            </a:r>
          </a:p>
          <a:p>
            <a:r>
              <a:rPr lang="en-US" sz="2400" dirty="0" smtClean="0"/>
              <a:t>September 30 – Last day for purchasing. No purchasing in October.</a:t>
            </a:r>
          </a:p>
          <a:p>
            <a:r>
              <a:rPr lang="en-US" sz="2400" dirty="0" smtClean="0"/>
              <a:t>October 4 – Last Day for submission of travel advance requests.</a:t>
            </a:r>
          </a:p>
          <a:p>
            <a:r>
              <a:rPr lang="en-US" sz="2400" dirty="0" smtClean="0"/>
              <a:t>October 15 – Time Sheets must be in on time.  If you miss the deadline we will not be able to write a check.  You will be paid with the Nov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pay.</a:t>
            </a:r>
          </a:p>
          <a:p>
            <a:r>
              <a:rPr lang="en-US" sz="2400" dirty="0" smtClean="0"/>
              <a:t>October 15 – Last day for corrections to winter classes</a:t>
            </a:r>
          </a:p>
          <a:p>
            <a:r>
              <a:rPr lang="en-US" sz="2400" dirty="0" smtClean="0"/>
              <a:t>October 16 to 31 – no new employees processed. November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will be start date.</a:t>
            </a:r>
          </a:p>
          <a:p>
            <a:r>
              <a:rPr lang="en-US" sz="2400" dirty="0" smtClean="0"/>
              <a:t>October 17 – last day for student enrollment transactions.</a:t>
            </a:r>
          </a:p>
          <a:p>
            <a:r>
              <a:rPr lang="en-US" sz="2400" dirty="0" smtClean="0"/>
              <a:t>October 22 – Business Services closes financial books</a:t>
            </a:r>
          </a:p>
        </p:txBody>
      </p:sp>
    </p:spTree>
    <p:extLst>
      <p:ext uri="{BB962C8B-B14F-4D97-AF65-F5344CB8AC3E}">
        <p14:creationId xmlns:p14="http://schemas.microsoft.com/office/powerpoint/2010/main" val="21139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0088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October 17 – Last day for enrollment transactions</a:t>
            </a:r>
          </a:p>
          <a:p>
            <a:r>
              <a:rPr lang="en-US" sz="2400" dirty="0" smtClean="0"/>
              <a:t>October 18 – Web transaction server and </a:t>
            </a:r>
            <a:r>
              <a:rPr lang="en-US" sz="2400" dirty="0" err="1" smtClean="0"/>
              <a:t>Cybersource</a:t>
            </a:r>
            <a:r>
              <a:rPr lang="en-US" sz="2400" dirty="0" smtClean="0"/>
              <a:t> down</a:t>
            </a:r>
          </a:p>
          <a:p>
            <a:r>
              <a:rPr lang="en-US" sz="2400" dirty="0" smtClean="0"/>
              <a:t>October </a:t>
            </a:r>
            <a:r>
              <a:rPr lang="en-US" sz="2400" dirty="0"/>
              <a:t>24 – Legacy system taken </a:t>
            </a:r>
            <a:r>
              <a:rPr lang="en-US" sz="2400" dirty="0" smtClean="0"/>
              <a:t>down</a:t>
            </a:r>
          </a:p>
          <a:p>
            <a:r>
              <a:rPr lang="en-US" sz="2400" dirty="0" smtClean="0"/>
              <a:t>October 25 to 27 – convert data from Legacy to PeopleSoft</a:t>
            </a:r>
          </a:p>
          <a:p>
            <a:r>
              <a:rPr lang="en-US" sz="2400" dirty="0" smtClean="0"/>
              <a:t>October 28 – Begin to log into PeopleSoft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larkPPT.potx" id="{09259E7B-6224-43AE-8A06-2A911ECCC7E8}" vid="{8F86E627-7CE7-4F58-A930-F8DAB9D245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myClarkPPT</Template>
  <TotalTime>1794</TotalTime>
  <Words>965</Words>
  <Application>Microsoft Office PowerPoint</Application>
  <PresentationFormat>Widescreen</PresentationFormat>
  <Paragraphs>150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Trebuchet MS</vt:lpstr>
      <vt:lpstr>Wingdings 3</vt:lpstr>
      <vt:lpstr>Facet</vt:lpstr>
      <vt:lpstr>PowerPoint Presentation</vt:lpstr>
      <vt:lpstr>Conference Theme Guided Pathways: Lea(r)ning into future trends </vt:lpstr>
      <vt:lpstr>What to Expect  When ctcLink Goes Live ~ ctcLink Steering Team</vt:lpstr>
      <vt:lpstr>Configuration (250+ sets)  Data Validation (5 cycles – 30+sets) Common Process Workshops (32) Fit Gap &amp; Change Action Plans (45) User Acceptance Testing (4 mo) Parallel Testing (3)    </vt:lpstr>
      <vt:lpstr>Building in Production Courses in Catalog (7,256 courses) Course Requisites  Academic Advisement Reports (40) Transfer in Rules (3,775 for 15 sch) Fall &amp; Winter Class Schedule        </vt:lpstr>
      <vt:lpstr>PowerPoint Presentation</vt:lpstr>
      <vt:lpstr>Information www.clark.edu/myclark</vt:lpstr>
      <vt:lpstr>Dates &amp; Deadlines</vt:lpstr>
      <vt:lpstr>Legacy Shutdown</vt:lpstr>
      <vt:lpstr>When do we have access to PeopleSoft?</vt:lpstr>
      <vt:lpstr>How will I know what to do?</vt:lpstr>
      <vt:lpstr>How will I know what to do?</vt:lpstr>
      <vt:lpstr>How will students know what to do?</vt:lpstr>
      <vt:lpstr>Logging Into ctcLink  – for the first time</vt:lpstr>
      <vt:lpstr>What if I have a technology issue with ctcLink.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Clark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Maxwell, Susan</dc:creator>
  <cp:lastModifiedBy>Maxwell, Susan</cp:lastModifiedBy>
  <cp:revision>165</cp:revision>
  <cp:lastPrinted>2019-08-13T00:19:49Z</cp:lastPrinted>
  <dcterms:created xsi:type="dcterms:W3CDTF">2015-09-15T18:58:43Z</dcterms:created>
  <dcterms:modified xsi:type="dcterms:W3CDTF">2019-08-14T18:00:47Z</dcterms:modified>
</cp:coreProperties>
</file>