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9" r:id="rId5"/>
    <p:sldId id="258" r:id="rId6"/>
    <p:sldId id="317" r:id="rId7"/>
    <p:sldId id="261" r:id="rId8"/>
    <p:sldId id="266" r:id="rId9"/>
    <p:sldId id="265" r:id="rId10"/>
    <p:sldId id="264" r:id="rId11"/>
    <p:sldId id="267" r:id="rId12"/>
    <p:sldId id="271" r:id="rId13"/>
    <p:sldId id="270" r:id="rId14"/>
    <p:sldId id="272" r:id="rId15"/>
    <p:sldId id="269" r:id="rId16"/>
    <p:sldId id="274" r:id="rId17"/>
    <p:sldId id="275" r:id="rId18"/>
    <p:sldId id="273" r:id="rId19"/>
    <p:sldId id="268" r:id="rId20"/>
    <p:sldId id="276" r:id="rId21"/>
    <p:sldId id="280" r:id="rId22"/>
    <p:sldId id="279" r:id="rId23"/>
    <p:sldId id="282" r:id="rId24"/>
    <p:sldId id="287" r:id="rId25"/>
    <p:sldId id="281" r:id="rId26"/>
    <p:sldId id="278" r:id="rId27"/>
    <p:sldId id="285" r:id="rId28"/>
    <p:sldId id="286" r:id="rId29"/>
    <p:sldId id="284" r:id="rId30"/>
    <p:sldId id="283" r:id="rId31"/>
    <p:sldId id="277" r:id="rId32"/>
    <p:sldId id="288" r:id="rId33"/>
    <p:sldId id="289" r:id="rId34"/>
    <p:sldId id="290" r:id="rId35"/>
    <p:sldId id="292" r:id="rId36"/>
    <p:sldId id="293" r:id="rId37"/>
    <p:sldId id="298" r:id="rId38"/>
    <p:sldId id="297" r:id="rId39"/>
    <p:sldId id="301" r:id="rId40"/>
    <p:sldId id="300" r:id="rId41"/>
    <p:sldId id="299" r:id="rId42"/>
    <p:sldId id="296" r:id="rId43"/>
    <p:sldId id="295" r:id="rId44"/>
    <p:sldId id="294" r:id="rId45"/>
    <p:sldId id="303" r:id="rId46"/>
    <p:sldId id="302" r:id="rId47"/>
    <p:sldId id="304" r:id="rId48"/>
    <p:sldId id="305" r:id="rId49"/>
    <p:sldId id="306" r:id="rId50"/>
    <p:sldId id="307" r:id="rId51"/>
    <p:sldId id="310" r:id="rId52"/>
    <p:sldId id="312" r:id="rId53"/>
    <p:sldId id="311" r:id="rId54"/>
    <p:sldId id="309" r:id="rId55"/>
    <p:sldId id="308" r:id="rId56"/>
    <p:sldId id="314" r:id="rId57"/>
    <p:sldId id="313" r:id="rId58"/>
    <p:sldId id="315" r:id="rId59"/>
    <p:sldId id="316" r:id="rId60"/>
    <p:sldId id="26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1" d="100"/>
          <a:sy n="111"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250E30-8EC4-4543-A13B-CB338D0E7BB2}"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77A1-8F84-4D74-8935-1484A6AA2CA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81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50E30-8EC4-4543-A13B-CB338D0E7BB2}"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77A1-8F84-4D74-8935-1484A6AA2CAA}" type="slidenum">
              <a:rPr lang="en-US" smtClean="0"/>
              <a:t>‹#›</a:t>
            </a:fld>
            <a:endParaRPr lang="en-US"/>
          </a:p>
        </p:txBody>
      </p:sp>
    </p:spTree>
    <p:extLst>
      <p:ext uri="{BB962C8B-B14F-4D97-AF65-F5344CB8AC3E}">
        <p14:creationId xmlns:p14="http://schemas.microsoft.com/office/powerpoint/2010/main" val="341526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50E30-8EC4-4543-A13B-CB338D0E7BB2}"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77A1-8F84-4D74-8935-1484A6AA2CAA}" type="slidenum">
              <a:rPr lang="en-US" smtClean="0"/>
              <a:t>‹#›</a:t>
            </a:fld>
            <a:endParaRPr lang="en-US"/>
          </a:p>
        </p:txBody>
      </p:sp>
    </p:spTree>
    <p:extLst>
      <p:ext uri="{BB962C8B-B14F-4D97-AF65-F5344CB8AC3E}">
        <p14:creationId xmlns:p14="http://schemas.microsoft.com/office/powerpoint/2010/main" val="169792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50E30-8EC4-4543-A13B-CB338D0E7BB2}"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77A1-8F84-4D74-8935-1484A6AA2CAA}" type="slidenum">
              <a:rPr lang="en-US" smtClean="0"/>
              <a:t>‹#›</a:t>
            </a:fld>
            <a:endParaRPr lang="en-US"/>
          </a:p>
        </p:txBody>
      </p:sp>
    </p:spTree>
    <p:extLst>
      <p:ext uri="{BB962C8B-B14F-4D97-AF65-F5344CB8AC3E}">
        <p14:creationId xmlns:p14="http://schemas.microsoft.com/office/powerpoint/2010/main" val="103530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250E30-8EC4-4543-A13B-CB338D0E7BB2}"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77A1-8F84-4D74-8935-1484A6AA2CA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03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250E30-8EC4-4543-A13B-CB338D0E7BB2}"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377A1-8F84-4D74-8935-1484A6AA2CAA}" type="slidenum">
              <a:rPr lang="en-US" smtClean="0"/>
              <a:t>‹#›</a:t>
            </a:fld>
            <a:endParaRPr lang="en-US"/>
          </a:p>
        </p:txBody>
      </p:sp>
    </p:spTree>
    <p:extLst>
      <p:ext uri="{BB962C8B-B14F-4D97-AF65-F5344CB8AC3E}">
        <p14:creationId xmlns:p14="http://schemas.microsoft.com/office/powerpoint/2010/main" val="291891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250E30-8EC4-4543-A13B-CB338D0E7BB2}"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377A1-8F84-4D74-8935-1484A6AA2CAA}" type="slidenum">
              <a:rPr lang="en-US" smtClean="0"/>
              <a:t>‹#›</a:t>
            </a:fld>
            <a:endParaRPr lang="en-US"/>
          </a:p>
        </p:txBody>
      </p:sp>
    </p:spTree>
    <p:extLst>
      <p:ext uri="{BB962C8B-B14F-4D97-AF65-F5344CB8AC3E}">
        <p14:creationId xmlns:p14="http://schemas.microsoft.com/office/powerpoint/2010/main" val="147720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250E30-8EC4-4543-A13B-CB338D0E7BB2}"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377A1-8F84-4D74-8935-1484A6AA2CAA}" type="slidenum">
              <a:rPr lang="en-US" smtClean="0"/>
              <a:t>‹#›</a:t>
            </a:fld>
            <a:endParaRPr lang="en-US"/>
          </a:p>
        </p:txBody>
      </p:sp>
    </p:spTree>
    <p:extLst>
      <p:ext uri="{BB962C8B-B14F-4D97-AF65-F5344CB8AC3E}">
        <p14:creationId xmlns:p14="http://schemas.microsoft.com/office/powerpoint/2010/main" val="363552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250E30-8EC4-4543-A13B-CB338D0E7BB2}" type="datetimeFigureOut">
              <a:rPr lang="en-US" smtClean="0"/>
              <a:t>10/9/2019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F3377A1-8F84-4D74-8935-1484A6AA2CAA}" type="slidenum">
              <a:rPr lang="en-US" smtClean="0"/>
              <a:t>‹#›</a:t>
            </a:fld>
            <a:endParaRPr lang="en-US"/>
          </a:p>
        </p:txBody>
      </p:sp>
    </p:spTree>
    <p:extLst>
      <p:ext uri="{BB962C8B-B14F-4D97-AF65-F5344CB8AC3E}">
        <p14:creationId xmlns:p14="http://schemas.microsoft.com/office/powerpoint/2010/main" val="57598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E250E30-8EC4-4543-A13B-CB338D0E7BB2}" type="datetimeFigureOut">
              <a:rPr lang="en-US" smtClean="0"/>
              <a:t>10/9/2019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3377A1-8F84-4D74-8935-1484A6AA2CAA}" type="slidenum">
              <a:rPr lang="en-US" smtClean="0"/>
              <a:t>‹#›</a:t>
            </a:fld>
            <a:endParaRPr lang="en-US"/>
          </a:p>
        </p:txBody>
      </p:sp>
    </p:spTree>
    <p:extLst>
      <p:ext uri="{BB962C8B-B14F-4D97-AF65-F5344CB8AC3E}">
        <p14:creationId xmlns:p14="http://schemas.microsoft.com/office/powerpoint/2010/main" val="274805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E250E30-8EC4-4543-A13B-CB338D0E7BB2}"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377A1-8F84-4D74-8935-1484A6AA2CAA}" type="slidenum">
              <a:rPr lang="en-US" smtClean="0"/>
              <a:t>‹#›</a:t>
            </a:fld>
            <a:endParaRPr lang="en-US"/>
          </a:p>
        </p:txBody>
      </p:sp>
    </p:spTree>
    <p:extLst>
      <p:ext uri="{BB962C8B-B14F-4D97-AF65-F5344CB8AC3E}">
        <p14:creationId xmlns:p14="http://schemas.microsoft.com/office/powerpoint/2010/main" val="211479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E250E30-8EC4-4543-A13B-CB338D0E7BB2}" type="datetimeFigureOut">
              <a:rPr lang="en-US" smtClean="0"/>
              <a:t>10/9/2019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F3377A1-8F84-4D74-8935-1484A6AA2CAA}"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937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114308"/>
          </a:xfrm>
        </p:spPr>
        <p:txBody>
          <a:bodyPr/>
          <a:lstStyle/>
          <a:p>
            <a:r>
              <a:rPr lang="en-US" dirty="0" smtClean="0"/>
              <a:t>Travel &amp; Expenses in </a:t>
            </a:r>
            <a:r>
              <a:rPr lang="en-US" dirty="0" err="1" smtClean="0"/>
              <a:t>MyClark</a:t>
            </a:r>
            <a:endParaRPr lang="en-US" dirty="0"/>
          </a:p>
        </p:txBody>
      </p:sp>
      <p:sp>
        <p:nvSpPr>
          <p:cNvPr id="3" name="Subtitle 2"/>
          <p:cNvSpPr>
            <a:spLocks noGrp="1"/>
          </p:cNvSpPr>
          <p:nvPr>
            <p:ph type="subTitle" idx="1"/>
          </p:nvPr>
        </p:nvSpPr>
        <p:spPr/>
        <p:txBody>
          <a:bodyPr/>
          <a:lstStyle/>
          <a:p>
            <a:r>
              <a:rPr lang="en-US" dirty="0" smtClean="0"/>
              <a:t>Sabra Sand, Director of Business</a:t>
            </a:r>
            <a:endParaRPr lang="en-US" dirty="0"/>
          </a:p>
        </p:txBody>
      </p:sp>
    </p:spTree>
    <p:extLst>
      <p:ext uri="{BB962C8B-B14F-4D97-AF65-F5344CB8AC3E}">
        <p14:creationId xmlns:p14="http://schemas.microsoft.com/office/powerpoint/2010/main" val="2662897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59" y="1962659"/>
            <a:ext cx="7682685" cy="3342586"/>
          </a:xfrm>
        </p:spPr>
        <p:txBody>
          <a:bodyPr/>
          <a:lstStyle/>
          <a:p>
            <a:r>
              <a:rPr lang="en-US" sz="2400" dirty="0"/>
              <a:t>When you first create a new Travel Authorization, you will see an upper section of header fields and a lower section for “Projected Expenses” that make up the TA lines:</a:t>
            </a:r>
          </a:p>
          <a:p>
            <a:endParaRPr lang="en-US" dirty="0"/>
          </a:p>
        </p:txBody>
      </p:sp>
      <p:pic>
        <p:nvPicPr>
          <p:cNvPr id="10" name="Picture 9"/>
          <p:cNvPicPr>
            <a:picLocks noChangeAspect="1"/>
          </p:cNvPicPr>
          <p:nvPr/>
        </p:nvPicPr>
        <p:blipFill>
          <a:blip r:embed="rId2"/>
          <a:stretch>
            <a:fillRect/>
          </a:stretch>
        </p:blipFill>
        <p:spPr>
          <a:xfrm>
            <a:off x="822960" y="3003803"/>
            <a:ext cx="7772235" cy="1930505"/>
          </a:xfrm>
          <a:prstGeom prst="rect">
            <a:avLst/>
          </a:prstGeom>
        </p:spPr>
      </p:pic>
      <p:sp>
        <p:nvSpPr>
          <p:cNvPr id="11" name="TextBox 10"/>
          <p:cNvSpPr txBox="1"/>
          <p:nvPr/>
        </p:nvSpPr>
        <p:spPr>
          <a:xfrm>
            <a:off x="822960" y="5060187"/>
            <a:ext cx="5413938" cy="461665"/>
          </a:xfrm>
          <a:prstGeom prst="rect">
            <a:avLst/>
          </a:prstGeom>
          <a:noFill/>
        </p:spPr>
        <p:txBody>
          <a:bodyPr wrap="square" rtlCol="0">
            <a:spAutoFit/>
          </a:bodyPr>
          <a:lstStyle/>
          <a:p>
            <a:r>
              <a:rPr lang="en-US" sz="2400" dirty="0"/>
              <a:t>All required fields are denoted with an *</a:t>
            </a:r>
            <a:endParaRPr lang="en-US" sz="2400" dirty="0"/>
          </a:p>
        </p:txBody>
      </p:sp>
    </p:spTree>
    <p:extLst>
      <p:ext uri="{BB962C8B-B14F-4D97-AF65-F5344CB8AC3E}">
        <p14:creationId xmlns:p14="http://schemas.microsoft.com/office/powerpoint/2010/main" val="141659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1992702"/>
            <a:ext cx="7941478" cy="3830128"/>
          </a:xfrm>
        </p:spPr>
        <p:txBody>
          <a:bodyPr>
            <a:normAutofit/>
          </a:bodyPr>
          <a:lstStyle/>
          <a:p>
            <a:r>
              <a:rPr lang="en-US" dirty="0"/>
              <a:t>Use the </a:t>
            </a:r>
            <a:r>
              <a:rPr lang="en-US" dirty="0" smtClean="0"/>
              <a:t>travel authorization (TA) header </a:t>
            </a:r>
            <a:r>
              <a:rPr lang="en-US" dirty="0"/>
              <a:t>fields to select a pre-defined Business Purpose for the TA, a free text document description, a </a:t>
            </a:r>
            <a:r>
              <a:rPr lang="en-US" b="1" u="sng" dirty="0"/>
              <a:t>default</a:t>
            </a:r>
            <a:r>
              <a:rPr lang="en-US" dirty="0"/>
              <a:t> location (used to calculate per diem rates), and a TA date range.  You can also add attachments in the header</a:t>
            </a:r>
            <a:r>
              <a:rPr lang="en-US" dirty="0" smtClean="0"/>
              <a:t>:</a:t>
            </a:r>
          </a:p>
          <a:p>
            <a:endParaRPr lang="en-US" dirty="0"/>
          </a:p>
          <a:p>
            <a:endParaRPr lang="en-US" dirty="0" smtClean="0"/>
          </a:p>
          <a:p>
            <a:endParaRPr lang="en-US" dirty="0"/>
          </a:p>
          <a:p>
            <a:endParaRPr lang="en-US" dirty="0" smtClean="0"/>
          </a:p>
          <a:p>
            <a:r>
              <a:rPr lang="en-US" dirty="0"/>
              <a:t>Remember that TAs cannot be submitted after the Date From/To dates have passed (no after-the-fact TAs).</a:t>
            </a:r>
          </a:p>
          <a:p>
            <a:endParaRPr lang="en-US" dirty="0"/>
          </a:p>
          <a:p>
            <a:endParaRPr lang="en-US" dirty="0"/>
          </a:p>
        </p:txBody>
      </p:sp>
      <p:pic>
        <p:nvPicPr>
          <p:cNvPr id="4" name="Picture 3"/>
          <p:cNvPicPr>
            <a:picLocks noChangeAspect="1"/>
          </p:cNvPicPr>
          <p:nvPr/>
        </p:nvPicPr>
        <p:blipFill>
          <a:blip r:embed="rId2"/>
          <a:stretch>
            <a:fillRect/>
          </a:stretch>
        </p:blipFill>
        <p:spPr>
          <a:xfrm>
            <a:off x="1509530" y="3492651"/>
            <a:ext cx="6136156" cy="1028789"/>
          </a:xfrm>
          <a:prstGeom prst="rect">
            <a:avLst/>
          </a:prstGeom>
        </p:spPr>
      </p:pic>
    </p:spTree>
    <p:extLst>
      <p:ext uri="{BB962C8B-B14F-4D97-AF65-F5344CB8AC3E}">
        <p14:creationId xmlns:p14="http://schemas.microsoft.com/office/powerpoint/2010/main" val="135509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027207"/>
            <a:ext cx="7543800" cy="4218317"/>
          </a:xfrm>
        </p:spPr>
        <p:txBody>
          <a:bodyPr>
            <a:normAutofit/>
          </a:bodyPr>
          <a:lstStyle/>
          <a:p>
            <a:r>
              <a:rPr lang="en-US" dirty="0"/>
              <a:t>You can start working on TA lines by filling in each line item, using the plus/minus buttons to add or remove lines as you go along</a:t>
            </a:r>
            <a:r>
              <a:rPr lang="en-US" dirty="0" smtClean="0"/>
              <a:t>:</a:t>
            </a:r>
          </a:p>
          <a:p>
            <a:endParaRPr lang="en-US" dirty="0"/>
          </a:p>
          <a:p>
            <a:endParaRPr lang="en-US" dirty="0" smtClean="0"/>
          </a:p>
          <a:p>
            <a:endParaRPr lang="en-US" dirty="0"/>
          </a:p>
          <a:p>
            <a:r>
              <a:rPr lang="en-US" b="1" u="sng" dirty="0" smtClean="0"/>
              <a:t>Never select prepaid as a payment type</a:t>
            </a:r>
          </a:p>
          <a:p>
            <a:r>
              <a:rPr lang="en-US" dirty="0" smtClean="0"/>
              <a:t>Or </a:t>
            </a:r>
            <a:r>
              <a:rPr lang="en-US" dirty="0"/>
              <a:t>you can use the Quick-Fill feature to populate multiple lines at once:</a:t>
            </a:r>
          </a:p>
          <a:p>
            <a:endParaRPr lang="en-US" dirty="0"/>
          </a:p>
          <a:p>
            <a:endParaRPr lang="en-US" dirty="0"/>
          </a:p>
        </p:txBody>
      </p:sp>
      <p:pic>
        <p:nvPicPr>
          <p:cNvPr id="4" name="Picture 3"/>
          <p:cNvPicPr>
            <a:picLocks noChangeAspect="1"/>
          </p:cNvPicPr>
          <p:nvPr/>
        </p:nvPicPr>
        <p:blipFill>
          <a:blip r:embed="rId2"/>
          <a:stretch>
            <a:fillRect/>
          </a:stretch>
        </p:blipFill>
        <p:spPr>
          <a:xfrm>
            <a:off x="500634" y="2852928"/>
            <a:ext cx="7701534" cy="1138428"/>
          </a:xfrm>
          <a:prstGeom prst="rect">
            <a:avLst/>
          </a:prstGeom>
        </p:spPr>
      </p:pic>
      <p:pic>
        <p:nvPicPr>
          <p:cNvPr id="5" name="Picture 4"/>
          <p:cNvPicPr>
            <a:picLocks noChangeAspect="1"/>
          </p:cNvPicPr>
          <p:nvPr/>
        </p:nvPicPr>
        <p:blipFill>
          <a:blip r:embed="rId3"/>
          <a:stretch>
            <a:fillRect/>
          </a:stretch>
        </p:blipFill>
        <p:spPr>
          <a:xfrm>
            <a:off x="2533452" y="5098382"/>
            <a:ext cx="3895682" cy="850466"/>
          </a:xfrm>
          <a:prstGeom prst="rect">
            <a:avLst/>
          </a:prstGeom>
        </p:spPr>
      </p:pic>
    </p:spTree>
    <p:extLst>
      <p:ext uri="{BB962C8B-B14F-4D97-AF65-F5344CB8AC3E}">
        <p14:creationId xmlns:p14="http://schemas.microsoft.com/office/powerpoint/2010/main" val="63272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50"/>
            <a:ext cx="7543800" cy="2737358"/>
          </a:xfrm>
        </p:spPr>
        <p:txBody>
          <a:bodyPr/>
          <a:lstStyle/>
          <a:p>
            <a:r>
              <a:rPr lang="en-US" sz="2400" dirty="0"/>
              <a:t>Sometimes, the fields you have available to use will change based on the Expense Type you select, bringing in new optional and/or required fields:</a:t>
            </a:r>
          </a:p>
          <a:p>
            <a:endParaRPr lang="en-US" dirty="0"/>
          </a:p>
        </p:txBody>
      </p:sp>
      <p:pic>
        <p:nvPicPr>
          <p:cNvPr id="4" name="Picture 3"/>
          <p:cNvPicPr>
            <a:picLocks noChangeAspect="1"/>
          </p:cNvPicPr>
          <p:nvPr/>
        </p:nvPicPr>
        <p:blipFill>
          <a:blip r:embed="rId2"/>
          <a:stretch>
            <a:fillRect/>
          </a:stretch>
        </p:blipFill>
        <p:spPr>
          <a:xfrm>
            <a:off x="1395963" y="3610229"/>
            <a:ext cx="6149873" cy="1794587"/>
          </a:xfrm>
          <a:prstGeom prst="rect">
            <a:avLst/>
          </a:prstGeom>
        </p:spPr>
      </p:pic>
    </p:spTree>
    <p:extLst>
      <p:ext uri="{BB962C8B-B14F-4D97-AF65-F5344CB8AC3E}">
        <p14:creationId xmlns:p14="http://schemas.microsoft.com/office/powerpoint/2010/main" val="261149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50"/>
            <a:ext cx="7543800" cy="2737358"/>
          </a:xfrm>
        </p:spPr>
        <p:txBody>
          <a:bodyPr/>
          <a:lstStyle/>
          <a:p>
            <a:r>
              <a:rPr lang="en-US" sz="2400" dirty="0"/>
              <a:t>Once an Expense Type is selected for a given line, a collapsed section for “Accounting Details will also become visible.  This is where a Traveler will enter/ update the funding distribution that’s intended for be used for that line:</a:t>
            </a:r>
          </a:p>
          <a:p>
            <a:endParaRPr lang="en-US" dirty="0"/>
          </a:p>
        </p:txBody>
      </p:sp>
      <p:pic>
        <p:nvPicPr>
          <p:cNvPr id="4" name="Picture 3"/>
          <p:cNvPicPr>
            <a:picLocks noChangeAspect="1"/>
          </p:cNvPicPr>
          <p:nvPr/>
        </p:nvPicPr>
        <p:blipFill>
          <a:blip r:embed="rId2"/>
          <a:stretch>
            <a:fillRect/>
          </a:stretch>
        </p:blipFill>
        <p:spPr>
          <a:xfrm>
            <a:off x="1519923" y="3963912"/>
            <a:ext cx="6149873" cy="1778663"/>
          </a:xfrm>
          <a:prstGeom prst="rect">
            <a:avLst/>
          </a:prstGeom>
        </p:spPr>
      </p:pic>
    </p:spTree>
    <p:extLst>
      <p:ext uri="{BB962C8B-B14F-4D97-AF65-F5344CB8AC3E}">
        <p14:creationId xmlns:p14="http://schemas.microsoft.com/office/powerpoint/2010/main" val="822418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1949570"/>
            <a:ext cx="7543800" cy="3907766"/>
          </a:xfrm>
        </p:spPr>
        <p:txBody>
          <a:bodyPr>
            <a:normAutofit lnSpcReduction="10000"/>
          </a:bodyPr>
          <a:lstStyle/>
          <a:p>
            <a:r>
              <a:rPr lang="en-US" sz="2400" dirty="0"/>
              <a:t>Clicking on the expand triangle will open the </a:t>
            </a:r>
            <a:r>
              <a:rPr lang="en-US" sz="2400" dirty="0" err="1"/>
              <a:t>Chartfield</a:t>
            </a:r>
            <a:r>
              <a:rPr lang="en-US" sz="2400" dirty="0"/>
              <a:t> block, which will already be populated with default </a:t>
            </a:r>
            <a:r>
              <a:rPr lang="en-US" sz="2400" dirty="0" smtClean="0"/>
              <a:t>values – </a:t>
            </a:r>
            <a:r>
              <a:rPr lang="en-US" sz="2400" b="1" dirty="0" smtClean="0"/>
              <a:t>you must change these values</a:t>
            </a:r>
            <a:r>
              <a:rPr lang="en-US" sz="2400" dirty="0" smtClean="0"/>
              <a:t>:</a:t>
            </a:r>
            <a:endParaRPr lang="en-US" sz="2400" dirty="0" smtClean="0"/>
          </a:p>
          <a:p>
            <a:endParaRPr lang="en-US" dirty="0"/>
          </a:p>
          <a:p>
            <a:endParaRPr lang="en-US" dirty="0" smtClean="0"/>
          </a:p>
          <a:p>
            <a:endParaRPr lang="en-US" dirty="0"/>
          </a:p>
          <a:p>
            <a:endParaRPr lang="en-US" dirty="0" smtClean="0"/>
          </a:p>
          <a:p>
            <a:endParaRPr lang="en-US" dirty="0"/>
          </a:p>
          <a:p>
            <a:r>
              <a:rPr lang="en-US" sz="2400" dirty="0"/>
              <a:t>A single line can also be split funded any number of ways as long as the split distributions equal the overall line total.</a:t>
            </a:r>
          </a:p>
          <a:p>
            <a:endParaRPr lang="en-US" dirty="0"/>
          </a:p>
          <a:p>
            <a:endParaRPr lang="en-US" dirty="0"/>
          </a:p>
        </p:txBody>
      </p:sp>
      <p:pic>
        <p:nvPicPr>
          <p:cNvPr id="4" name="Picture 3"/>
          <p:cNvPicPr>
            <a:picLocks noChangeAspect="1"/>
          </p:cNvPicPr>
          <p:nvPr/>
        </p:nvPicPr>
        <p:blipFill>
          <a:blip r:embed="rId2"/>
          <a:stretch>
            <a:fillRect/>
          </a:stretch>
        </p:blipFill>
        <p:spPr>
          <a:xfrm>
            <a:off x="1709678" y="3049333"/>
            <a:ext cx="5770364" cy="1449449"/>
          </a:xfrm>
          <a:prstGeom prst="rect">
            <a:avLst/>
          </a:prstGeom>
        </p:spPr>
      </p:pic>
    </p:spTree>
    <p:extLst>
      <p:ext uri="{BB962C8B-B14F-4D97-AF65-F5344CB8AC3E}">
        <p14:creationId xmlns:p14="http://schemas.microsoft.com/office/powerpoint/2010/main" val="1915583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50"/>
            <a:ext cx="7543800" cy="2737358"/>
          </a:xfrm>
        </p:spPr>
        <p:txBody>
          <a:bodyPr/>
          <a:lstStyle/>
          <a:p>
            <a:r>
              <a:rPr lang="en-US" dirty="0"/>
              <a:t>Once you have finished entering Header, Line, and Distribution information, you can save your TA by clicking on the Save for Later button:</a:t>
            </a:r>
          </a:p>
          <a:p>
            <a:endParaRPr lang="en-US" dirty="0"/>
          </a:p>
        </p:txBody>
      </p:sp>
      <p:pic>
        <p:nvPicPr>
          <p:cNvPr id="4" name="Picture 3"/>
          <p:cNvPicPr>
            <a:picLocks noChangeAspect="1"/>
          </p:cNvPicPr>
          <p:nvPr/>
        </p:nvPicPr>
        <p:blipFill>
          <a:blip r:embed="rId2"/>
          <a:stretch>
            <a:fillRect/>
          </a:stretch>
        </p:blipFill>
        <p:spPr>
          <a:xfrm>
            <a:off x="822960" y="3377295"/>
            <a:ext cx="7931423" cy="962439"/>
          </a:xfrm>
          <a:prstGeom prst="rect">
            <a:avLst/>
          </a:prstGeom>
        </p:spPr>
      </p:pic>
    </p:spTree>
    <p:extLst>
      <p:ext uri="{BB962C8B-B14F-4D97-AF65-F5344CB8AC3E}">
        <p14:creationId xmlns:p14="http://schemas.microsoft.com/office/powerpoint/2010/main" val="985822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50"/>
            <a:ext cx="7543800" cy="2737358"/>
          </a:xfrm>
        </p:spPr>
        <p:txBody>
          <a:bodyPr/>
          <a:lstStyle/>
          <a:p>
            <a:r>
              <a:rPr lang="en-US" dirty="0"/>
              <a:t>This will assign the TA an Authorization ID number and set it to a “Pending” status:</a:t>
            </a:r>
          </a:p>
          <a:p>
            <a:endParaRPr lang="en-US" dirty="0"/>
          </a:p>
        </p:txBody>
      </p:sp>
      <p:pic>
        <p:nvPicPr>
          <p:cNvPr id="10" name="Picture 9"/>
          <p:cNvPicPr>
            <a:picLocks noChangeAspect="1"/>
          </p:cNvPicPr>
          <p:nvPr/>
        </p:nvPicPr>
        <p:blipFill>
          <a:blip r:embed="rId2"/>
          <a:stretch>
            <a:fillRect/>
          </a:stretch>
        </p:blipFill>
        <p:spPr>
          <a:xfrm>
            <a:off x="508566" y="3070066"/>
            <a:ext cx="8266567" cy="948722"/>
          </a:xfrm>
          <a:prstGeom prst="rect">
            <a:avLst/>
          </a:prstGeom>
        </p:spPr>
      </p:pic>
    </p:spTree>
    <p:extLst>
      <p:ext uri="{BB962C8B-B14F-4D97-AF65-F5344CB8AC3E}">
        <p14:creationId xmlns:p14="http://schemas.microsoft.com/office/powerpoint/2010/main" val="2900064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50"/>
            <a:ext cx="7543800" cy="3417378"/>
          </a:xfrm>
        </p:spPr>
        <p:txBody>
          <a:bodyPr>
            <a:normAutofit lnSpcReduction="10000"/>
          </a:bodyPr>
          <a:lstStyle/>
          <a:p>
            <a:r>
              <a:rPr lang="en-US" dirty="0"/>
              <a:t>You can make changes and periodically save the TA as you are working on it, but once you are ready to submit the TA for approval you will need to click on the Summary and Submit button</a:t>
            </a:r>
            <a:r>
              <a:rPr lang="en-US" dirty="0" smtClean="0"/>
              <a:t>:</a:t>
            </a:r>
          </a:p>
          <a:p>
            <a:endParaRPr lang="en-US" dirty="0"/>
          </a:p>
          <a:p>
            <a:endParaRPr lang="en-US" dirty="0" smtClean="0"/>
          </a:p>
          <a:p>
            <a:endParaRPr lang="en-US" dirty="0"/>
          </a:p>
          <a:p>
            <a:endParaRPr lang="en-US" dirty="0" smtClean="0"/>
          </a:p>
          <a:p>
            <a:r>
              <a:rPr lang="en-US" dirty="0"/>
              <a:t>This will take you to a new page with an overview of the different line items that have been entered for the TA.</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632109" y="3373759"/>
            <a:ext cx="8164937" cy="948722"/>
          </a:xfrm>
          <a:prstGeom prst="rect">
            <a:avLst/>
          </a:prstGeom>
        </p:spPr>
      </p:pic>
    </p:spTree>
    <p:extLst>
      <p:ext uri="{BB962C8B-B14F-4D97-AF65-F5344CB8AC3E}">
        <p14:creationId xmlns:p14="http://schemas.microsoft.com/office/powerpoint/2010/main" val="238855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50"/>
            <a:ext cx="7543800" cy="2737358"/>
          </a:xfrm>
        </p:spPr>
        <p:txBody>
          <a:bodyPr/>
          <a:lstStyle/>
          <a:p>
            <a:r>
              <a:rPr lang="en-US" dirty="0"/>
              <a:t>From the Summary and Submit page you can also print a copy of the TA, add text-based notes, or add/review attachments that have been added to the TA:</a:t>
            </a:r>
          </a:p>
          <a:p>
            <a:endParaRPr lang="en-US" dirty="0"/>
          </a:p>
        </p:txBody>
      </p:sp>
      <p:pic>
        <p:nvPicPr>
          <p:cNvPr id="4" name="Picture 3"/>
          <p:cNvPicPr>
            <a:picLocks noChangeAspect="1"/>
          </p:cNvPicPr>
          <p:nvPr/>
        </p:nvPicPr>
        <p:blipFill>
          <a:blip r:embed="rId2"/>
          <a:stretch>
            <a:fillRect/>
          </a:stretch>
        </p:blipFill>
        <p:spPr>
          <a:xfrm>
            <a:off x="1185976" y="3269325"/>
            <a:ext cx="7049360" cy="2504378"/>
          </a:xfrm>
          <a:prstGeom prst="rect">
            <a:avLst/>
          </a:prstGeom>
        </p:spPr>
      </p:pic>
    </p:spTree>
    <p:extLst>
      <p:ext uri="{BB962C8B-B14F-4D97-AF65-F5344CB8AC3E}">
        <p14:creationId xmlns:p14="http://schemas.microsoft.com/office/powerpoint/2010/main" val="299220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2038" y="287338"/>
            <a:ext cx="8151962" cy="1449387"/>
          </a:xfrm>
        </p:spPr>
        <p:txBody>
          <a:bodyPr/>
          <a:lstStyle/>
          <a:p>
            <a:r>
              <a:rPr lang="en-US" dirty="0" smtClean="0"/>
              <a:t>Definitions</a:t>
            </a:r>
            <a:endParaRPr lang="en-US" dirty="0"/>
          </a:p>
        </p:txBody>
      </p:sp>
      <p:sp>
        <p:nvSpPr>
          <p:cNvPr id="3" name="Content Placeholder 2"/>
          <p:cNvSpPr>
            <a:spLocks noGrp="1"/>
          </p:cNvSpPr>
          <p:nvPr>
            <p:ph idx="4294967295"/>
          </p:nvPr>
        </p:nvSpPr>
        <p:spPr>
          <a:xfrm>
            <a:off x="715992" y="1846263"/>
            <a:ext cx="8428008" cy="4330700"/>
          </a:xfrm>
        </p:spPr>
        <p:txBody>
          <a:bodyPr>
            <a:normAutofit/>
          </a:bodyPr>
          <a:lstStyle/>
          <a:p>
            <a:pPr lvl="1"/>
            <a:r>
              <a:rPr lang="en-US" sz="2000" dirty="0" smtClean="0"/>
              <a:t>Travel and Expense is completed in the </a:t>
            </a:r>
            <a:r>
              <a:rPr lang="en-US" sz="2000" u="sng" dirty="0" smtClean="0"/>
              <a:t>Finance</a:t>
            </a:r>
            <a:r>
              <a:rPr lang="en-US" sz="2000" dirty="0" smtClean="0"/>
              <a:t> pillar in </a:t>
            </a:r>
            <a:r>
              <a:rPr lang="en-US" sz="2000" dirty="0" err="1" smtClean="0"/>
              <a:t>MyClark</a:t>
            </a:r>
            <a:r>
              <a:rPr lang="en-US" sz="2000" dirty="0" smtClean="0"/>
              <a:t>.</a:t>
            </a:r>
          </a:p>
          <a:p>
            <a:pPr lvl="1"/>
            <a:endParaRPr lang="en-US" sz="2000" dirty="0" smtClean="0"/>
          </a:p>
          <a:p>
            <a:pPr lvl="1"/>
            <a:r>
              <a:rPr lang="en-US" sz="2000" dirty="0" smtClean="0"/>
              <a:t>The </a:t>
            </a:r>
            <a:r>
              <a:rPr lang="en-US" sz="2000" dirty="0"/>
              <a:t>name of the </a:t>
            </a:r>
            <a:r>
              <a:rPr lang="en-US" sz="2000" dirty="0" smtClean="0"/>
              <a:t>module </a:t>
            </a:r>
            <a:r>
              <a:rPr lang="en-US" sz="2000" dirty="0"/>
              <a:t>is </a:t>
            </a:r>
            <a:r>
              <a:rPr lang="en-US" sz="2000" b="1" u="sng" dirty="0"/>
              <a:t>Expenses</a:t>
            </a:r>
            <a:r>
              <a:rPr lang="en-US" sz="2000" dirty="0"/>
              <a:t>, abbreviated </a:t>
            </a:r>
            <a:r>
              <a:rPr lang="en-US" sz="2000" dirty="0"/>
              <a:t>EX</a:t>
            </a:r>
          </a:p>
          <a:p>
            <a:pPr lvl="1"/>
            <a:endParaRPr lang="en-US" sz="2000" dirty="0"/>
          </a:p>
          <a:p>
            <a:pPr lvl="1"/>
            <a:r>
              <a:rPr lang="en-US" sz="2000" b="1" u="sng" dirty="0"/>
              <a:t>Travel &amp; Expense</a:t>
            </a:r>
            <a:r>
              <a:rPr lang="en-US" sz="2000" dirty="0"/>
              <a:t>, abbreviated T&amp;E, is what most of the processes and functionality within the Expenses module applies to and is how Expenses pages are organized in the PeopleSoft menu navigation </a:t>
            </a:r>
            <a:r>
              <a:rPr lang="en-US" sz="2000" dirty="0"/>
              <a:t>structure</a:t>
            </a:r>
          </a:p>
          <a:p>
            <a:pPr lvl="1"/>
            <a:endParaRPr lang="en-US" sz="2000" dirty="0"/>
          </a:p>
          <a:p>
            <a:pPr lvl="1"/>
            <a:r>
              <a:rPr lang="en-US" sz="2000" dirty="0"/>
              <a:t>For </a:t>
            </a:r>
            <a:r>
              <a:rPr lang="en-US" sz="2000" dirty="0" err="1" smtClean="0"/>
              <a:t>MyClark</a:t>
            </a:r>
            <a:r>
              <a:rPr lang="en-US" sz="2000" dirty="0" smtClean="0"/>
              <a:t> </a:t>
            </a:r>
            <a:r>
              <a:rPr lang="en-US" sz="2000" dirty="0"/>
              <a:t>we tend to use “Travel &amp; Expense” more often because it better describes what we use the Expenses module for, but “Expenses” may still be used when referencing the module specifically</a:t>
            </a:r>
          </a:p>
          <a:p>
            <a:endParaRPr lang="en-US" dirty="0"/>
          </a:p>
        </p:txBody>
      </p:sp>
    </p:spTree>
    <p:extLst>
      <p:ext uri="{BB962C8B-B14F-4D97-AF65-F5344CB8AC3E}">
        <p14:creationId xmlns:p14="http://schemas.microsoft.com/office/powerpoint/2010/main" val="1243800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49"/>
            <a:ext cx="7543800" cy="3607159"/>
          </a:xfrm>
        </p:spPr>
        <p:txBody>
          <a:bodyPr>
            <a:normAutofit/>
          </a:bodyPr>
          <a:lstStyle/>
          <a:p>
            <a:r>
              <a:rPr lang="en-US" dirty="0"/>
              <a:t>The Summary and Submit page requires the submitter to check a certification box before they can submit their TA and confirm their submittal</a:t>
            </a:r>
            <a:r>
              <a:rPr lang="en-US" dirty="0" smtClean="0"/>
              <a:t>:</a:t>
            </a:r>
          </a:p>
          <a:p>
            <a:endParaRPr lang="en-US" dirty="0"/>
          </a:p>
          <a:p>
            <a:endParaRPr lang="en-US" dirty="0" smtClean="0"/>
          </a:p>
          <a:p>
            <a:endParaRPr lang="en-US" dirty="0" smtClean="0"/>
          </a:p>
          <a:p>
            <a:endParaRPr lang="en-US" dirty="0"/>
          </a:p>
          <a:p>
            <a:r>
              <a:rPr lang="en-US" dirty="0" smtClean="0"/>
              <a:t>Once the box is check, you are able to submit the travel authorization request</a:t>
            </a:r>
            <a:endParaRPr lang="en-US" dirty="0"/>
          </a:p>
          <a:p>
            <a:endParaRPr lang="en-US" dirty="0"/>
          </a:p>
          <a:p>
            <a:endParaRPr lang="en-US" dirty="0"/>
          </a:p>
        </p:txBody>
      </p:sp>
      <p:pic>
        <p:nvPicPr>
          <p:cNvPr id="6" name="Picture 5"/>
          <p:cNvPicPr>
            <a:picLocks noChangeAspect="1"/>
          </p:cNvPicPr>
          <p:nvPr/>
        </p:nvPicPr>
        <p:blipFill>
          <a:blip r:embed="rId2"/>
          <a:stretch>
            <a:fillRect/>
          </a:stretch>
        </p:blipFill>
        <p:spPr>
          <a:xfrm>
            <a:off x="1467341" y="3829267"/>
            <a:ext cx="6255038" cy="658367"/>
          </a:xfrm>
          <a:prstGeom prst="rect">
            <a:avLst/>
          </a:prstGeom>
        </p:spPr>
      </p:pic>
    </p:spTree>
    <p:extLst>
      <p:ext uri="{BB962C8B-B14F-4D97-AF65-F5344CB8AC3E}">
        <p14:creationId xmlns:p14="http://schemas.microsoft.com/office/powerpoint/2010/main" val="223902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50"/>
            <a:ext cx="7543800" cy="2737358"/>
          </a:xfrm>
        </p:spPr>
        <p:txBody>
          <a:bodyPr/>
          <a:lstStyle/>
          <a:p>
            <a:r>
              <a:rPr lang="en-US" dirty="0"/>
              <a:t>Travel Authorizations that have been successfully submitted are given a “Submitted for Approval” status.  If the submittal was accidental or a needed change is recognized, the Traveler can withdraw their TA from the approval process:</a:t>
            </a:r>
          </a:p>
          <a:p>
            <a:endParaRPr lang="en-US" dirty="0"/>
          </a:p>
        </p:txBody>
      </p:sp>
      <p:pic>
        <p:nvPicPr>
          <p:cNvPr id="4" name="Picture 3"/>
          <p:cNvPicPr>
            <a:picLocks noChangeAspect="1"/>
          </p:cNvPicPr>
          <p:nvPr/>
        </p:nvPicPr>
        <p:blipFill>
          <a:blip r:embed="rId2"/>
          <a:stretch>
            <a:fillRect/>
          </a:stretch>
        </p:blipFill>
        <p:spPr>
          <a:xfrm>
            <a:off x="1237017" y="3547616"/>
            <a:ext cx="6715685" cy="2047411"/>
          </a:xfrm>
          <a:prstGeom prst="rect">
            <a:avLst/>
          </a:prstGeom>
        </p:spPr>
      </p:pic>
    </p:spTree>
    <p:extLst>
      <p:ext uri="{BB962C8B-B14F-4D97-AF65-F5344CB8AC3E}">
        <p14:creationId xmlns:p14="http://schemas.microsoft.com/office/powerpoint/2010/main" val="163581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50"/>
            <a:ext cx="7543800" cy="2737358"/>
          </a:xfrm>
        </p:spPr>
        <p:txBody>
          <a:bodyPr/>
          <a:lstStyle/>
          <a:p>
            <a:r>
              <a:rPr lang="en-US" dirty="0"/>
              <a:t>The TA Summary and Submit page will also show a graphic and log that shows where in the approval process it is and any approval history:</a:t>
            </a:r>
          </a:p>
          <a:p>
            <a:endParaRPr lang="en-US" dirty="0"/>
          </a:p>
        </p:txBody>
      </p:sp>
      <p:pic>
        <p:nvPicPr>
          <p:cNvPr id="4" name="Picture 3"/>
          <p:cNvPicPr>
            <a:picLocks noChangeAspect="1"/>
          </p:cNvPicPr>
          <p:nvPr/>
        </p:nvPicPr>
        <p:blipFill>
          <a:blip r:embed="rId2"/>
          <a:stretch>
            <a:fillRect/>
          </a:stretch>
        </p:blipFill>
        <p:spPr>
          <a:xfrm>
            <a:off x="921802" y="3162727"/>
            <a:ext cx="7523799" cy="2320370"/>
          </a:xfrm>
          <a:prstGeom prst="rect">
            <a:avLst/>
          </a:prstGeom>
        </p:spPr>
      </p:pic>
    </p:spTree>
    <p:extLst>
      <p:ext uri="{BB962C8B-B14F-4D97-AF65-F5344CB8AC3E}">
        <p14:creationId xmlns:p14="http://schemas.microsoft.com/office/powerpoint/2010/main" val="362172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49"/>
            <a:ext cx="7543800" cy="3607159"/>
          </a:xfrm>
        </p:spPr>
        <p:txBody>
          <a:bodyPr>
            <a:normAutofit/>
          </a:bodyPr>
          <a:lstStyle/>
          <a:p>
            <a:pPr marL="0" indent="0">
              <a:buNone/>
            </a:pPr>
            <a:r>
              <a:rPr lang="en-US" dirty="0"/>
              <a:t>T&amp;E approvers are able to get to the transaction specific approval page a few different ways:</a:t>
            </a:r>
          </a:p>
          <a:p>
            <a:pPr marL="0" indent="0">
              <a:buNone/>
            </a:pPr>
            <a:endParaRPr lang="en-US" sz="100" dirty="0"/>
          </a:p>
          <a:p>
            <a:pPr lvl="1"/>
            <a:r>
              <a:rPr lang="en-US" dirty="0"/>
              <a:t>Through a link in a notification email sent to them</a:t>
            </a:r>
          </a:p>
          <a:p>
            <a:pPr lvl="1"/>
            <a:r>
              <a:rPr lang="en-US" dirty="0"/>
              <a:t>Through their Worklist</a:t>
            </a:r>
          </a:p>
          <a:p>
            <a:pPr lvl="1"/>
            <a:r>
              <a:rPr lang="en-US" dirty="0"/>
              <a:t>Through the T&amp;E Approve Transactions screen</a:t>
            </a:r>
          </a:p>
          <a:p>
            <a:pPr marL="0" indent="0">
              <a:buNone/>
            </a:pPr>
            <a:endParaRPr lang="en-US" sz="750" dirty="0"/>
          </a:p>
          <a:p>
            <a:pPr marL="0" indent="0">
              <a:buNone/>
            </a:pPr>
            <a:r>
              <a:rPr lang="en-US" dirty="0"/>
              <a:t>The first two options depend on whether the approver is an “Email User”, a “Worklist User”, or both.  Users are both by default, and will get email notifications and be able to see pending items on their Worklist.</a:t>
            </a:r>
          </a:p>
          <a:p>
            <a:endParaRPr lang="en-US" dirty="0"/>
          </a:p>
        </p:txBody>
      </p:sp>
    </p:spTree>
    <p:extLst>
      <p:ext uri="{BB962C8B-B14F-4D97-AF65-F5344CB8AC3E}">
        <p14:creationId xmlns:p14="http://schemas.microsoft.com/office/powerpoint/2010/main" val="3863413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authorization process</a:t>
            </a:r>
            <a:endParaRPr lang="en-US" dirty="0"/>
          </a:p>
        </p:txBody>
      </p:sp>
      <p:pic>
        <p:nvPicPr>
          <p:cNvPr id="5" name="Content Placeholder 4"/>
          <p:cNvPicPr>
            <a:picLocks noGrp="1" noChangeAspect="1"/>
          </p:cNvPicPr>
          <p:nvPr>
            <p:ph idx="1"/>
          </p:nvPr>
        </p:nvPicPr>
        <p:blipFill>
          <a:blip r:embed="rId2"/>
          <a:stretch>
            <a:fillRect/>
          </a:stretch>
        </p:blipFill>
        <p:spPr>
          <a:xfrm>
            <a:off x="2292260" y="2241948"/>
            <a:ext cx="4604724" cy="3017044"/>
          </a:xfrm>
          <a:prstGeom prst="rect">
            <a:avLst/>
          </a:prstGeom>
        </p:spPr>
      </p:pic>
      <p:pic>
        <p:nvPicPr>
          <p:cNvPr id="6" name="Picture 5"/>
          <p:cNvPicPr>
            <a:picLocks noChangeAspect="1"/>
          </p:cNvPicPr>
          <p:nvPr/>
        </p:nvPicPr>
        <p:blipFill>
          <a:blip r:embed="rId3"/>
          <a:stretch>
            <a:fillRect/>
          </a:stretch>
        </p:blipFill>
        <p:spPr>
          <a:xfrm>
            <a:off x="2180744" y="3845495"/>
            <a:ext cx="2299916" cy="1495174"/>
          </a:xfrm>
          <a:prstGeom prst="rect">
            <a:avLst/>
          </a:prstGeom>
        </p:spPr>
      </p:pic>
    </p:spTree>
    <p:extLst>
      <p:ext uri="{BB962C8B-B14F-4D97-AF65-F5344CB8AC3E}">
        <p14:creationId xmlns:p14="http://schemas.microsoft.com/office/powerpoint/2010/main" val="3029643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 </a:t>
            </a:r>
            <a:r>
              <a:rPr lang="en-US" dirty="0"/>
              <a:t>a </a:t>
            </a:r>
            <a:r>
              <a:rPr lang="en-US" dirty="0" smtClean="0"/>
              <a:t>Travel </a:t>
            </a:r>
            <a:r>
              <a:rPr lang="en-US" dirty="0"/>
              <a:t>Authorization</a:t>
            </a:r>
          </a:p>
        </p:txBody>
      </p:sp>
      <p:sp>
        <p:nvSpPr>
          <p:cNvPr id="3" name="Content Placeholder 2"/>
          <p:cNvSpPr>
            <a:spLocks noGrp="1"/>
          </p:cNvSpPr>
          <p:nvPr>
            <p:ph idx="1"/>
          </p:nvPr>
        </p:nvSpPr>
        <p:spPr>
          <a:xfrm>
            <a:off x="822960" y="2241550"/>
            <a:ext cx="7543800" cy="3503642"/>
          </a:xfrm>
        </p:spPr>
        <p:txBody>
          <a:bodyPr>
            <a:normAutofit fontScale="92500" lnSpcReduction="20000"/>
          </a:bodyPr>
          <a:lstStyle/>
          <a:p>
            <a:pPr marL="0" indent="0">
              <a:buNone/>
            </a:pPr>
            <a:r>
              <a:rPr lang="en-US" sz="1800" dirty="0"/>
              <a:t>There are different options an Approver will have depending on how the local T&amp;E approval process is configured:</a:t>
            </a:r>
            <a:endParaRPr lang="en-US" sz="100" dirty="0"/>
          </a:p>
          <a:p>
            <a:r>
              <a:rPr lang="en-US" b="1" u="sng" dirty="0"/>
              <a:t>Approve/Review</a:t>
            </a:r>
            <a:r>
              <a:rPr lang="en-US" dirty="0"/>
              <a:t> – Positive action; approving/reviewing a T&amp;E document will move it forward in the approval queue.</a:t>
            </a:r>
          </a:p>
          <a:p>
            <a:r>
              <a:rPr lang="en-US" b="1" u="sng" dirty="0"/>
              <a:t>Deny</a:t>
            </a:r>
            <a:r>
              <a:rPr lang="en-US" dirty="0"/>
              <a:t> – Negative action; denying a T&amp;E document permanently terminates it.  It cannot be resubmitted.  Approver must include a comment.</a:t>
            </a:r>
          </a:p>
          <a:p>
            <a:r>
              <a:rPr lang="en-US" b="1" u="sng" dirty="0"/>
              <a:t>Send Back</a:t>
            </a:r>
            <a:r>
              <a:rPr lang="en-US" dirty="0"/>
              <a:t> – Negative action; sending a T&amp;E document back ends the approval process but allows an authorized user to make changes to the document and/or resubmit it.  Approver must include a comment.</a:t>
            </a:r>
          </a:p>
          <a:p>
            <a:r>
              <a:rPr lang="en-US" b="1" u="sng" dirty="0"/>
              <a:t>Hold</a:t>
            </a:r>
            <a:r>
              <a:rPr lang="en-US" dirty="0"/>
              <a:t> – Neutral action; holding a T&amp;E document prevents it from being processed any further through approvals until the Approver releases it by taking a different approval action (e.g. Approve, Send Back).</a:t>
            </a:r>
          </a:p>
          <a:p>
            <a:endParaRPr lang="en-US" dirty="0"/>
          </a:p>
        </p:txBody>
      </p:sp>
    </p:spTree>
    <p:extLst>
      <p:ext uri="{BB962C8B-B14F-4D97-AF65-F5344CB8AC3E}">
        <p14:creationId xmlns:p14="http://schemas.microsoft.com/office/powerpoint/2010/main" val="3696365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 </a:t>
            </a:r>
            <a:r>
              <a:rPr lang="en-US" dirty="0"/>
              <a:t>a </a:t>
            </a:r>
            <a:r>
              <a:rPr lang="en-US" dirty="0" smtClean="0"/>
              <a:t>Travel </a:t>
            </a:r>
            <a:r>
              <a:rPr lang="en-US" dirty="0"/>
              <a:t>Authorization</a:t>
            </a:r>
          </a:p>
        </p:txBody>
      </p:sp>
      <p:sp>
        <p:nvSpPr>
          <p:cNvPr id="3" name="Content Placeholder 2"/>
          <p:cNvSpPr>
            <a:spLocks noGrp="1"/>
          </p:cNvSpPr>
          <p:nvPr>
            <p:ph idx="1"/>
          </p:nvPr>
        </p:nvSpPr>
        <p:spPr>
          <a:xfrm>
            <a:off x="822960" y="2241550"/>
            <a:ext cx="7543800" cy="2737358"/>
          </a:xfrm>
        </p:spPr>
        <p:txBody>
          <a:bodyPr/>
          <a:lstStyle/>
          <a:p>
            <a:r>
              <a:rPr lang="en-US" dirty="0"/>
              <a:t>The PeopleSoft Worklist is a collection point that a user can see all of their Workflow related notifications.  You can click on the Link information for a given line item to be taken to the approval page for that transaction:</a:t>
            </a:r>
          </a:p>
          <a:p>
            <a:endParaRPr lang="en-US" dirty="0"/>
          </a:p>
        </p:txBody>
      </p:sp>
      <p:pic>
        <p:nvPicPr>
          <p:cNvPr id="4" name="Picture 3"/>
          <p:cNvPicPr>
            <a:picLocks noChangeAspect="1"/>
          </p:cNvPicPr>
          <p:nvPr/>
        </p:nvPicPr>
        <p:blipFill>
          <a:blip r:embed="rId2"/>
          <a:stretch>
            <a:fillRect/>
          </a:stretch>
        </p:blipFill>
        <p:spPr>
          <a:xfrm>
            <a:off x="1324142" y="3644994"/>
            <a:ext cx="6268755" cy="1838103"/>
          </a:xfrm>
          <a:prstGeom prst="rect">
            <a:avLst/>
          </a:prstGeom>
        </p:spPr>
      </p:pic>
    </p:spTree>
    <p:extLst>
      <p:ext uri="{BB962C8B-B14F-4D97-AF65-F5344CB8AC3E}">
        <p14:creationId xmlns:p14="http://schemas.microsoft.com/office/powerpoint/2010/main" val="288466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 </a:t>
            </a:r>
            <a:r>
              <a:rPr lang="en-US" dirty="0" err="1" smtClean="0"/>
              <a:t>aTravel</a:t>
            </a:r>
            <a:r>
              <a:rPr lang="en-US" dirty="0" smtClean="0"/>
              <a:t> </a:t>
            </a:r>
            <a:r>
              <a:rPr lang="en-US" dirty="0"/>
              <a:t>Authorization</a:t>
            </a:r>
          </a:p>
        </p:txBody>
      </p:sp>
      <p:sp>
        <p:nvSpPr>
          <p:cNvPr id="3" name="Content Placeholder 2"/>
          <p:cNvSpPr>
            <a:spLocks noGrp="1"/>
          </p:cNvSpPr>
          <p:nvPr>
            <p:ph idx="1"/>
          </p:nvPr>
        </p:nvSpPr>
        <p:spPr>
          <a:xfrm>
            <a:off x="822960" y="2241550"/>
            <a:ext cx="7543800" cy="2737358"/>
          </a:xfrm>
        </p:spPr>
        <p:txBody>
          <a:bodyPr/>
          <a:lstStyle/>
          <a:p>
            <a:r>
              <a:rPr lang="en-US" dirty="0"/>
              <a:t>The Approve Transactions screen is good for high volume approvers.  It opens to an Overview tab that shows all your pending T&amp;E approval, and additional tabs can be used to filter to specific transaction types:</a:t>
            </a:r>
          </a:p>
          <a:p>
            <a:endParaRPr lang="en-US" dirty="0"/>
          </a:p>
        </p:txBody>
      </p:sp>
      <p:pic>
        <p:nvPicPr>
          <p:cNvPr id="4" name="Picture 3"/>
          <p:cNvPicPr>
            <a:picLocks noChangeAspect="1"/>
          </p:cNvPicPr>
          <p:nvPr/>
        </p:nvPicPr>
        <p:blipFill>
          <a:blip r:embed="rId2"/>
          <a:stretch>
            <a:fillRect/>
          </a:stretch>
        </p:blipFill>
        <p:spPr>
          <a:xfrm>
            <a:off x="999827" y="3698815"/>
            <a:ext cx="7366933" cy="1671128"/>
          </a:xfrm>
          <a:prstGeom prst="rect">
            <a:avLst/>
          </a:prstGeom>
        </p:spPr>
      </p:pic>
    </p:spTree>
    <p:extLst>
      <p:ext uri="{BB962C8B-B14F-4D97-AF65-F5344CB8AC3E}">
        <p14:creationId xmlns:p14="http://schemas.microsoft.com/office/powerpoint/2010/main" val="2916092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 a Travel </a:t>
            </a:r>
            <a:r>
              <a:rPr lang="en-US" dirty="0"/>
              <a:t>Authorization</a:t>
            </a:r>
          </a:p>
        </p:txBody>
      </p:sp>
      <p:sp>
        <p:nvSpPr>
          <p:cNvPr id="3" name="Content Placeholder 2"/>
          <p:cNvSpPr>
            <a:spLocks noGrp="1"/>
          </p:cNvSpPr>
          <p:nvPr>
            <p:ph idx="1"/>
          </p:nvPr>
        </p:nvSpPr>
        <p:spPr>
          <a:xfrm>
            <a:off x="822960" y="2241550"/>
            <a:ext cx="7543800" cy="3503642"/>
          </a:xfrm>
        </p:spPr>
        <p:txBody>
          <a:bodyPr>
            <a:normAutofit fontScale="92500" lnSpcReduction="20000"/>
          </a:bodyPr>
          <a:lstStyle/>
          <a:p>
            <a:pPr marL="0" indent="0">
              <a:buNone/>
            </a:pPr>
            <a:r>
              <a:rPr lang="en-US" dirty="0"/>
              <a:t>Regardless of the method used to select an item for approval, the TA approval page is the same.  The page is divided up into several different sections:</a:t>
            </a:r>
          </a:p>
          <a:p>
            <a:r>
              <a:rPr lang="en-US" b="1" u="sng" dirty="0"/>
              <a:t>General Information</a:t>
            </a:r>
            <a:r>
              <a:rPr lang="en-US" dirty="0"/>
              <a:t> – Header information</a:t>
            </a:r>
          </a:p>
          <a:p>
            <a:r>
              <a:rPr lang="en-US" b="1" u="sng" dirty="0"/>
              <a:t>Details</a:t>
            </a:r>
            <a:r>
              <a:rPr lang="en-US" dirty="0"/>
              <a:t> – Line and Distribution information</a:t>
            </a:r>
          </a:p>
          <a:p>
            <a:r>
              <a:rPr lang="en-US" b="1" u="sng" dirty="0"/>
              <a:t>Totals</a:t>
            </a:r>
            <a:r>
              <a:rPr lang="en-US" dirty="0"/>
              <a:t> – Summary totals for the document</a:t>
            </a:r>
          </a:p>
          <a:p>
            <a:r>
              <a:rPr lang="en-US" b="1" u="sng" dirty="0"/>
              <a:t>Pending Actions</a:t>
            </a:r>
            <a:r>
              <a:rPr lang="en-US" dirty="0"/>
              <a:t> – Upcoming approval steps</a:t>
            </a:r>
          </a:p>
          <a:p>
            <a:r>
              <a:rPr lang="en-US" b="1" u="sng" dirty="0"/>
              <a:t>Action History</a:t>
            </a:r>
            <a:r>
              <a:rPr lang="en-US" dirty="0"/>
              <a:t> – Approval activity information</a:t>
            </a:r>
          </a:p>
          <a:p>
            <a:r>
              <a:rPr lang="en-US" b="1" u="sng" dirty="0"/>
              <a:t>Comments</a:t>
            </a:r>
            <a:r>
              <a:rPr lang="en-US" dirty="0"/>
              <a:t> – Approver Comment information</a:t>
            </a:r>
          </a:p>
          <a:p>
            <a:r>
              <a:rPr lang="en-US" b="1" u="sng" dirty="0"/>
              <a:t>Actions</a:t>
            </a:r>
            <a:r>
              <a:rPr lang="en-US" dirty="0"/>
              <a:t> – Where Approvers will make an approval action</a:t>
            </a:r>
          </a:p>
          <a:p>
            <a:endParaRPr lang="en-US" dirty="0"/>
          </a:p>
        </p:txBody>
      </p:sp>
    </p:spTree>
    <p:extLst>
      <p:ext uri="{BB962C8B-B14F-4D97-AF65-F5344CB8AC3E}">
        <p14:creationId xmlns:p14="http://schemas.microsoft.com/office/powerpoint/2010/main" val="2350483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 a Travel </a:t>
            </a:r>
            <a:r>
              <a:rPr lang="en-US" dirty="0"/>
              <a:t>Authorization</a:t>
            </a:r>
          </a:p>
        </p:txBody>
      </p:sp>
      <p:pic>
        <p:nvPicPr>
          <p:cNvPr id="4" name="Content Placeholder 3"/>
          <p:cNvPicPr>
            <a:picLocks noGrp="1" noChangeAspect="1"/>
          </p:cNvPicPr>
          <p:nvPr>
            <p:ph idx="1"/>
          </p:nvPr>
        </p:nvPicPr>
        <p:blipFill>
          <a:blip r:embed="rId2"/>
          <a:stretch>
            <a:fillRect/>
          </a:stretch>
        </p:blipFill>
        <p:spPr>
          <a:xfrm>
            <a:off x="2177908" y="1846263"/>
            <a:ext cx="4832633" cy="4022725"/>
          </a:xfrm>
          <a:prstGeom prst="rect">
            <a:avLst/>
          </a:prstGeom>
        </p:spPr>
      </p:pic>
      <p:pic>
        <p:nvPicPr>
          <p:cNvPr id="5" name="Picture 4"/>
          <p:cNvPicPr>
            <a:picLocks noChangeAspect="1"/>
          </p:cNvPicPr>
          <p:nvPr/>
        </p:nvPicPr>
        <p:blipFill>
          <a:blip r:embed="rId3"/>
          <a:stretch>
            <a:fillRect/>
          </a:stretch>
        </p:blipFill>
        <p:spPr>
          <a:xfrm>
            <a:off x="617809" y="2304193"/>
            <a:ext cx="1554615" cy="678971"/>
          </a:xfrm>
          <a:prstGeom prst="rect">
            <a:avLst/>
          </a:prstGeom>
        </p:spPr>
      </p:pic>
      <p:pic>
        <p:nvPicPr>
          <p:cNvPr id="6" name="Picture 5"/>
          <p:cNvPicPr>
            <a:picLocks noChangeAspect="1"/>
          </p:cNvPicPr>
          <p:nvPr/>
        </p:nvPicPr>
        <p:blipFill>
          <a:blip r:embed="rId4"/>
          <a:stretch>
            <a:fillRect/>
          </a:stretch>
        </p:blipFill>
        <p:spPr>
          <a:xfrm>
            <a:off x="789274" y="3333672"/>
            <a:ext cx="1371719" cy="502964"/>
          </a:xfrm>
          <a:prstGeom prst="rect">
            <a:avLst/>
          </a:prstGeom>
        </p:spPr>
      </p:pic>
      <p:pic>
        <p:nvPicPr>
          <p:cNvPr id="7" name="Picture 6"/>
          <p:cNvPicPr>
            <a:picLocks noChangeAspect="1"/>
          </p:cNvPicPr>
          <p:nvPr/>
        </p:nvPicPr>
        <p:blipFill>
          <a:blip r:embed="rId5"/>
          <a:stretch>
            <a:fillRect/>
          </a:stretch>
        </p:blipFill>
        <p:spPr>
          <a:xfrm>
            <a:off x="789274" y="4092567"/>
            <a:ext cx="1344284" cy="470957"/>
          </a:xfrm>
          <a:prstGeom prst="rect">
            <a:avLst/>
          </a:prstGeom>
        </p:spPr>
      </p:pic>
      <p:pic>
        <p:nvPicPr>
          <p:cNvPr id="8" name="Picture 7"/>
          <p:cNvPicPr>
            <a:picLocks noChangeAspect="1"/>
          </p:cNvPicPr>
          <p:nvPr/>
        </p:nvPicPr>
        <p:blipFill>
          <a:blip r:embed="rId6"/>
          <a:stretch>
            <a:fillRect/>
          </a:stretch>
        </p:blipFill>
        <p:spPr>
          <a:xfrm>
            <a:off x="738977" y="5052020"/>
            <a:ext cx="1394581" cy="461812"/>
          </a:xfrm>
          <a:prstGeom prst="rect">
            <a:avLst/>
          </a:prstGeom>
        </p:spPr>
      </p:pic>
    </p:spTree>
    <p:extLst>
      <p:ext uri="{BB962C8B-B14F-4D97-AF65-F5344CB8AC3E}">
        <p14:creationId xmlns:p14="http://schemas.microsoft.com/office/powerpoint/2010/main" val="109011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0551" y="992039"/>
            <a:ext cx="8833449" cy="1168550"/>
          </a:xfrm>
        </p:spPr>
        <p:txBody>
          <a:bodyPr>
            <a:normAutofit fontScale="90000"/>
          </a:bodyPr>
          <a:lstStyle/>
          <a:p>
            <a:r>
              <a:rPr lang="en-US" b="1" dirty="0"/>
              <a:t>There are three types of T&amp;E documents we use</a:t>
            </a:r>
            <a:r>
              <a:rPr lang="en-US" b="1" dirty="0" smtClean="0"/>
              <a:t>:</a:t>
            </a:r>
            <a:endParaRPr lang="en-US" dirty="0"/>
          </a:p>
        </p:txBody>
      </p:sp>
      <p:sp>
        <p:nvSpPr>
          <p:cNvPr id="3" name="Content Placeholder 2"/>
          <p:cNvSpPr>
            <a:spLocks noGrp="1"/>
          </p:cNvSpPr>
          <p:nvPr>
            <p:ph idx="4294967295"/>
          </p:nvPr>
        </p:nvSpPr>
        <p:spPr>
          <a:xfrm>
            <a:off x="1" y="2449902"/>
            <a:ext cx="9144000" cy="3419085"/>
          </a:xfrm>
        </p:spPr>
        <p:txBody>
          <a:bodyPr/>
          <a:lstStyle/>
          <a:p>
            <a:pPr lvl="1"/>
            <a:r>
              <a:rPr lang="en-US" b="1" u="sng" dirty="0"/>
              <a:t>Travel Authorization (TA) </a:t>
            </a:r>
            <a:r>
              <a:rPr lang="en-US" dirty="0"/>
              <a:t>– Travel document created prior to travel showing estimates costs for travel; produces an encumbrance that will get relieved once an Expense Report is filed against it</a:t>
            </a:r>
          </a:p>
          <a:p>
            <a:pPr lvl="1"/>
            <a:endParaRPr lang="en-US" sz="375" dirty="0"/>
          </a:p>
          <a:p>
            <a:pPr lvl="1"/>
            <a:r>
              <a:rPr lang="en-US" b="1" u="sng" dirty="0"/>
              <a:t>Cash Advance (CA)</a:t>
            </a:r>
            <a:r>
              <a:rPr lang="en-US" dirty="0"/>
              <a:t> – Travel document created to facilitate payment to the traveler in advance of travel; can be applied across multiple Expense Reports</a:t>
            </a:r>
          </a:p>
          <a:p>
            <a:pPr lvl="1"/>
            <a:endParaRPr lang="en-US" sz="375" dirty="0"/>
          </a:p>
          <a:p>
            <a:pPr lvl="1"/>
            <a:r>
              <a:rPr lang="en-US" b="1" u="sng" dirty="0"/>
              <a:t>Expense Report (ER)</a:t>
            </a:r>
            <a:r>
              <a:rPr lang="en-US" dirty="0"/>
              <a:t> – Travel document created after travel to record to actual cost of travel; may also produce a reimbursement and/or reconcile a Cash Advance</a:t>
            </a:r>
          </a:p>
          <a:p>
            <a:endParaRPr lang="en-US" dirty="0"/>
          </a:p>
        </p:txBody>
      </p:sp>
    </p:spTree>
    <p:extLst>
      <p:ext uri="{BB962C8B-B14F-4D97-AF65-F5344CB8AC3E}">
        <p14:creationId xmlns:p14="http://schemas.microsoft.com/office/powerpoint/2010/main" val="4112056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pic>
        <p:nvPicPr>
          <p:cNvPr id="4" name="Content Placeholder 3"/>
          <p:cNvPicPr>
            <a:picLocks noGrp="1" noChangeAspect="1"/>
          </p:cNvPicPr>
          <p:nvPr>
            <p:ph idx="1"/>
          </p:nvPr>
        </p:nvPicPr>
        <p:blipFill>
          <a:blip r:embed="rId2"/>
          <a:stretch>
            <a:fillRect/>
          </a:stretch>
        </p:blipFill>
        <p:spPr>
          <a:xfrm>
            <a:off x="2505779" y="2241947"/>
            <a:ext cx="4177687" cy="2737247"/>
          </a:xfrm>
          <a:prstGeom prst="rect">
            <a:avLst/>
          </a:prstGeom>
        </p:spPr>
      </p:pic>
      <p:pic>
        <p:nvPicPr>
          <p:cNvPr id="5" name="Picture 4"/>
          <p:cNvPicPr>
            <a:picLocks noChangeAspect="1"/>
          </p:cNvPicPr>
          <p:nvPr/>
        </p:nvPicPr>
        <p:blipFill>
          <a:blip r:embed="rId3"/>
          <a:stretch>
            <a:fillRect/>
          </a:stretch>
        </p:blipFill>
        <p:spPr>
          <a:xfrm>
            <a:off x="4594621" y="3662107"/>
            <a:ext cx="2299916" cy="1495174"/>
          </a:xfrm>
          <a:prstGeom prst="rect">
            <a:avLst/>
          </a:prstGeom>
        </p:spPr>
      </p:pic>
    </p:spTree>
    <p:extLst>
      <p:ext uri="{BB962C8B-B14F-4D97-AF65-F5344CB8AC3E}">
        <p14:creationId xmlns:p14="http://schemas.microsoft.com/office/powerpoint/2010/main" val="924477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 a Travel </a:t>
            </a:r>
            <a:r>
              <a:rPr lang="en-US" dirty="0"/>
              <a:t>Authorization</a:t>
            </a:r>
          </a:p>
        </p:txBody>
      </p:sp>
      <p:sp>
        <p:nvSpPr>
          <p:cNvPr id="3" name="Content Placeholder 2"/>
          <p:cNvSpPr>
            <a:spLocks noGrp="1"/>
          </p:cNvSpPr>
          <p:nvPr>
            <p:ph idx="1"/>
          </p:nvPr>
        </p:nvSpPr>
        <p:spPr>
          <a:xfrm>
            <a:off x="822960" y="2241550"/>
            <a:ext cx="7543800" cy="2737358"/>
          </a:xfrm>
        </p:spPr>
        <p:txBody>
          <a:bodyPr/>
          <a:lstStyle/>
          <a:p>
            <a:r>
              <a:rPr lang="en-US" dirty="0" smtClean="0"/>
              <a:t>Before you can approve a transaction, you will need to run Budget </a:t>
            </a:r>
            <a:r>
              <a:rPr lang="en-US" dirty="0"/>
              <a:t>Check </a:t>
            </a:r>
            <a:r>
              <a:rPr lang="en-US" dirty="0" smtClean="0"/>
              <a:t>on the transactions.  </a:t>
            </a:r>
            <a:r>
              <a:rPr lang="en-US" dirty="0"/>
              <a:t>To run the Budget Check from the approval screen, click on the Budget Options link text.</a:t>
            </a:r>
          </a:p>
          <a:p>
            <a:endParaRPr lang="en-US" dirty="0"/>
          </a:p>
        </p:txBody>
      </p:sp>
      <p:pic>
        <p:nvPicPr>
          <p:cNvPr id="4" name="Picture 3"/>
          <p:cNvPicPr>
            <a:picLocks noChangeAspect="1"/>
          </p:cNvPicPr>
          <p:nvPr/>
        </p:nvPicPr>
        <p:blipFill>
          <a:blip r:embed="rId2"/>
          <a:stretch>
            <a:fillRect/>
          </a:stretch>
        </p:blipFill>
        <p:spPr>
          <a:xfrm>
            <a:off x="1400012" y="3610229"/>
            <a:ext cx="6268755" cy="1426588"/>
          </a:xfrm>
          <a:prstGeom prst="rect">
            <a:avLst/>
          </a:prstGeom>
        </p:spPr>
      </p:pic>
    </p:spTree>
    <p:extLst>
      <p:ext uri="{BB962C8B-B14F-4D97-AF65-F5344CB8AC3E}">
        <p14:creationId xmlns:p14="http://schemas.microsoft.com/office/powerpoint/2010/main" val="113179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 a Travel </a:t>
            </a:r>
            <a:r>
              <a:rPr lang="en-US" dirty="0"/>
              <a:t>Authorization</a:t>
            </a:r>
          </a:p>
        </p:txBody>
      </p:sp>
      <p:sp>
        <p:nvSpPr>
          <p:cNvPr id="3" name="Content Placeholder 2"/>
          <p:cNvSpPr>
            <a:spLocks noGrp="1"/>
          </p:cNvSpPr>
          <p:nvPr>
            <p:ph idx="1"/>
          </p:nvPr>
        </p:nvSpPr>
        <p:spPr>
          <a:xfrm>
            <a:off x="822960" y="2241550"/>
            <a:ext cx="7543800" cy="2737358"/>
          </a:xfrm>
        </p:spPr>
        <p:txBody>
          <a:bodyPr/>
          <a:lstStyle/>
          <a:p>
            <a:r>
              <a:rPr lang="en-US" dirty="0"/>
              <a:t>Clicking the Budget Options link text will bring up Commitment Control window.  From there, click on the Budget Check button:</a:t>
            </a:r>
          </a:p>
          <a:p>
            <a:endParaRPr lang="en-US" dirty="0"/>
          </a:p>
        </p:txBody>
      </p:sp>
      <p:pic>
        <p:nvPicPr>
          <p:cNvPr id="5" name="Picture 4"/>
          <p:cNvPicPr>
            <a:picLocks noChangeAspect="1"/>
          </p:cNvPicPr>
          <p:nvPr/>
        </p:nvPicPr>
        <p:blipFill>
          <a:blip r:embed="rId2"/>
          <a:stretch>
            <a:fillRect/>
          </a:stretch>
        </p:blipFill>
        <p:spPr>
          <a:xfrm>
            <a:off x="2702500" y="3123740"/>
            <a:ext cx="3612193" cy="2359357"/>
          </a:xfrm>
          <a:prstGeom prst="rect">
            <a:avLst/>
          </a:prstGeom>
        </p:spPr>
      </p:pic>
    </p:spTree>
    <p:extLst>
      <p:ext uri="{BB962C8B-B14F-4D97-AF65-F5344CB8AC3E}">
        <p14:creationId xmlns:p14="http://schemas.microsoft.com/office/powerpoint/2010/main" val="892619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 a Travel </a:t>
            </a:r>
            <a:r>
              <a:rPr lang="en-US" dirty="0"/>
              <a:t>Authorization</a:t>
            </a:r>
          </a:p>
        </p:txBody>
      </p:sp>
      <p:sp>
        <p:nvSpPr>
          <p:cNvPr id="3" name="Content Placeholder 2"/>
          <p:cNvSpPr>
            <a:spLocks noGrp="1"/>
          </p:cNvSpPr>
          <p:nvPr>
            <p:ph idx="1"/>
          </p:nvPr>
        </p:nvSpPr>
        <p:spPr>
          <a:xfrm>
            <a:off x="822960" y="2241550"/>
            <a:ext cx="7543800" cy="2737358"/>
          </a:xfrm>
        </p:spPr>
        <p:txBody>
          <a:bodyPr/>
          <a:lstStyle/>
          <a:p>
            <a:r>
              <a:rPr lang="en-US" dirty="0"/>
              <a:t>If the document passes budget checking it will return a “Valid” or “Warning” Budget Checking Header Status.  If the transaction returns with an “Error” status, it will need to be sent back to the Traveler for correction or a budget adjustment will need to be made:</a:t>
            </a:r>
          </a:p>
          <a:p>
            <a:endParaRPr lang="en-US" dirty="0"/>
          </a:p>
        </p:txBody>
      </p:sp>
      <p:pic>
        <p:nvPicPr>
          <p:cNvPr id="4" name="Picture 3"/>
          <p:cNvPicPr>
            <a:picLocks noChangeAspect="1"/>
          </p:cNvPicPr>
          <p:nvPr/>
        </p:nvPicPr>
        <p:blipFill>
          <a:blip r:embed="rId2"/>
          <a:stretch>
            <a:fillRect/>
          </a:stretch>
        </p:blipFill>
        <p:spPr>
          <a:xfrm>
            <a:off x="2793336" y="3610229"/>
            <a:ext cx="3603048" cy="1796952"/>
          </a:xfrm>
          <a:prstGeom prst="rect">
            <a:avLst/>
          </a:prstGeom>
        </p:spPr>
      </p:pic>
    </p:spTree>
    <p:extLst>
      <p:ext uri="{BB962C8B-B14F-4D97-AF65-F5344CB8AC3E}">
        <p14:creationId xmlns:p14="http://schemas.microsoft.com/office/powerpoint/2010/main" val="3590395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 a Travel </a:t>
            </a:r>
            <a:r>
              <a:rPr lang="en-US" dirty="0"/>
              <a:t>Authorization</a:t>
            </a:r>
          </a:p>
        </p:txBody>
      </p:sp>
      <p:sp>
        <p:nvSpPr>
          <p:cNvPr id="3" name="Content Placeholder 2"/>
          <p:cNvSpPr>
            <a:spLocks noGrp="1"/>
          </p:cNvSpPr>
          <p:nvPr>
            <p:ph idx="1"/>
          </p:nvPr>
        </p:nvSpPr>
        <p:spPr>
          <a:xfrm>
            <a:off x="822960" y="2241550"/>
            <a:ext cx="7543800" cy="2737358"/>
          </a:xfrm>
        </p:spPr>
        <p:txBody>
          <a:bodyPr/>
          <a:lstStyle/>
          <a:p>
            <a:r>
              <a:rPr lang="en-US" dirty="0"/>
              <a:t>Once a document has passed budget checking, the Approver will be able to take one of their available approval actions:</a:t>
            </a:r>
          </a:p>
          <a:p>
            <a:endParaRPr lang="en-US" dirty="0"/>
          </a:p>
        </p:txBody>
      </p:sp>
      <p:pic>
        <p:nvPicPr>
          <p:cNvPr id="4" name="Picture 3"/>
          <p:cNvPicPr>
            <a:picLocks noChangeAspect="1"/>
          </p:cNvPicPr>
          <p:nvPr/>
        </p:nvPicPr>
        <p:blipFill>
          <a:blip r:embed="rId2"/>
          <a:stretch>
            <a:fillRect/>
          </a:stretch>
        </p:blipFill>
        <p:spPr>
          <a:xfrm>
            <a:off x="1365074" y="3222464"/>
            <a:ext cx="6287045" cy="1454022"/>
          </a:xfrm>
          <a:prstGeom prst="rect">
            <a:avLst/>
          </a:prstGeom>
        </p:spPr>
      </p:pic>
    </p:spTree>
    <p:extLst>
      <p:ext uri="{BB962C8B-B14F-4D97-AF65-F5344CB8AC3E}">
        <p14:creationId xmlns:p14="http://schemas.microsoft.com/office/powerpoint/2010/main" val="3199853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22960" y="1949569"/>
            <a:ext cx="7824978" cy="4063041"/>
          </a:xfrm>
        </p:spPr>
        <p:txBody>
          <a:bodyPr>
            <a:normAutofit fontScale="55000" lnSpcReduction="20000"/>
          </a:bodyPr>
          <a:lstStyle/>
          <a:p>
            <a:pPr>
              <a:buFont typeface="Arial" panose="020B0604020202020204" pitchFamily="34" charset="0"/>
              <a:buChar char="•"/>
            </a:pPr>
            <a:r>
              <a:rPr lang="en-US" sz="3600" dirty="0" smtClean="0"/>
              <a:t>Expense reports are created after returning from travel, either to request reimbursement for expenses, or to clear a cash advance</a:t>
            </a:r>
            <a:r>
              <a:rPr lang="en-US" sz="3600" dirty="0" smtClean="0"/>
              <a:t>.</a:t>
            </a:r>
            <a:endParaRPr lang="en-US" sz="3600" dirty="0"/>
          </a:p>
          <a:p>
            <a:pPr>
              <a:buFont typeface="Arial" panose="020B0604020202020204" pitchFamily="34" charset="0"/>
              <a:buChar char="•"/>
            </a:pPr>
            <a:r>
              <a:rPr lang="en-US" sz="3600" dirty="0"/>
              <a:t>An Expense Report cannot be processed prior to the identified travel dates on the document</a:t>
            </a:r>
            <a:r>
              <a:rPr lang="en-US" sz="3600" dirty="0" smtClean="0"/>
              <a:t>.</a:t>
            </a:r>
            <a:endParaRPr lang="en-US" sz="3600" dirty="0"/>
          </a:p>
          <a:p>
            <a:pPr>
              <a:buFont typeface="Arial" panose="020B0604020202020204" pitchFamily="34" charset="0"/>
              <a:buChar char="•"/>
            </a:pPr>
            <a:r>
              <a:rPr lang="en-US" sz="3600" dirty="0" smtClean="0"/>
              <a:t>The navigation to create an expense report is similar to creating a travel authorization.</a:t>
            </a:r>
            <a:endParaRPr lang="en-US" sz="3600" dirty="0"/>
          </a:p>
          <a:p>
            <a:pPr>
              <a:buFont typeface="Arial" panose="020B0604020202020204" pitchFamily="34" charset="0"/>
              <a:buChar char="•"/>
            </a:pPr>
            <a:r>
              <a:rPr lang="en-US" sz="3600" dirty="0"/>
              <a:t>First go to Navigation (</a:t>
            </a:r>
            <a:r>
              <a:rPr lang="en-US" sz="3600" dirty="0" err="1"/>
              <a:t>Nav</a:t>
            </a:r>
            <a:r>
              <a:rPr lang="en-US" sz="3600" dirty="0"/>
              <a:t> Bar) on the upper right corner, click on it and it will give you a drop down menu of your options</a:t>
            </a:r>
            <a:r>
              <a:rPr lang="en-US" sz="3600" dirty="0" smtClean="0"/>
              <a:t>.. Then select “navigation”.</a:t>
            </a:r>
            <a:endParaRPr lang="en-US" sz="3600" dirty="0"/>
          </a:p>
          <a:p>
            <a:pPr>
              <a:buFont typeface="Arial" panose="020B0604020202020204" pitchFamily="34" charset="0"/>
              <a:buChar char="•"/>
            </a:pPr>
            <a:r>
              <a:rPr lang="en-US" sz="3600" dirty="0"/>
              <a:t>Next, select “employee self service” from your menu options</a:t>
            </a:r>
          </a:p>
          <a:p>
            <a:pPr>
              <a:buFont typeface="Arial" panose="020B0604020202020204" pitchFamily="34" charset="0"/>
              <a:buChar char="•"/>
            </a:pPr>
            <a:r>
              <a:rPr lang="en-US" sz="3600" dirty="0"/>
              <a:t>Under that selection, you will select “travel and expenses”</a:t>
            </a:r>
          </a:p>
          <a:p>
            <a:pPr>
              <a:buFont typeface="Arial" panose="020B0604020202020204" pitchFamily="34" charset="0"/>
              <a:buChar char="•"/>
            </a:pPr>
            <a:r>
              <a:rPr lang="en-US" sz="3600" dirty="0"/>
              <a:t>Then, </a:t>
            </a:r>
            <a:r>
              <a:rPr lang="en-US" sz="3600" dirty="0" smtClean="0"/>
              <a:t>“expense reports”</a:t>
            </a:r>
            <a:endParaRPr lang="en-US" sz="3600" dirty="0"/>
          </a:p>
          <a:p>
            <a:pPr>
              <a:buFont typeface="Arial" panose="020B0604020202020204" pitchFamily="34" charset="0"/>
              <a:buChar char="•"/>
            </a:pPr>
            <a:r>
              <a:rPr lang="en-US" sz="3600" dirty="0"/>
              <a:t>And, finally, “create/modify” to create a new </a:t>
            </a:r>
            <a:r>
              <a:rPr lang="en-US" sz="3600" dirty="0" smtClean="0"/>
              <a:t>request</a:t>
            </a:r>
            <a:endParaRPr lang="en-US" dirty="0"/>
          </a:p>
        </p:txBody>
      </p:sp>
    </p:spTree>
    <p:extLst>
      <p:ext uri="{BB962C8B-B14F-4D97-AF65-F5344CB8AC3E}">
        <p14:creationId xmlns:p14="http://schemas.microsoft.com/office/powerpoint/2010/main" val="2043214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When creating any new </a:t>
            </a:r>
            <a:r>
              <a:rPr lang="en-US" dirty="0" smtClean="0"/>
              <a:t>expense report, </a:t>
            </a:r>
            <a:r>
              <a:rPr lang="en-US" dirty="0"/>
              <a:t>you will first be asked to select an Employee ID (EMPLID).  This should </a:t>
            </a:r>
            <a:r>
              <a:rPr lang="en-US" dirty="0" smtClean="0"/>
              <a:t>default to the user signed in.</a:t>
            </a:r>
            <a:endParaRPr lang="en-US" dirty="0"/>
          </a:p>
          <a:p>
            <a:endParaRPr lang="en-US" dirty="0"/>
          </a:p>
        </p:txBody>
      </p:sp>
      <p:pic>
        <p:nvPicPr>
          <p:cNvPr id="4" name="Picture 3"/>
          <p:cNvPicPr>
            <a:picLocks noChangeAspect="1"/>
          </p:cNvPicPr>
          <p:nvPr/>
        </p:nvPicPr>
        <p:blipFill>
          <a:blip r:embed="rId2"/>
          <a:stretch>
            <a:fillRect/>
          </a:stretch>
        </p:blipFill>
        <p:spPr>
          <a:xfrm>
            <a:off x="1469635" y="3267410"/>
            <a:ext cx="6067570" cy="1399154"/>
          </a:xfrm>
          <a:prstGeom prst="rect">
            <a:avLst/>
          </a:prstGeom>
        </p:spPr>
      </p:pic>
    </p:spTree>
    <p:extLst>
      <p:ext uri="{BB962C8B-B14F-4D97-AF65-F5344CB8AC3E}">
        <p14:creationId xmlns:p14="http://schemas.microsoft.com/office/powerpoint/2010/main" val="120975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84682" y="2279330"/>
            <a:ext cx="7543800" cy="2737358"/>
          </a:xfrm>
        </p:spPr>
        <p:txBody>
          <a:bodyPr/>
          <a:lstStyle/>
          <a:p>
            <a:r>
              <a:rPr lang="en-US" dirty="0"/>
              <a:t>When you first create a new Expense Report, you will see an upper section of header fields and a lower section for “Expenses” that make up the ER lines:</a:t>
            </a:r>
          </a:p>
          <a:p>
            <a:endParaRPr lang="en-US" dirty="0"/>
          </a:p>
        </p:txBody>
      </p:sp>
      <p:pic>
        <p:nvPicPr>
          <p:cNvPr id="5" name="Picture 4"/>
          <p:cNvPicPr>
            <a:picLocks noChangeAspect="1"/>
          </p:cNvPicPr>
          <p:nvPr/>
        </p:nvPicPr>
        <p:blipFill>
          <a:blip r:embed="rId2"/>
          <a:stretch>
            <a:fillRect/>
          </a:stretch>
        </p:blipFill>
        <p:spPr>
          <a:xfrm>
            <a:off x="1765527" y="3288322"/>
            <a:ext cx="6296190" cy="1728366"/>
          </a:xfrm>
          <a:prstGeom prst="rect">
            <a:avLst/>
          </a:prstGeom>
        </p:spPr>
      </p:pic>
      <p:pic>
        <p:nvPicPr>
          <p:cNvPr id="6" name="Picture 5"/>
          <p:cNvPicPr>
            <a:picLocks noChangeAspect="1"/>
          </p:cNvPicPr>
          <p:nvPr/>
        </p:nvPicPr>
        <p:blipFill>
          <a:blip r:embed="rId3"/>
          <a:stretch>
            <a:fillRect/>
          </a:stretch>
        </p:blipFill>
        <p:spPr>
          <a:xfrm>
            <a:off x="1613640" y="3382056"/>
            <a:ext cx="6369348" cy="1540898"/>
          </a:xfrm>
          <a:prstGeom prst="rect">
            <a:avLst/>
          </a:prstGeom>
        </p:spPr>
      </p:pic>
    </p:spTree>
    <p:extLst>
      <p:ext uri="{BB962C8B-B14F-4D97-AF65-F5344CB8AC3E}">
        <p14:creationId xmlns:p14="http://schemas.microsoft.com/office/powerpoint/2010/main" val="2417852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22960" y="2241549"/>
            <a:ext cx="7543800" cy="3719303"/>
          </a:xfrm>
        </p:spPr>
        <p:txBody>
          <a:bodyPr>
            <a:normAutofit lnSpcReduction="10000"/>
          </a:bodyPr>
          <a:lstStyle/>
          <a:p>
            <a:r>
              <a:rPr lang="en-US" dirty="0"/>
              <a:t>Use the ER header fields to select a pre-defined Business Purpose for the ER, a free text document description, and a </a:t>
            </a:r>
            <a:r>
              <a:rPr lang="en-US" b="1" u="sng" dirty="0"/>
              <a:t>default</a:t>
            </a:r>
            <a:r>
              <a:rPr lang="en-US" dirty="0"/>
              <a:t> location (used to calculate per diem rates.  You can also add attachments in the header</a:t>
            </a:r>
            <a:r>
              <a:rPr lang="en-US" dirty="0" smtClean="0"/>
              <a:t>:</a:t>
            </a:r>
          </a:p>
          <a:p>
            <a:endParaRPr lang="en-US" dirty="0"/>
          </a:p>
          <a:p>
            <a:endParaRPr lang="en-US" dirty="0" smtClean="0"/>
          </a:p>
          <a:p>
            <a:endParaRPr lang="en-US" dirty="0"/>
          </a:p>
          <a:p>
            <a:endParaRPr lang="en-US" dirty="0" smtClean="0"/>
          </a:p>
          <a:p>
            <a:r>
              <a:rPr lang="en-US" dirty="0" smtClean="0"/>
              <a:t>Unlike </a:t>
            </a:r>
            <a:r>
              <a:rPr lang="en-US" dirty="0"/>
              <a:t>Travel Authorizations, Expense Reports don’t have dates in the Header section.  They do have individual Line item dates.</a:t>
            </a:r>
          </a:p>
          <a:p>
            <a:endParaRPr lang="en-US" dirty="0"/>
          </a:p>
          <a:p>
            <a:endParaRPr lang="en-US" dirty="0"/>
          </a:p>
        </p:txBody>
      </p:sp>
      <p:pic>
        <p:nvPicPr>
          <p:cNvPr id="4" name="Picture 3"/>
          <p:cNvPicPr>
            <a:picLocks noChangeAspect="1"/>
          </p:cNvPicPr>
          <p:nvPr/>
        </p:nvPicPr>
        <p:blipFill>
          <a:blip r:embed="rId2"/>
          <a:stretch>
            <a:fillRect/>
          </a:stretch>
        </p:blipFill>
        <p:spPr>
          <a:xfrm>
            <a:off x="1547358" y="3359114"/>
            <a:ext cx="6095004" cy="1266554"/>
          </a:xfrm>
          <a:prstGeom prst="rect">
            <a:avLst/>
          </a:prstGeom>
        </p:spPr>
      </p:pic>
    </p:spTree>
    <p:extLst>
      <p:ext uri="{BB962C8B-B14F-4D97-AF65-F5344CB8AC3E}">
        <p14:creationId xmlns:p14="http://schemas.microsoft.com/office/powerpoint/2010/main" val="3242526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22960" y="2241549"/>
            <a:ext cx="7543800" cy="3891831"/>
          </a:xfrm>
        </p:spPr>
        <p:txBody>
          <a:bodyPr/>
          <a:lstStyle/>
          <a:p>
            <a:r>
              <a:rPr lang="en-US" dirty="0"/>
              <a:t>You can start working on ER lines by filling in each line item, using the plus/minus buttons to add or remove lines as you go along</a:t>
            </a:r>
            <a:r>
              <a:rPr lang="en-US" dirty="0" smtClean="0"/>
              <a:t>:</a:t>
            </a:r>
          </a:p>
          <a:p>
            <a:endParaRPr lang="en-US" dirty="0"/>
          </a:p>
          <a:p>
            <a:endParaRPr lang="en-US" dirty="0" smtClean="0"/>
          </a:p>
          <a:p>
            <a:endParaRPr lang="en-US" dirty="0"/>
          </a:p>
          <a:p>
            <a:endParaRPr lang="en-US" dirty="0" smtClean="0"/>
          </a:p>
          <a:p>
            <a:r>
              <a:rPr lang="en-US" dirty="0"/>
              <a:t>Or you can use the Quick-Fill feature to populate multiple lines at once:</a:t>
            </a:r>
          </a:p>
          <a:p>
            <a:endParaRPr lang="en-US" dirty="0"/>
          </a:p>
          <a:p>
            <a:endParaRPr lang="en-US" dirty="0"/>
          </a:p>
        </p:txBody>
      </p:sp>
      <p:pic>
        <p:nvPicPr>
          <p:cNvPr id="4" name="Picture 3"/>
          <p:cNvPicPr>
            <a:picLocks noChangeAspect="1"/>
          </p:cNvPicPr>
          <p:nvPr/>
        </p:nvPicPr>
        <p:blipFill>
          <a:blip r:embed="rId2"/>
          <a:stretch>
            <a:fillRect/>
          </a:stretch>
        </p:blipFill>
        <p:spPr>
          <a:xfrm>
            <a:off x="752952" y="2971759"/>
            <a:ext cx="7858402" cy="1143041"/>
          </a:xfrm>
          <a:prstGeom prst="rect">
            <a:avLst/>
          </a:prstGeom>
        </p:spPr>
      </p:pic>
      <p:pic>
        <p:nvPicPr>
          <p:cNvPr id="5" name="Picture 4"/>
          <p:cNvPicPr>
            <a:picLocks noChangeAspect="1"/>
          </p:cNvPicPr>
          <p:nvPr/>
        </p:nvPicPr>
        <p:blipFill>
          <a:blip r:embed="rId3"/>
          <a:stretch>
            <a:fillRect/>
          </a:stretch>
        </p:blipFill>
        <p:spPr>
          <a:xfrm>
            <a:off x="2208080" y="5179007"/>
            <a:ext cx="4535817" cy="823031"/>
          </a:xfrm>
          <a:prstGeom prst="rect">
            <a:avLst/>
          </a:prstGeom>
        </p:spPr>
      </p:pic>
    </p:spTree>
    <p:extLst>
      <p:ext uri="{BB962C8B-B14F-4D97-AF65-F5344CB8AC3E}">
        <p14:creationId xmlns:p14="http://schemas.microsoft.com/office/powerpoint/2010/main" val="174709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&amp; Expense Business Processes</a:t>
            </a:r>
          </a:p>
        </p:txBody>
      </p:sp>
      <p:pic>
        <p:nvPicPr>
          <p:cNvPr id="5" name="Content Placeholder 4"/>
          <p:cNvPicPr>
            <a:picLocks noGrp="1" noChangeAspect="1"/>
          </p:cNvPicPr>
          <p:nvPr>
            <p:ph idx="1"/>
          </p:nvPr>
        </p:nvPicPr>
        <p:blipFill>
          <a:blip r:embed="rId2"/>
          <a:stretch>
            <a:fillRect/>
          </a:stretch>
        </p:blipFill>
        <p:spPr>
          <a:xfrm>
            <a:off x="822325" y="2136441"/>
            <a:ext cx="7543800" cy="3442369"/>
          </a:xfrm>
          <a:prstGeom prst="rect">
            <a:avLst/>
          </a:prstGeom>
        </p:spPr>
      </p:pic>
      <p:pic>
        <p:nvPicPr>
          <p:cNvPr id="6" name="Content Placeholder 4"/>
          <p:cNvPicPr>
            <a:picLocks noChangeAspect="1"/>
          </p:cNvPicPr>
          <p:nvPr/>
        </p:nvPicPr>
        <p:blipFill>
          <a:blip r:embed="rId2"/>
          <a:stretch>
            <a:fillRect/>
          </a:stretch>
        </p:blipFill>
        <p:spPr>
          <a:xfrm>
            <a:off x="822960" y="2136441"/>
            <a:ext cx="7543800" cy="3442369"/>
          </a:xfrm>
          <a:prstGeom prst="rect">
            <a:avLst/>
          </a:prstGeom>
        </p:spPr>
      </p:pic>
      <p:pic>
        <p:nvPicPr>
          <p:cNvPr id="7" name="Picture 6"/>
          <p:cNvPicPr>
            <a:picLocks noChangeAspect="1"/>
          </p:cNvPicPr>
          <p:nvPr/>
        </p:nvPicPr>
        <p:blipFill>
          <a:blip r:embed="rId3"/>
          <a:stretch>
            <a:fillRect/>
          </a:stretch>
        </p:blipFill>
        <p:spPr>
          <a:xfrm>
            <a:off x="1647234" y="4914288"/>
            <a:ext cx="1536325" cy="664522"/>
          </a:xfrm>
          <a:prstGeom prst="rect">
            <a:avLst/>
          </a:prstGeom>
        </p:spPr>
      </p:pic>
    </p:spTree>
    <p:extLst>
      <p:ext uri="{BB962C8B-B14F-4D97-AF65-F5344CB8AC3E}">
        <p14:creationId xmlns:p14="http://schemas.microsoft.com/office/powerpoint/2010/main" val="1681748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Sometimes, the fields you have available to use will change based on the Expense Type you select, bringing in new optional and/or required fields:</a:t>
            </a:r>
          </a:p>
          <a:p>
            <a:endParaRPr lang="en-US" dirty="0"/>
          </a:p>
        </p:txBody>
      </p:sp>
      <p:pic>
        <p:nvPicPr>
          <p:cNvPr id="4" name="Picture 3"/>
          <p:cNvPicPr>
            <a:picLocks noChangeAspect="1"/>
          </p:cNvPicPr>
          <p:nvPr/>
        </p:nvPicPr>
        <p:blipFill>
          <a:blip r:embed="rId2"/>
          <a:stretch>
            <a:fillRect/>
          </a:stretch>
        </p:blipFill>
        <p:spPr>
          <a:xfrm>
            <a:off x="1478772" y="3370445"/>
            <a:ext cx="6232176" cy="1307705"/>
          </a:xfrm>
          <a:prstGeom prst="rect">
            <a:avLst/>
          </a:prstGeom>
        </p:spPr>
      </p:pic>
    </p:spTree>
    <p:extLst>
      <p:ext uri="{BB962C8B-B14F-4D97-AF65-F5344CB8AC3E}">
        <p14:creationId xmlns:p14="http://schemas.microsoft.com/office/powerpoint/2010/main" val="155231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Once an Expense Type is selected for a given line, a collapsed section for “Accounting Details will also become visible.  This is where a Traveler will enter/ update the funding distribution that’s intended for be used for that line:</a:t>
            </a:r>
          </a:p>
          <a:p>
            <a:endParaRPr lang="en-US" dirty="0"/>
          </a:p>
        </p:txBody>
      </p:sp>
      <p:pic>
        <p:nvPicPr>
          <p:cNvPr id="4" name="Picture 3"/>
          <p:cNvPicPr>
            <a:picLocks noChangeAspect="1"/>
          </p:cNvPicPr>
          <p:nvPr/>
        </p:nvPicPr>
        <p:blipFill>
          <a:blip r:embed="rId2"/>
          <a:stretch>
            <a:fillRect/>
          </a:stretch>
        </p:blipFill>
        <p:spPr>
          <a:xfrm>
            <a:off x="977760" y="3733197"/>
            <a:ext cx="7234199" cy="1517961"/>
          </a:xfrm>
          <a:prstGeom prst="rect">
            <a:avLst/>
          </a:prstGeom>
        </p:spPr>
      </p:pic>
    </p:spTree>
    <p:extLst>
      <p:ext uri="{BB962C8B-B14F-4D97-AF65-F5344CB8AC3E}">
        <p14:creationId xmlns:p14="http://schemas.microsoft.com/office/powerpoint/2010/main" val="1731522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Clicking on the expand triangle will open the </a:t>
            </a:r>
            <a:r>
              <a:rPr lang="en-US" dirty="0" err="1"/>
              <a:t>Chartfield</a:t>
            </a:r>
            <a:r>
              <a:rPr lang="en-US" dirty="0"/>
              <a:t> block, which will already be populated with default </a:t>
            </a:r>
            <a:r>
              <a:rPr lang="en-US" dirty="0" smtClean="0"/>
              <a:t>values, </a:t>
            </a:r>
            <a:r>
              <a:rPr lang="en-US" b="1" dirty="0" smtClean="0"/>
              <a:t>you must change these values</a:t>
            </a:r>
            <a:r>
              <a:rPr lang="en-US" dirty="0" smtClean="0"/>
              <a:t>:</a:t>
            </a:r>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905585" y="3266733"/>
            <a:ext cx="7378550" cy="1303067"/>
          </a:xfrm>
          <a:prstGeom prst="rect">
            <a:avLst/>
          </a:prstGeom>
        </p:spPr>
      </p:pic>
    </p:spTree>
    <p:extLst>
      <p:ext uri="{BB962C8B-B14F-4D97-AF65-F5344CB8AC3E}">
        <p14:creationId xmlns:p14="http://schemas.microsoft.com/office/powerpoint/2010/main" val="2263792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Expense Reports are unique in that line items can be flagged as “Non-Reimbursable”.  Using this feature for line items like registration or airfare that are paid for by a </a:t>
            </a:r>
            <a:r>
              <a:rPr lang="en-US" dirty="0" err="1"/>
              <a:t>PCard</a:t>
            </a:r>
            <a:r>
              <a:rPr lang="en-US" dirty="0"/>
              <a:t> allows them to be included to show the total cost of travel without impacting any true reimbursements due to the Traveler:</a:t>
            </a:r>
          </a:p>
          <a:p>
            <a:endParaRPr lang="en-US" dirty="0"/>
          </a:p>
        </p:txBody>
      </p:sp>
      <p:pic>
        <p:nvPicPr>
          <p:cNvPr id="4" name="Picture 3"/>
          <p:cNvPicPr>
            <a:picLocks noChangeAspect="1"/>
          </p:cNvPicPr>
          <p:nvPr/>
        </p:nvPicPr>
        <p:blipFill>
          <a:blip r:embed="rId2"/>
          <a:stretch>
            <a:fillRect/>
          </a:stretch>
        </p:blipFill>
        <p:spPr>
          <a:xfrm>
            <a:off x="621490" y="4071668"/>
            <a:ext cx="7867280" cy="1173191"/>
          </a:xfrm>
          <a:prstGeom prst="rect">
            <a:avLst/>
          </a:prstGeom>
        </p:spPr>
      </p:pic>
      <p:pic>
        <p:nvPicPr>
          <p:cNvPr id="6" name="Picture 5"/>
          <p:cNvPicPr>
            <a:picLocks noChangeAspect="1"/>
          </p:cNvPicPr>
          <p:nvPr/>
        </p:nvPicPr>
        <p:blipFill>
          <a:blip r:embed="rId3"/>
          <a:stretch>
            <a:fillRect/>
          </a:stretch>
        </p:blipFill>
        <p:spPr>
          <a:xfrm>
            <a:off x="4931073" y="4648655"/>
            <a:ext cx="1314452" cy="228620"/>
          </a:xfrm>
          <a:prstGeom prst="rect">
            <a:avLst/>
          </a:prstGeom>
        </p:spPr>
      </p:pic>
    </p:spTree>
    <p:extLst>
      <p:ext uri="{BB962C8B-B14F-4D97-AF65-F5344CB8AC3E}">
        <p14:creationId xmlns:p14="http://schemas.microsoft.com/office/powerpoint/2010/main" val="2702264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22960" y="2241550"/>
            <a:ext cx="7543800" cy="3615786"/>
          </a:xfrm>
        </p:spPr>
        <p:txBody>
          <a:bodyPr>
            <a:normAutofit/>
          </a:bodyPr>
          <a:lstStyle/>
          <a:p>
            <a:r>
              <a:rPr lang="en-US" dirty="0"/>
              <a:t>Once you have finished entering Header, Line, and Distribution information, you can save your ER by clicking on the Save for Later button</a:t>
            </a:r>
            <a:r>
              <a:rPr lang="en-US" dirty="0" smtClean="0"/>
              <a:t>:</a:t>
            </a:r>
          </a:p>
          <a:p>
            <a:endParaRPr lang="en-US" dirty="0"/>
          </a:p>
          <a:p>
            <a:endParaRPr lang="en-US" dirty="0" smtClean="0"/>
          </a:p>
          <a:p>
            <a:r>
              <a:rPr lang="en-US" dirty="0" smtClean="0"/>
              <a:t>This </a:t>
            </a:r>
            <a:r>
              <a:rPr lang="en-US" dirty="0"/>
              <a:t>will assign the ER a Report ID number and set it to a “Pending” status:</a:t>
            </a:r>
          </a:p>
          <a:p>
            <a:endParaRPr lang="en-US" dirty="0"/>
          </a:p>
          <a:p>
            <a:endParaRPr lang="en-US" dirty="0"/>
          </a:p>
        </p:txBody>
      </p:sp>
      <p:pic>
        <p:nvPicPr>
          <p:cNvPr id="4" name="Picture 3"/>
          <p:cNvPicPr>
            <a:picLocks noChangeAspect="1"/>
          </p:cNvPicPr>
          <p:nvPr/>
        </p:nvPicPr>
        <p:blipFill>
          <a:blip r:embed="rId2"/>
          <a:stretch>
            <a:fillRect/>
          </a:stretch>
        </p:blipFill>
        <p:spPr>
          <a:xfrm>
            <a:off x="1467341" y="3122000"/>
            <a:ext cx="6255038" cy="841321"/>
          </a:xfrm>
          <a:prstGeom prst="rect">
            <a:avLst/>
          </a:prstGeom>
        </p:spPr>
      </p:pic>
      <p:pic>
        <p:nvPicPr>
          <p:cNvPr id="5" name="Picture 4"/>
          <p:cNvPicPr>
            <a:picLocks noChangeAspect="1"/>
          </p:cNvPicPr>
          <p:nvPr/>
        </p:nvPicPr>
        <p:blipFill>
          <a:blip r:embed="rId3"/>
          <a:stretch>
            <a:fillRect/>
          </a:stretch>
        </p:blipFill>
        <p:spPr>
          <a:xfrm>
            <a:off x="1544029" y="4843771"/>
            <a:ext cx="6255038" cy="818459"/>
          </a:xfrm>
          <a:prstGeom prst="rect">
            <a:avLst/>
          </a:prstGeom>
        </p:spPr>
      </p:pic>
    </p:spTree>
    <p:extLst>
      <p:ext uri="{BB962C8B-B14F-4D97-AF65-F5344CB8AC3E}">
        <p14:creationId xmlns:p14="http://schemas.microsoft.com/office/powerpoint/2010/main" val="1146167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a:xfrm>
            <a:off x="822960" y="2241550"/>
            <a:ext cx="7543800" cy="3736556"/>
          </a:xfrm>
        </p:spPr>
        <p:txBody>
          <a:bodyPr>
            <a:normAutofit/>
          </a:bodyPr>
          <a:lstStyle/>
          <a:p>
            <a:r>
              <a:rPr lang="en-US" dirty="0"/>
              <a:t>You can make changes and periodically save the ER as you are working on it, but once you are ready to submit the ER for approval you will need to click on the Summary and Submit button</a:t>
            </a:r>
            <a:r>
              <a:rPr lang="en-US" dirty="0" smtClean="0"/>
              <a:t>:</a:t>
            </a:r>
          </a:p>
          <a:p>
            <a:endParaRPr lang="en-US" dirty="0"/>
          </a:p>
          <a:p>
            <a:endParaRPr lang="en-US" dirty="0" smtClean="0"/>
          </a:p>
          <a:p>
            <a:endParaRPr lang="en-US" dirty="0"/>
          </a:p>
          <a:p>
            <a:endParaRPr lang="en-US" dirty="0" smtClean="0"/>
          </a:p>
          <a:p>
            <a:r>
              <a:rPr lang="en-US" dirty="0"/>
              <a:t>This will take you to a new page with an overview of the different line items that have been entered for the ER.</a:t>
            </a:r>
          </a:p>
          <a:p>
            <a:endParaRPr lang="en-US" dirty="0"/>
          </a:p>
          <a:p>
            <a:endParaRPr lang="en-US" dirty="0"/>
          </a:p>
        </p:txBody>
      </p:sp>
      <p:pic>
        <p:nvPicPr>
          <p:cNvPr id="4" name="Picture 3"/>
          <p:cNvPicPr>
            <a:picLocks noChangeAspect="1"/>
          </p:cNvPicPr>
          <p:nvPr/>
        </p:nvPicPr>
        <p:blipFill>
          <a:blip r:embed="rId2"/>
          <a:stretch>
            <a:fillRect/>
          </a:stretch>
        </p:blipFill>
        <p:spPr>
          <a:xfrm>
            <a:off x="545700" y="3343002"/>
            <a:ext cx="8329026" cy="1099602"/>
          </a:xfrm>
          <a:prstGeom prst="rect">
            <a:avLst/>
          </a:prstGeom>
        </p:spPr>
      </p:pic>
    </p:spTree>
    <p:extLst>
      <p:ext uri="{BB962C8B-B14F-4D97-AF65-F5344CB8AC3E}">
        <p14:creationId xmlns:p14="http://schemas.microsoft.com/office/powerpoint/2010/main" val="3929118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From the Summary and Submit page you can also print a copy of the ER, add text-based notes, or add/review attachments that have been added to the ER:</a:t>
            </a:r>
          </a:p>
          <a:p>
            <a:endParaRPr lang="en-US" dirty="0"/>
          </a:p>
        </p:txBody>
      </p:sp>
      <p:pic>
        <p:nvPicPr>
          <p:cNvPr id="4" name="Picture 3"/>
          <p:cNvPicPr>
            <a:picLocks noChangeAspect="1"/>
          </p:cNvPicPr>
          <p:nvPr/>
        </p:nvPicPr>
        <p:blipFill>
          <a:blip r:embed="rId2"/>
          <a:stretch>
            <a:fillRect/>
          </a:stretch>
        </p:blipFill>
        <p:spPr>
          <a:xfrm>
            <a:off x="1164248" y="3193314"/>
            <a:ext cx="7323971" cy="2836550"/>
          </a:xfrm>
          <a:prstGeom prst="rect">
            <a:avLst/>
          </a:prstGeom>
        </p:spPr>
      </p:pic>
    </p:spTree>
    <p:extLst>
      <p:ext uri="{BB962C8B-B14F-4D97-AF65-F5344CB8AC3E}">
        <p14:creationId xmlns:p14="http://schemas.microsoft.com/office/powerpoint/2010/main" val="3731659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an expense report</a:t>
            </a:r>
            <a:endParaRPr lang="en-US" dirty="0"/>
          </a:p>
        </p:txBody>
      </p:sp>
      <p:sp>
        <p:nvSpPr>
          <p:cNvPr id="3" name="Content Placeholder 2"/>
          <p:cNvSpPr>
            <a:spLocks noGrp="1"/>
          </p:cNvSpPr>
          <p:nvPr>
            <p:ph idx="1"/>
          </p:nvPr>
        </p:nvSpPr>
        <p:spPr>
          <a:xfrm>
            <a:off x="822960" y="2241550"/>
            <a:ext cx="7543800" cy="3572654"/>
          </a:xfrm>
        </p:spPr>
        <p:txBody>
          <a:bodyPr>
            <a:normAutofit/>
          </a:bodyPr>
          <a:lstStyle/>
          <a:p>
            <a:r>
              <a:rPr lang="en-US" dirty="0"/>
              <a:t>The Summary and Submit page requires the submitter to check a certification box before they can submit their ER and confirm their submittal</a:t>
            </a:r>
            <a:r>
              <a:rPr lang="en-US" dirty="0" smtClean="0"/>
              <a:t>:</a:t>
            </a:r>
          </a:p>
          <a:p>
            <a:endParaRPr lang="en-US" dirty="0"/>
          </a:p>
          <a:p>
            <a:endParaRPr lang="en-US" dirty="0" smtClean="0"/>
          </a:p>
          <a:p>
            <a:endParaRPr lang="en-US" dirty="0"/>
          </a:p>
          <a:p>
            <a:r>
              <a:rPr lang="en-US" dirty="0" smtClean="0"/>
              <a:t>You must check the box before you are able to submit the expense report.</a:t>
            </a:r>
            <a:endParaRPr lang="en-US" dirty="0"/>
          </a:p>
          <a:p>
            <a:endParaRPr lang="en-US" dirty="0"/>
          </a:p>
        </p:txBody>
      </p:sp>
      <p:pic>
        <p:nvPicPr>
          <p:cNvPr id="5" name="Picture 4"/>
          <p:cNvPicPr>
            <a:picLocks noChangeAspect="1"/>
          </p:cNvPicPr>
          <p:nvPr/>
        </p:nvPicPr>
        <p:blipFill>
          <a:blip r:embed="rId2"/>
          <a:stretch>
            <a:fillRect/>
          </a:stretch>
        </p:blipFill>
        <p:spPr>
          <a:xfrm>
            <a:off x="1467341" y="3359404"/>
            <a:ext cx="6255038" cy="553260"/>
          </a:xfrm>
          <a:prstGeom prst="rect">
            <a:avLst/>
          </a:prstGeom>
        </p:spPr>
      </p:pic>
    </p:spTree>
    <p:extLst>
      <p:ext uri="{BB962C8B-B14F-4D97-AF65-F5344CB8AC3E}">
        <p14:creationId xmlns:p14="http://schemas.microsoft.com/office/powerpoint/2010/main" val="2211868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Expense Reports that have been successfully submitted are given a “Submitted for Approval” status.  If the submittal was accidental or a needed change is recognized, the Traveler can withdraw their ER from the approval process:</a:t>
            </a:r>
          </a:p>
          <a:p>
            <a:endParaRPr lang="en-US" dirty="0"/>
          </a:p>
        </p:txBody>
      </p:sp>
      <p:pic>
        <p:nvPicPr>
          <p:cNvPr id="4" name="Picture 3"/>
          <p:cNvPicPr>
            <a:picLocks noChangeAspect="1"/>
          </p:cNvPicPr>
          <p:nvPr/>
        </p:nvPicPr>
        <p:blipFill>
          <a:blip r:embed="rId2"/>
          <a:stretch>
            <a:fillRect/>
          </a:stretch>
        </p:blipFill>
        <p:spPr>
          <a:xfrm>
            <a:off x="1249914" y="3540530"/>
            <a:ext cx="6188677" cy="2400397"/>
          </a:xfrm>
          <a:prstGeom prst="rect">
            <a:avLst/>
          </a:prstGeom>
        </p:spPr>
      </p:pic>
    </p:spTree>
    <p:extLst>
      <p:ext uri="{BB962C8B-B14F-4D97-AF65-F5344CB8AC3E}">
        <p14:creationId xmlns:p14="http://schemas.microsoft.com/office/powerpoint/2010/main" val="537694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The ER Summary and Submit page will also show a graphic and log that shows where in the approval process it is and any approval history:</a:t>
            </a:r>
          </a:p>
          <a:p>
            <a:endParaRPr lang="en-US" dirty="0"/>
          </a:p>
        </p:txBody>
      </p:sp>
      <p:pic>
        <p:nvPicPr>
          <p:cNvPr id="4" name="Picture 3"/>
          <p:cNvPicPr>
            <a:picLocks noChangeAspect="1"/>
          </p:cNvPicPr>
          <p:nvPr/>
        </p:nvPicPr>
        <p:blipFill>
          <a:blip r:embed="rId2"/>
          <a:stretch>
            <a:fillRect/>
          </a:stretch>
        </p:blipFill>
        <p:spPr>
          <a:xfrm>
            <a:off x="882953" y="3358132"/>
            <a:ext cx="7483807" cy="2124965"/>
          </a:xfrm>
          <a:prstGeom prst="rect">
            <a:avLst/>
          </a:prstGeom>
        </p:spPr>
      </p:pic>
    </p:spTree>
    <p:extLst>
      <p:ext uri="{BB962C8B-B14F-4D97-AF65-F5344CB8AC3E}">
        <p14:creationId xmlns:p14="http://schemas.microsoft.com/office/powerpoint/2010/main" val="317901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Authorization (TA) Processing</a:t>
            </a:r>
          </a:p>
        </p:txBody>
      </p:sp>
      <p:sp>
        <p:nvSpPr>
          <p:cNvPr id="3" name="Content Placeholder 2"/>
          <p:cNvSpPr>
            <a:spLocks noGrp="1"/>
          </p:cNvSpPr>
          <p:nvPr>
            <p:ph idx="1"/>
          </p:nvPr>
        </p:nvSpPr>
        <p:spPr>
          <a:xfrm>
            <a:off x="822959" y="3463289"/>
            <a:ext cx="7803455" cy="2695971"/>
          </a:xfrm>
        </p:spPr>
        <p:txBody>
          <a:bodyPr>
            <a:normAutofit/>
          </a:bodyPr>
          <a:lstStyle/>
          <a:p>
            <a:pPr marL="0" indent="0">
              <a:buNone/>
            </a:pPr>
            <a:r>
              <a:rPr lang="en-US" dirty="0" smtClean="0"/>
              <a:t>A </a:t>
            </a:r>
            <a:r>
              <a:rPr lang="en-US" dirty="0"/>
              <a:t>Travel Authorization only generates encumbrances via the Budget Check process identified above, and those will be based on the amounts and distributions identified in the TA line items.</a:t>
            </a:r>
          </a:p>
          <a:p>
            <a:pPr marL="0" indent="0">
              <a:buNone/>
            </a:pPr>
            <a:endParaRPr lang="en-US" dirty="0"/>
          </a:p>
          <a:p>
            <a:pPr marL="0" indent="0">
              <a:buNone/>
            </a:pPr>
            <a:r>
              <a:rPr lang="en-US" b="1" i="1" dirty="0" smtClean="0"/>
              <a:t>Notes</a:t>
            </a:r>
            <a:r>
              <a:rPr lang="en-US" b="1" i="1" dirty="0"/>
              <a:t>:</a:t>
            </a:r>
            <a:br>
              <a:rPr lang="en-US" b="1" i="1" dirty="0"/>
            </a:br>
            <a:r>
              <a:rPr lang="en-US" dirty="0"/>
              <a:t>The Budget Check for a TA is performed as part of the approval process.  A Travel Authorization cannot be created if the travel date has passed.</a:t>
            </a:r>
          </a:p>
          <a:p>
            <a:endParaRPr lang="en-US" dirty="0"/>
          </a:p>
        </p:txBody>
      </p:sp>
      <p:pic>
        <p:nvPicPr>
          <p:cNvPr id="4" name="Picture 3"/>
          <p:cNvPicPr>
            <a:picLocks noChangeAspect="1"/>
          </p:cNvPicPr>
          <p:nvPr/>
        </p:nvPicPr>
        <p:blipFill>
          <a:blip r:embed="rId2"/>
          <a:stretch>
            <a:fillRect/>
          </a:stretch>
        </p:blipFill>
        <p:spPr>
          <a:xfrm>
            <a:off x="1302746" y="2402508"/>
            <a:ext cx="6332769" cy="896190"/>
          </a:xfrm>
          <a:prstGeom prst="rect">
            <a:avLst/>
          </a:prstGeom>
        </p:spPr>
      </p:pic>
    </p:spTree>
    <p:extLst>
      <p:ext uri="{BB962C8B-B14F-4D97-AF65-F5344CB8AC3E}">
        <p14:creationId xmlns:p14="http://schemas.microsoft.com/office/powerpoint/2010/main" val="2706688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an expense report</a:t>
            </a:r>
            <a:endParaRPr lang="en-US" dirty="0"/>
          </a:p>
        </p:txBody>
      </p:sp>
      <p:sp>
        <p:nvSpPr>
          <p:cNvPr id="3" name="Content Placeholder 2"/>
          <p:cNvSpPr>
            <a:spLocks noGrp="1"/>
          </p:cNvSpPr>
          <p:nvPr>
            <p:ph idx="1"/>
          </p:nvPr>
        </p:nvSpPr>
        <p:spPr>
          <a:xfrm>
            <a:off x="822960" y="2241549"/>
            <a:ext cx="7543800" cy="3391499"/>
          </a:xfrm>
        </p:spPr>
        <p:txBody>
          <a:bodyPr>
            <a:normAutofit/>
          </a:bodyPr>
          <a:lstStyle/>
          <a:p>
            <a:pPr marL="0" indent="0">
              <a:buNone/>
            </a:pPr>
            <a:r>
              <a:rPr lang="en-US" dirty="0"/>
              <a:t>T&amp;E approvers are able to get to the transaction specific approval page a few different ways:</a:t>
            </a:r>
          </a:p>
          <a:p>
            <a:pPr marL="0" indent="0">
              <a:buNone/>
            </a:pPr>
            <a:endParaRPr lang="en-US" sz="100" dirty="0"/>
          </a:p>
          <a:p>
            <a:pPr lvl="1"/>
            <a:r>
              <a:rPr lang="en-US" dirty="0"/>
              <a:t>Through a link in a notification email sent to them</a:t>
            </a:r>
          </a:p>
          <a:p>
            <a:pPr lvl="1"/>
            <a:r>
              <a:rPr lang="en-US" dirty="0"/>
              <a:t>Through their Worklist</a:t>
            </a:r>
          </a:p>
          <a:p>
            <a:pPr lvl="1"/>
            <a:r>
              <a:rPr lang="en-US" dirty="0"/>
              <a:t>Through the T&amp;E Approve Transactions screen</a:t>
            </a:r>
          </a:p>
          <a:p>
            <a:pPr marL="0" indent="0">
              <a:buNone/>
            </a:pPr>
            <a:endParaRPr lang="en-US" sz="750" dirty="0"/>
          </a:p>
          <a:p>
            <a:pPr marL="0" indent="0">
              <a:buNone/>
            </a:pPr>
            <a:r>
              <a:rPr lang="en-US" dirty="0"/>
              <a:t>The first two options depend on whether the approver is an “Email User”, a “Worklist User”, or both.  Users are both by default, and will get email notifications and be able to see pending items on their Worklist.</a:t>
            </a:r>
          </a:p>
          <a:p>
            <a:endParaRPr lang="en-US" dirty="0"/>
          </a:p>
        </p:txBody>
      </p:sp>
    </p:spTree>
    <p:extLst>
      <p:ext uri="{BB962C8B-B14F-4D97-AF65-F5344CB8AC3E}">
        <p14:creationId xmlns:p14="http://schemas.microsoft.com/office/powerpoint/2010/main" val="3233459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an expense report</a:t>
            </a:r>
            <a:endParaRPr lang="en-US" dirty="0"/>
          </a:p>
        </p:txBody>
      </p:sp>
      <p:sp>
        <p:nvSpPr>
          <p:cNvPr id="3" name="Content Placeholder 2"/>
          <p:cNvSpPr>
            <a:spLocks noGrp="1"/>
          </p:cNvSpPr>
          <p:nvPr>
            <p:ph idx="1"/>
          </p:nvPr>
        </p:nvSpPr>
        <p:spPr>
          <a:xfrm>
            <a:off x="822960" y="2241550"/>
            <a:ext cx="7543800" cy="3572654"/>
          </a:xfrm>
        </p:spPr>
        <p:txBody>
          <a:bodyPr>
            <a:normAutofit fontScale="92500" lnSpcReduction="10000"/>
          </a:bodyPr>
          <a:lstStyle/>
          <a:p>
            <a:pPr marL="0" indent="0">
              <a:buNone/>
            </a:pPr>
            <a:r>
              <a:rPr lang="en-US" sz="1800" dirty="0"/>
              <a:t>There are different options an Approver will have depending on how the local T&amp;E approval process is configured:</a:t>
            </a:r>
            <a:endParaRPr lang="en-US" sz="100" dirty="0"/>
          </a:p>
          <a:p>
            <a:r>
              <a:rPr lang="en-US" b="1" u="sng" dirty="0"/>
              <a:t>Approve/Review</a:t>
            </a:r>
            <a:r>
              <a:rPr lang="en-US" dirty="0"/>
              <a:t> – Positive action; approving/reviewing a T&amp;E document will move it forward in the approval queue.</a:t>
            </a:r>
          </a:p>
          <a:p>
            <a:r>
              <a:rPr lang="en-US" b="1" u="sng" dirty="0"/>
              <a:t>Deny</a:t>
            </a:r>
            <a:r>
              <a:rPr lang="en-US" dirty="0"/>
              <a:t> – Negative action; denying a T&amp;E document permanently terminates it.  It cannot be resubmitted.  Approver must include a comment.</a:t>
            </a:r>
          </a:p>
          <a:p>
            <a:r>
              <a:rPr lang="en-US" b="1" u="sng" dirty="0"/>
              <a:t>Send Back</a:t>
            </a:r>
            <a:r>
              <a:rPr lang="en-US" dirty="0"/>
              <a:t> – Negative action; sending a T&amp;E document back ends the approval process but allows an authorized user to make changes to the document and/or resubmit it.  Approver must include a comment.</a:t>
            </a:r>
          </a:p>
          <a:p>
            <a:r>
              <a:rPr lang="en-US" b="1" u="sng" dirty="0"/>
              <a:t>Hold</a:t>
            </a:r>
            <a:r>
              <a:rPr lang="en-US" dirty="0"/>
              <a:t> – Neutral action; holding a T&amp;E document prevents it from being processed any further through approvals until the Approver releases it by taking a different approval action (e.g. Approve, Send Back).</a:t>
            </a:r>
          </a:p>
          <a:p>
            <a:endParaRPr lang="en-US" dirty="0"/>
          </a:p>
        </p:txBody>
      </p:sp>
    </p:spTree>
    <p:extLst>
      <p:ext uri="{BB962C8B-B14F-4D97-AF65-F5344CB8AC3E}">
        <p14:creationId xmlns:p14="http://schemas.microsoft.com/office/powerpoint/2010/main" val="4068801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an expense report</a:t>
            </a:r>
            <a:endParaRPr lang="en-US" dirty="0"/>
          </a:p>
        </p:txBody>
      </p:sp>
      <p:sp>
        <p:nvSpPr>
          <p:cNvPr id="3" name="Content Placeholder 2"/>
          <p:cNvSpPr>
            <a:spLocks noGrp="1"/>
          </p:cNvSpPr>
          <p:nvPr>
            <p:ph idx="1"/>
          </p:nvPr>
        </p:nvSpPr>
        <p:spPr>
          <a:xfrm>
            <a:off x="822960" y="2241550"/>
            <a:ext cx="7543800" cy="3581280"/>
          </a:xfrm>
        </p:spPr>
        <p:txBody>
          <a:bodyPr>
            <a:normAutofit fontScale="92500" lnSpcReduction="20000"/>
          </a:bodyPr>
          <a:lstStyle/>
          <a:p>
            <a:r>
              <a:rPr lang="en-US" dirty="0"/>
              <a:t>Regardless of the method used to select an item for approval, the ER approval page is the same.  The page is divided up into several different sections:</a:t>
            </a:r>
          </a:p>
          <a:p>
            <a:r>
              <a:rPr lang="en-US" b="1" u="sng" dirty="0"/>
              <a:t>General Information</a:t>
            </a:r>
            <a:r>
              <a:rPr lang="en-US" dirty="0"/>
              <a:t> – Header information</a:t>
            </a:r>
          </a:p>
          <a:p>
            <a:r>
              <a:rPr lang="en-US" b="1" u="sng" dirty="0"/>
              <a:t>Totals</a:t>
            </a:r>
            <a:r>
              <a:rPr lang="en-US" dirty="0"/>
              <a:t> – Summary totals for the document</a:t>
            </a:r>
          </a:p>
          <a:p>
            <a:r>
              <a:rPr lang="en-US" b="1" u="sng" dirty="0"/>
              <a:t>Approval History</a:t>
            </a:r>
            <a:r>
              <a:rPr lang="en-US" dirty="0"/>
              <a:t> – Approval activity information</a:t>
            </a:r>
          </a:p>
          <a:p>
            <a:r>
              <a:rPr lang="en-US" b="1" u="sng" dirty="0"/>
              <a:t>Comments</a:t>
            </a:r>
            <a:r>
              <a:rPr lang="en-US" dirty="0"/>
              <a:t> – Approver Comment information</a:t>
            </a:r>
          </a:p>
          <a:p>
            <a:r>
              <a:rPr lang="en-US" b="1" u="sng" dirty="0"/>
              <a:t>Actions</a:t>
            </a:r>
            <a:r>
              <a:rPr lang="en-US" dirty="0"/>
              <a:t> – Where Approvers will make an approval action</a:t>
            </a:r>
          </a:p>
          <a:p>
            <a:r>
              <a:rPr lang="en-US" b="1" u="sng" dirty="0"/>
              <a:t>Receipt Information</a:t>
            </a:r>
            <a:r>
              <a:rPr lang="en-US" dirty="0"/>
              <a:t> – Only used with Receipt Verification</a:t>
            </a:r>
            <a:endParaRPr lang="en-US" b="1" u="sng" dirty="0"/>
          </a:p>
          <a:p>
            <a:r>
              <a:rPr lang="en-US" b="1" u="sng" dirty="0"/>
              <a:t>Expense Line</a:t>
            </a:r>
            <a:r>
              <a:rPr lang="en-US" dirty="0"/>
              <a:t> – Line info and links to Distribution info</a:t>
            </a:r>
          </a:p>
          <a:p>
            <a:endParaRPr lang="en-US" dirty="0"/>
          </a:p>
        </p:txBody>
      </p:sp>
    </p:spTree>
    <p:extLst>
      <p:ext uri="{BB962C8B-B14F-4D97-AF65-F5344CB8AC3E}">
        <p14:creationId xmlns:p14="http://schemas.microsoft.com/office/powerpoint/2010/main" val="72965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an expense report</a:t>
            </a:r>
            <a:endParaRPr lang="en-US" dirty="0"/>
          </a:p>
        </p:txBody>
      </p:sp>
      <p:pic>
        <p:nvPicPr>
          <p:cNvPr id="4" name="Content Placeholder 3"/>
          <p:cNvPicPr>
            <a:picLocks noGrp="1" noChangeAspect="1"/>
          </p:cNvPicPr>
          <p:nvPr>
            <p:ph idx="1"/>
          </p:nvPr>
        </p:nvPicPr>
        <p:blipFill>
          <a:blip r:embed="rId2"/>
          <a:stretch>
            <a:fillRect/>
          </a:stretch>
        </p:blipFill>
        <p:spPr>
          <a:xfrm>
            <a:off x="2378364" y="1846263"/>
            <a:ext cx="4431721" cy="4022725"/>
          </a:xfrm>
          <a:prstGeom prst="rect">
            <a:avLst/>
          </a:prstGeom>
        </p:spPr>
      </p:pic>
      <p:pic>
        <p:nvPicPr>
          <p:cNvPr id="5" name="Picture 4"/>
          <p:cNvPicPr>
            <a:picLocks noChangeAspect="1"/>
          </p:cNvPicPr>
          <p:nvPr/>
        </p:nvPicPr>
        <p:blipFill>
          <a:blip r:embed="rId3"/>
          <a:stretch>
            <a:fillRect/>
          </a:stretch>
        </p:blipFill>
        <p:spPr>
          <a:xfrm>
            <a:off x="822960" y="2471421"/>
            <a:ext cx="1550042" cy="576122"/>
          </a:xfrm>
          <a:prstGeom prst="rect">
            <a:avLst/>
          </a:prstGeom>
        </p:spPr>
      </p:pic>
      <p:pic>
        <p:nvPicPr>
          <p:cNvPr id="6" name="Picture 5"/>
          <p:cNvPicPr>
            <a:picLocks noChangeAspect="1"/>
          </p:cNvPicPr>
          <p:nvPr/>
        </p:nvPicPr>
        <p:blipFill>
          <a:blip r:embed="rId4"/>
          <a:stretch>
            <a:fillRect/>
          </a:stretch>
        </p:blipFill>
        <p:spPr>
          <a:xfrm>
            <a:off x="1028718" y="3062349"/>
            <a:ext cx="1344284" cy="475529"/>
          </a:xfrm>
          <a:prstGeom prst="rect">
            <a:avLst/>
          </a:prstGeom>
        </p:spPr>
      </p:pic>
      <p:pic>
        <p:nvPicPr>
          <p:cNvPr id="7" name="Picture 6"/>
          <p:cNvPicPr>
            <a:picLocks noChangeAspect="1"/>
          </p:cNvPicPr>
          <p:nvPr/>
        </p:nvPicPr>
        <p:blipFill>
          <a:blip r:embed="rId5"/>
          <a:stretch>
            <a:fillRect/>
          </a:stretch>
        </p:blipFill>
        <p:spPr>
          <a:xfrm>
            <a:off x="480030" y="3552685"/>
            <a:ext cx="1892972" cy="717866"/>
          </a:xfrm>
          <a:prstGeom prst="rect">
            <a:avLst/>
          </a:prstGeom>
        </p:spPr>
      </p:pic>
      <p:pic>
        <p:nvPicPr>
          <p:cNvPr id="8" name="Picture 7"/>
          <p:cNvPicPr>
            <a:picLocks noChangeAspect="1"/>
          </p:cNvPicPr>
          <p:nvPr/>
        </p:nvPicPr>
        <p:blipFill>
          <a:blip r:embed="rId6"/>
          <a:stretch>
            <a:fillRect/>
          </a:stretch>
        </p:blipFill>
        <p:spPr>
          <a:xfrm>
            <a:off x="786381" y="4763557"/>
            <a:ext cx="1586621" cy="905335"/>
          </a:xfrm>
          <a:prstGeom prst="rect">
            <a:avLst/>
          </a:prstGeom>
        </p:spPr>
      </p:pic>
    </p:spTree>
    <p:extLst>
      <p:ext uri="{BB962C8B-B14F-4D97-AF65-F5344CB8AC3E}">
        <p14:creationId xmlns:p14="http://schemas.microsoft.com/office/powerpoint/2010/main" val="35713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The Expense Report approval page is a little different from the one for Travel Authorization in terms of how you get to line item details.  This can be done by clicking on one of the “Expense Details” links on the screen:</a:t>
            </a:r>
          </a:p>
          <a:p>
            <a:endParaRPr lang="en-US" dirty="0"/>
          </a:p>
        </p:txBody>
      </p:sp>
      <p:pic>
        <p:nvPicPr>
          <p:cNvPr id="4" name="Picture 3"/>
          <p:cNvPicPr>
            <a:picLocks noChangeAspect="1"/>
          </p:cNvPicPr>
          <p:nvPr/>
        </p:nvPicPr>
        <p:blipFill>
          <a:blip r:embed="rId2"/>
          <a:stretch>
            <a:fillRect/>
          </a:stretch>
        </p:blipFill>
        <p:spPr>
          <a:xfrm>
            <a:off x="1094981" y="3501135"/>
            <a:ext cx="7343971" cy="1981962"/>
          </a:xfrm>
          <a:prstGeom prst="rect">
            <a:avLst/>
          </a:prstGeom>
        </p:spPr>
      </p:pic>
    </p:spTree>
    <p:extLst>
      <p:ext uri="{BB962C8B-B14F-4D97-AF65-F5344CB8AC3E}">
        <p14:creationId xmlns:p14="http://schemas.microsoft.com/office/powerpoint/2010/main" val="99229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The line items on the Expense Details page can be expanded to see additional line and distribution information:</a:t>
            </a:r>
          </a:p>
          <a:p>
            <a:endParaRPr lang="en-US" dirty="0"/>
          </a:p>
        </p:txBody>
      </p:sp>
      <p:pic>
        <p:nvPicPr>
          <p:cNvPr id="4" name="Picture 3"/>
          <p:cNvPicPr>
            <a:picLocks noChangeAspect="1"/>
          </p:cNvPicPr>
          <p:nvPr/>
        </p:nvPicPr>
        <p:blipFill>
          <a:blip r:embed="rId2"/>
          <a:stretch>
            <a:fillRect/>
          </a:stretch>
        </p:blipFill>
        <p:spPr>
          <a:xfrm>
            <a:off x="1514842" y="3033060"/>
            <a:ext cx="5966978" cy="2702286"/>
          </a:xfrm>
          <a:prstGeom prst="rect">
            <a:avLst/>
          </a:prstGeom>
        </p:spPr>
      </p:pic>
    </p:spTree>
    <p:extLst>
      <p:ext uri="{BB962C8B-B14F-4D97-AF65-F5344CB8AC3E}">
        <p14:creationId xmlns:p14="http://schemas.microsoft.com/office/powerpoint/2010/main" val="3187353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checking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smtClean="0"/>
              <a:t>Before you </a:t>
            </a:r>
            <a:r>
              <a:rPr lang="en-US" dirty="0"/>
              <a:t>can make an approval </a:t>
            </a:r>
            <a:r>
              <a:rPr lang="en-US" dirty="0" smtClean="0"/>
              <a:t>action you will need to run budget checking.  </a:t>
            </a:r>
            <a:r>
              <a:rPr lang="en-US" dirty="0"/>
              <a:t>To run the Budget Check from the approval screen, click on the Budget Options link text.</a:t>
            </a:r>
          </a:p>
          <a:p>
            <a:endParaRPr lang="en-US" dirty="0"/>
          </a:p>
        </p:txBody>
      </p:sp>
      <p:pic>
        <p:nvPicPr>
          <p:cNvPr id="4" name="Picture 3"/>
          <p:cNvPicPr>
            <a:picLocks noChangeAspect="1"/>
          </p:cNvPicPr>
          <p:nvPr/>
        </p:nvPicPr>
        <p:blipFill>
          <a:blip r:embed="rId2"/>
          <a:stretch>
            <a:fillRect/>
          </a:stretch>
        </p:blipFill>
        <p:spPr>
          <a:xfrm>
            <a:off x="1497061" y="3386400"/>
            <a:ext cx="6195597" cy="1673497"/>
          </a:xfrm>
          <a:prstGeom prst="rect">
            <a:avLst/>
          </a:prstGeom>
        </p:spPr>
      </p:pic>
    </p:spTree>
    <p:extLst>
      <p:ext uri="{BB962C8B-B14F-4D97-AF65-F5344CB8AC3E}">
        <p14:creationId xmlns:p14="http://schemas.microsoft.com/office/powerpoint/2010/main" val="1233120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t>
            </a:r>
            <a:r>
              <a:rPr lang="en-US" dirty="0" err="1" smtClean="0"/>
              <a:t>chekcing</a:t>
            </a:r>
            <a:r>
              <a:rPr lang="en-US" dirty="0" smtClean="0"/>
              <a:t>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Clicking the Budget Options link text will bring up Commitment Control window.  From there, click on the Budget Check button:</a:t>
            </a:r>
          </a:p>
          <a:p>
            <a:endParaRPr lang="en-US" dirty="0"/>
          </a:p>
        </p:txBody>
      </p:sp>
      <p:pic>
        <p:nvPicPr>
          <p:cNvPr id="4" name="Picture 3"/>
          <p:cNvPicPr>
            <a:picLocks noChangeAspect="1"/>
          </p:cNvPicPr>
          <p:nvPr/>
        </p:nvPicPr>
        <p:blipFill>
          <a:blip r:embed="rId2"/>
          <a:stretch>
            <a:fillRect/>
          </a:stretch>
        </p:blipFill>
        <p:spPr>
          <a:xfrm>
            <a:off x="2430448" y="3250492"/>
            <a:ext cx="4014564" cy="2606266"/>
          </a:xfrm>
          <a:prstGeom prst="rect">
            <a:avLst/>
          </a:prstGeom>
        </p:spPr>
      </p:pic>
    </p:spTree>
    <p:extLst>
      <p:ext uri="{BB962C8B-B14F-4D97-AF65-F5344CB8AC3E}">
        <p14:creationId xmlns:p14="http://schemas.microsoft.com/office/powerpoint/2010/main" val="1449402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t>
            </a:r>
            <a:r>
              <a:rPr lang="en-US" dirty="0" err="1" smtClean="0"/>
              <a:t>chekcing</a:t>
            </a:r>
            <a:r>
              <a:rPr lang="en-US" dirty="0" smtClean="0"/>
              <a:t> 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If the document passes budget checking it will return a “Valid” or “Warning” Budget Checking Header Status.  If the transaction returns with an “Error” status, it will need to be sent back to the Traveler for correction or a budget adjustment will need to be made:</a:t>
            </a:r>
          </a:p>
          <a:p>
            <a:endParaRPr lang="en-US" dirty="0"/>
          </a:p>
        </p:txBody>
      </p:sp>
      <p:pic>
        <p:nvPicPr>
          <p:cNvPr id="5" name="Picture 4"/>
          <p:cNvPicPr>
            <a:picLocks noChangeAspect="1"/>
          </p:cNvPicPr>
          <p:nvPr/>
        </p:nvPicPr>
        <p:blipFill>
          <a:blip r:embed="rId2"/>
          <a:stretch>
            <a:fillRect/>
          </a:stretch>
        </p:blipFill>
        <p:spPr>
          <a:xfrm>
            <a:off x="2756816" y="3690727"/>
            <a:ext cx="3301270" cy="1952414"/>
          </a:xfrm>
          <a:prstGeom prst="rect">
            <a:avLst/>
          </a:prstGeom>
        </p:spPr>
      </p:pic>
    </p:spTree>
    <p:extLst>
      <p:ext uri="{BB962C8B-B14F-4D97-AF65-F5344CB8AC3E}">
        <p14:creationId xmlns:p14="http://schemas.microsoft.com/office/powerpoint/2010/main" val="1155548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t>
            </a:r>
            <a:r>
              <a:rPr lang="en-US" dirty="0" smtClean="0"/>
              <a:t>checking </a:t>
            </a:r>
            <a:r>
              <a:rPr lang="en-US" dirty="0" smtClean="0"/>
              <a:t>an expense report</a:t>
            </a:r>
            <a:endParaRPr lang="en-US" dirty="0"/>
          </a:p>
        </p:txBody>
      </p:sp>
      <p:sp>
        <p:nvSpPr>
          <p:cNvPr id="3" name="Content Placeholder 2"/>
          <p:cNvSpPr>
            <a:spLocks noGrp="1"/>
          </p:cNvSpPr>
          <p:nvPr>
            <p:ph idx="1"/>
          </p:nvPr>
        </p:nvSpPr>
        <p:spPr>
          <a:xfrm>
            <a:off x="822960" y="2241550"/>
            <a:ext cx="7543800" cy="2737358"/>
          </a:xfrm>
        </p:spPr>
        <p:txBody>
          <a:bodyPr/>
          <a:lstStyle/>
          <a:p>
            <a:r>
              <a:rPr lang="en-US" dirty="0"/>
              <a:t>Once a document has passed budget checking, the Approver will be able to take one of their available approval actions:</a:t>
            </a:r>
          </a:p>
          <a:p>
            <a:endParaRPr lang="en-US" dirty="0"/>
          </a:p>
        </p:txBody>
      </p:sp>
      <p:pic>
        <p:nvPicPr>
          <p:cNvPr id="4" name="Picture 3"/>
          <p:cNvPicPr>
            <a:picLocks noChangeAspect="1"/>
          </p:cNvPicPr>
          <p:nvPr/>
        </p:nvPicPr>
        <p:blipFill>
          <a:blip r:embed="rId2"/>
          <a:stretch>
            <a:fillRect/>
          </a:stretch>
        </p:blipFill>
        <p:spPr>
          <a:xfrm>
            <a:off x="1643378" y="3207292"/>
            <a:ext cx="5902964" cy="1202540"/>
          </a:xfrm>
          <a:prstGeom prst="rect">
            <a:avLst/>
          </a:prstGeom>
        </p:spPr>
      </p:pic>
    </p:spTree>
    <p:extLst>
      <p:ext uri="{BB962C8B-B14F-4D97-AF65-F5344CB8AC3E}">
        <p14:creationId xmlns:p14="http://schemas.microsoft.com/office/powerpoint/2010/main" val="200097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0498" y="406562"/>
            <a:ext cx="7566323" cy="5747098"/>
          </a:xfrm>
          <a:prstGeom prst="rect">
            <a:avLst/>
          </a:prstGeom>
        </p:spPr>
      </p:pic>
      <p:sp>
        <p:nvSpPr>
          <p:cNvPr id="5" name="Oval 4"/>
          <p:cNvSpPr/>
          <p:nvPr/>
        </p:nvSpPr>
        <p:spPr>
          <a:xfrm>
            <a:off x="6225037" y="373177"/>
            <a:ext cx="532785" cy="4527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665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11454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a:xfrm>
            <a:off x="822960" y="2241550"/>
            <a:ext cx="7543800" cy="570230"/>
          </a:xfrm>
        </p:spPr>
        <p:txBody>
          <a:bodyPr>
            <a:normAutofit fontScale="92500" lnSpcReduction="10000"/>
          </a:bodyPr>
          <a:lstStyle/>
          <a:p>
            <a:r>
              <a:rPr lang="en-US" dirty="0" smtClean="0"/>
              <a:t>First go to Navigation (</a:t>
            </a:r>
            <a:r>
              <a:rPr lang="en-US" dirty="0" err="1" smtClean="0"/>
              <a:t>Nav</a:t>
            </a:r>
            <a:r>
              <a:rPr lang="en-US" dirty="0" smtClean="0"/>
              <a:t> Bar) on the upper right corner, click on it and it will give you a drop down menu of your options..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3319129"/>
            <a:ext cx="1978819" cy="1378744"/>
          </a:xfrm>
          <a:prstGeom prst="rect">
            <a:avLst/>
          </a:prstGeom>
        </p:spPr>
      </p:pic>
      <p:cxnSp>
        <p:nvCxnSpPr>
          <p:cNvPr id="6" name="Straight Arrow Connector 5"/>
          <p:cNvCxnSpPr/>
          <p:nvPr/>
        </p:nvCxnSpPr>
        <p:spPr>
          <a:xfrm flipH="1">
            <a:off x="2857858" y="2763631"/>
            <a:ext cx="740664" cy="555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950727" y="3219060"/>
            <a:ext cx="898827" cy="22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929581" y="3589381"/>
            <a:ext cx="1006911" cy="17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654046" y="2673262"/>
            <a:ext cx="54864" cy="624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437" y="2804620"/>
            <a:ext cx="810038" cy="2862501"/>
          </a:xfrm>
          <a:prstGeom prst="rect">
            <a:avLst/>
          </a:prstGeom>
        </p:spPr>
      </p:pic>
      <p:cxnSp>
        <p:nvCxnSpPr>
          <p:cNvPr id="18" name="Straight Arrow Connector 17"/>
          <p:cNvCxnSpPr/>
          <p:nvPr/>
        </p:nvCxnSpPr>
        <p:spPr>
          <a:xfrm flipH="1">
            <a:off x="6421230" y="4058972"/>
            <a:ext cx="898827" cy="22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421230" y="4426597"/>
            <a:ext cx="1005984" cy="72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74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p:txBody>
          <a:bodyPr/>
          <a:lstStyle/>
          <a:p>
            <a:r>
              <a:rPr lang="en-US" dirty="0" smtClean="0"/>
              <a:t>Next, select “employee self service” from your menu options</a:t>
            </a:r>
          </a:p>
          <a:p>
            <a:r>
              <a:rPr lang="en-US" dirty="0" smtClean="0"/>
              <a:t>Under that selection, you will select “travel and expenses”</a:t>
            </a:r>
          </a:p>
          <a:p>
            <a:r>
              <a:rPr lang="en-US" dirty="0" smtClean="0"/>
              <a:t>Then, “travel authorizations”</a:t>
            </a:r>
          </a:p>
          <a:p>
            <a:r>
              <a:rPr lang="en-US" dirty="0" smtClean="0"/>
              <a:t>And, finally, “create/modify” to create a new request</a:t>
            </a:r>
            <a:endParaRPr lang="en-US" dirty="0"/>
          </a:p>
        </p:txBody>
      </p:sp>
    </p:spTree>
    <p:extLst>
      <p:ext uri="{BB962C8B-B14F-4D97-AF65-F5344CB8AC3E}">
        <p14:creationId xmlns:p14="http://schemas.microsoft.com/office/powerpoint/2010/main" val="160541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Authorization</a:t>
            </a:r>
          </a:p>
        </p:txBody>
      </p:sp>
      <p:sp>
        <p:nvSpPr>
          <p:cNvPr id="3" name="Content Placeholder 2"/>
          <p:cNvSpPr>
            <a:spLocks noGrp="1"/>
          </p:cNvSpPr>
          <p:nvPr>
            <p:ph idx="1"/>
          </p:nvPr>
        </p:nvSpPr>
        <p:spPr/>
        <p:txBody>
          <a:bodyPr/>
          <a:lstStyle/>
          <a:p>
            <a:r>
              <a:rPr lang="en-US" dirty="0"/>
              <a:t>When creating any new T&amp;E document, you will first be asked to select an Employee ID (EMPLID).  This should </a:t>
            </a:r>
            <a:r>
              <a:rPr lang="en-US" dirty="0" smtClean="0"/>
              <a:t>default to your employee ID based on sign in.</a:t>
            </a:r>
            <a:endParaRPr lang="en-US" dirty="0"/>
          </a:p>
          <a:p>
            <a:endParaRPr lang="en-US" dirty="0"/>
          </a:p>
        </p:txBody>
      </p:sp>
      <p:pic>
        <p:nvPicPr>
          <p:cNvPr id="4" name="Picture 3"/>
          <p:cNvPicPr>
            <a:picLocks noChangeAspect="1"/>
          </p:cNvPicPr>
          <p:nvPr/>
        </p:nvPicPr>
        <p:blipFill>
          <a:blip r:embed="rId2"/>
          <a:stretch>
            <a:fillRect/>
          </a:stretch>
        </p:blipFill>
        <p:spPr>
          <a:xfrm>
            <a:off x="1517648" y="3486088"/>
            <a:ext cx="5902964" cy="1435733"/>
          </a:xfrm>
          <a:prstGeom prst="rect">
            <a:avLst/>
          </a:prstGeom>
        </p:spPr>
      </p:pic>
    </p:spTree>
    <p:extLst>
      <p:ext uri="{BB962C8B-B14F-4D97-AF65-F5344CB8AC3E}">
        <p14:creationId xmlns:p14="http://schemas.microsoft.com/office/powerpoint/2010/main" val="107310722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3001</TotalTime>
  <Words>2807</Words>
  <Application>Microsoft Office PowerPoint</Application>
  <PresentationFormat>On-screen Show (4:3)</PresentationFormat>
  <Paragraphs>222</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Retrospect</vt:lpstr>
      <vt:lpstr>Travel &amp; Expenses in MyClark</vt:lpstr>
      <vt:lpstr>Definitions</vt:lpstr>
      <vt:lpstr>There are three types of T&amp;E documents we use:</vt:lpstr>
      <vt:lpstr>Travel &amp; Expense Business Processes</vt:lpstr>
      <vt:lpstr>Travel Authorization (TA) Processing</vt:lpstr>
      <vt:lpstr>PowerPoint Presentation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Create a New Travel Authorization</vt:lpstr>
      <vt:lpstr>Travel authorization process</vt:lpstr>
      <vt:lpstr>Approve a Travel Authorization</vt:lpstr>
      <vt:lpstr>Approve a Travel Authorization</vt:lpstr>
      <vt:lpstr>Approve aTravel Authorization</vt:lpstr>
      <vt:lpstr>Approve a Travel Authorization</vt:lpstr>
      <vt:lpstr>Approve a Travel Authorization</vt:lpstr>
      <vt:lpstr>Create a New Travel Authorization</vt:lpstr>
      <vt:lpstr>Approve a Travel Authorization</vt:lpstr>
      <vt:lpstr>Approve a Travel Authorization</vt:lpstr>
      <vt:lpstr>Approve a Travel Authorization</vt:lpstr>
      <vt:lpstr>Approve a Travel Authorization</vt:lpstr>
      <vt:lpstr>Creating an expense report</vt:lpstr>
      <vt:lpstr>Creating an expense report</vt:lpstr>
      <vt:lpstr>Creating an expense report</vt:lpstr>
      <vt:lpstr>Creating an expense report</vt:lpstr>
      <vt:lpstr>Creating an expense report</vt:lpstr>
      <vt:lpstr>Creating an expense report</vt:lpstr>
      <vt:lpstr>Creating an expense report</vt:lpstr>
      <vt:lpstr>Creating an expense report</vt:lpstr>
      <vt:lpstr>Creating an expense report</vt:lpstr>
      <vt:lpstr>Creating an expense report</vt:lpstr>
      <vt:lpstr>Creating an expense report</vt:lpstr>
      <vt:lpstr>Submitting an expense report</vt:lpstr>
      <vt:lpstr>Submitting an expense report</vt:lpstr>
      <vt:lpstr>Submitting an expense report</vt:lpstr>
      <vt:lpstr>Submitting an expense report</vt:lpstr>
      <vt:lpstr>Approving an expense report</vt:lpstr>
      <vt:lpstr>Approving an expense report</vt:lpstr>
      <vt:lpstr>Approving an expense report</vt:lpstr>
      <vt:lpstr>Approving an expense report</vt:lpstr>
      <vt:lpstr>Approving an expense report</vt:lpstr>
      <vt:lpstr>Approving an expense report</vt:lpstr>
      <vt:lpstr>Budget checking an expense report</vt:lpstr>
      <vt:lpstr>Budget chekcing an expense report</vt:lpstr>
      <vt:lpstr>Budget chekcing an expense report</vt:lpstr>
      <vt:lpstr>Budget checking an expense report</vt:lpstr>
      <vt:lpstr>Questions?</vt:lpstr>
    </vt:vector>
  </TitlesOfParts>
  <Company>Clark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&amp; Expenses in CTCLink</dc:title>
  <dc:creator>Sand, Sabra</dc:creator>
  <cp:lastModifiedBy>Sand, Sabra</cp:lastModifiedBy>
  <cp:revision>24</cp:revision>
  <cp:lastPrinted>2019-10-09T23:35:07Z</cp:lastPrinted>
  <dcterms:created xsi:type="dcterms:W3CDTF">2019-10-08T21:17:58Z</dcterms:created>
  <dcterms:modified xsi:type="dcterms:W3CDTF">2019-10-11T15:30:58Z</dcterms:modified>
</cp:coreProperties>
</file>