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9" r:id="rId5"/>
    <p:sldMasterId id="2147483660" r:id="rId6"/>
  </p:sldMasterIdLst>
  <p:notesMasterIdLst>
    <p:notesMasterId r:id="rId27"/>
  </p:notesMasterIdLst>
  <p:handoutMasterIdLst>
    <p:handoutMasterId r:id="rId28"/>
  </p:handoutMasterIdLst>
  <p:sldIdLst>
    <p:sldId id="262" r:id="rId7"/>
    <p:sldId id="282" r:id="rId8"/>
    <p:sldId id="273" r:id="rId9"/>
    <p:sldId id="297" r:id="rId10"/>
    <p:sldId id="283" r:id="rId11"/>
    <p:sldId id="290" r:id="rId12"/>
    <p:sldId id="285" r:id="rId13"/>
    <p:sldId id="295" r:id="rId14"/>
    <p:sldId id="296" r:id="rId15"/>
    <p:sldId id="272" r:id="rId16"/>
    <p:sldId id="284" r:id="rId17"/>
    <p:sldId id="286" r:id="rId18"/>
    <p:sldId id="287" r:id="rId19"/>
    <p:sldId id="288" r:id="rId20"/>
    <p:sldId id="291" r:id="rId21"/>
    <p:sldId id="298" r:id="rId22"/>
    <p:sldId id="292" r:id="rId23"/>
    <p:sldId id="289" r:id="rId24"/>
    <p:sldId id="293" r:id="rId25"/>
    <p:sldId id="294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97F"/>
    <a:srgbClr val="555386"/>
    <a:srgbClr val="FFFFFF"/>
    <a:srgbClr val="FF6C24"/>
    <a:srgbClr val="77A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10A7D-FC64-4BE6-B4FB-A31807146D5A}" v="224" dt="2019-09-12T23:43:03.256"/>
    <p1510:client id="{3933C368-6513-4879-9673-19EA39ADBAA0}" v="2" dt="2019-09-12T23:50:32.103"/>
    <p1510:client id="{431E2BB7-18E7-43B2-B6B0-D8DAFC00796E}" v="84" dt="2019-09-12T16:26:31.542"/>
    <p1510:client id="{DB3C6D4B-EDF9-496B-8362-45C345233815}" v="104" dt="2019-09-13T19:24:38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25D10A7D-FC64-4BE6-B4FB-A31807146D5A}"/>
    <pc:docChg chg="modSld">
      <pc:chgData name="Guest User" userId="" providerId="Windows Live" clId="Web-{25D10A7D-FC64-4BE6-B4FB-A31807146D5A}" dt="2019-09-12T23:43:03.256" v="223" actId="20577"/>
      <pc:docMkLst>
        <pc:docMk/>
      </pc:docMkLst>
      <pc:sldChg chg="modSp">
        <pc:chgData name="Guest User" userId="" providerId="Windows Live" clId="Web-{25D10A7D-FC64-4BE6-B4FB-A31807146D5A}" dt="2019-09-12T23:43:03.256" v="222" actId="20577"/>
        <pc:sldMkLst>
          <pc:docMk/>
          <pc:sldMk cId="3779070873" sldId="289"/>
        </pc:sldMkLst>
        <pc:spChg chg="mod">
          <ac:chgData name="Guest User" userId="" providerId="Windows Live" clId="Web-{25D10A7D-FC64-4BE6-B4FB-A31807146D5A}" dt="2019-09-12T23:43:03.256" v="222" actId="20577"/>
          <ac:spMkLst>
            <pc:docMk/>
            <pc:sldMk cId="3779070873" sldId="289"/>
            <ac:spMk id="3" creationId="{00000000-0000-0000-0000-000000000000}"/>
          </ac:spMkLst>
        </pc:spChg>
      </pc:sldChg>
    </pc:docChg>
  </pc:docChgLst>
  <pc:docChgLst>
    <pc:chgData name="Guest User" providerId="Windows Live" clId="Web-{3933C368-6513-4879-9673-19EA39ADBAA0}"/>
    <pc:docChg chg="modSld">
      <pc:chgData name="Guest User" userId="" providerId="Windows Live" clId="Web-{3933C368-6513-4879-9673-19EA39ADBAA0}" dt="2019-09-12T23:50:32.103" v="1" actId="20577"/>
      <pc:docMkLst>
        <pc:docMk/>
      </pc:docMkLst>
      <pc:sldChg chg="modSp">
        <pc:chgData name="Guest User" userId="" providerId="Windows Live" clId="Web-{3933C368-6513-4879-9673-19EA39ADBAA0}" dt="2019-09-12T23:50:32.096" v="0" actId="20577"/>
        <pc:sldMkLst>
          <pc:docMk/>
          <pc:sldMk cId="3779070873" sldId="289"/>
        </pc:sldMkLst>
        <pc:spChg chg="mod">
          <ac:chgData name="Guest User" userId="" providerId="Windows Live" clId="Web-{3933C368-6513-4879-9673-19EA39ADBAA0}" dt="2019-09-12T23:50:32.096" v="0" actId="20577"/>
          <ac:spMkLst>
            <pc:docMk/>
            <pc:sldMk cId="3779070873" sldId="289"/>
            <ac:spMk id="3" creationId="{00000000-0000-0000-0000-000000000000}"/>
          </ac:spMkLst>
        </pc:spChg>
      </pc:sldChg>
    </pc:docChg>
  </pc:docChgLst>
  <pc:docChgLst>
    <pc:chgData name="Guest User" providerId="Windows Live" clId="Web-{431E2BB7-18E7-43B2-B6B0-D8DAFC00796E}"/>
    <pc:docChg chg="modSld">
      <pc:chgData name="Guest User" userId="" providerId="Windows Live" clId="Web-{431E2BB7-18E7-43B2-B6B0-D8DAFC00796E}" dt="2019-09-12T16:26:31.542" v="83" actId="20577"/>
      <pc:docMkLst>
        <pc:docMk/>
      </pc:docMkLst>
      <pc:sldChg chg="modSp">
        <pc:chgData name="Guest User" userId="" providerId="Windows Live" clId="Web-{431E2BB7-18E7-43B2-B6B0-D8DAFC00796E}" dt="2019-09-12T16:26:31.526" v="82" actId="20577"/>
        <pc:sldMkLst>
          <pc:docMk/>
          <pc:sldMk cId="3103121108" sldId="262"/>
        </pc:sldMkLst>
        <pc:spChg chg="mod">
          <ac:chgData name="Guest User" userId="" providerId="Windows Live" clId="Web-{431E2BB7-18E7-43B2-B6B0-D8DAFC00796E}" dt="2019-09-12T16:26:31.526" v="82" actId="20577"/>
          <ac:spMkLst>
            <pc:docMk/>
            <pc:sldMk cId="3103121108" sldId="262"/>
            <ac:spMk id="10" creationId="{00000000-0000-0000-0000-000000000000}"/>
          </ac:spMkLst>
        </pc:spChg>
      </pc:sldChg>
    </pc:docChg>
  </pc:docChgLst>
  <pc:docChgLst>
    <pc:chgData name="Guest User" providerId="Windows Live" clId="Web-{DB3C6D4B-EDF9-496B-8362-45C345233815}"/>
    <pc:docChg chg="addSld modSld sldOrd">
      <pc:chgData name="Guest User" userId="" providerId="Windows Live" clId="Web-{DB3C6D4B-EDF9-496B-8362-45C345233815}" dt="2019-09-13T19:24:38.993" v="102" actId="1076"/>
      <pc:docMkLst>
        <pc:docMk/>
      </pc:docMkLst>
      <pc:sldChg chg="modSp new ord">
        <pc:chgData name="Guest User" userId="" providerId="Windows Live" clId="Web-{DB3C6D4B-EDF9-496B-8362-45C345233815}" dt="2019-09-13T19:24:38.993" v="102" actId="1076"/>
        <pc:sldMkLst>
          <pc:docMk/>
          <pc:sldMk cId="2669223286" sldId="298"/>
        </pc:sldMkLst>
        <pc:spChg chg="mod">
          <ac:chgData name="Guest User" userId="" providerId="Windows Live" clId="Web-{DB3C6D4B-EDF9-496B-8362-45C345233815}" dt="2019-09-13T19:24:02.133" v="53" actId="20577"/>
          <ac:spMkLst>
            <pc:docMk/>
            <pc:sldMk cId="2669223286" sldId="298"/>
            <ac:spMk id="2" creationId="{DD0DF33E-629B-48F5-8A19-0D4FC7569EC3}"/>
          </ac:spMkLst>
        </pc:spChg>
        <pc:spChg chg="mod">
          <ac:chgData name="Guest User" userId="" providerId="Windows Live" clId="Web-{DB3C6D4B-EDF9-496B-8362-45C345233815}" dt="2019-09-13T19:24:38.993" v="102" actId="1076"/>
          <ac:spMkLst>
            <pc:docMk/>
            <pc:sldMk cId="2669223286" sldId="298"/>
            <ac:spMk id="3" creationId="{5B83B35A-8586-4C73-9802-302B83D187C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37A516-559D-4F7D-BCE8-2D686678B0EC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86B279-FA7A-404C-A9EB-15ABA374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9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5DC6C0-DFFF-A549-9038-5125D9AC2117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C4D235-EFB5-E44B-9A88-4C440AE0E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3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5C4D235-EFB5-E44B-9A88-4C440AE0EC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536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04239" y="1209040"/>
            <a:ext cx="4897121" cy="1869440"/>
          </a:xfrm>
        </p:spPr>
        <p:txBody>
          <a:bodyPr anchor="t">
            <a:normAutofit/>
          </a:bodyPr>
          <a:lstStyle>
            <a:lvl1pPr>
              <a:defRPr baseline="0"/>
            </a:lvl1pPr>
          </a:lstStyle>
          <a:p>
            <a:pPr algn="l"/>
            <a:r>
              <a:rPr lang="en-US" sz="5000">
                <a:solidFill>
                  <a:schemeClr val="bg1"/>
                </a:solidFill>
              </a:rPr>
              <a:t>Click to Add Title of Presentation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04875" y="3078163"/>
            <a:ext cx="4895850" cy="982662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0431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753540" y="1671073"/>
            <a:ext cx="16969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>
                <a:solidFill>
                  <a:srgbClr val="FFFFFF">
                    <a:alpha val="35000"/>
                  </a:srgb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“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052573" y="2822743"/>
            <a:ext cx="16969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>
                <a:solidFill>
                  <a:srgbClr val="FFFFFF">
                    <a:alpha val="35000"/>
                  </a:srgbClr>
                </a:solidFill>
                <a:latin typeface="Baskerville Old Face" panose="02020602080505020303" pitchFamily="18" charset="0"/>
                <a:cs typeface="Adobe Arabic" panose="02040503050201020203" pitchFamily="18" charset="-78"/>
              </a:rPr>
              <a:t>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90551" y="2292350"/>
            <a:ext cx="4423720" cy="16982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aseline="0">
                <a:latin typeface="Garamond" panose="02020404030301010803" pitchFamily="18" charset="0"/>
              </a:defRPr>
            </a:lvl1pPr>
          </a:lstStyle>
          <a:p>
            <a:pPr lvl="0"/>
            <a:r>
              <a:rPr lang="en-US"/>
              <a:t>Insert a relevant quote or statistic in this space. Quote marks can be adjusted in the master slide view.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2038" y="4152900"/>
            <a:ext cx="4572000" cy="11096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i="1">
                <a:latin typeface="Garamond" panose="02020404030301010803" pitchFamily="18" charset="0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an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 a Pengu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8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8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4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8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963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53514"/>
            <a:ext cx="3932237" cy="40154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1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4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04239" y="1209040"/>
            <a:ext cx="4897121" cy="1869440"/>
          </a:xfrm>
        </p:spPr>
        <p:txBody>
          <a:bodyPr anchor="t">
            <a:normAutofit/>
          </a:bodyPr>
          <a:lstStyle>
            <a:lvl1pPr algn="l">
              <a:defRPr/>
            </a:lvl1pPr>
          </a:lstStyle>
          <a:p>
            <a:pPr algn="l"/>
            <a:r>
              <a:rPr lang="en-US" sz="5000">
                <a:solidFill>
                  <a:schemeClr val="bg1"/>
                </a:solidFill>
              </a:rPr>
              <a:t>Click to Add Title of Presentation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04875" y="3078163"/>
            <a:ext cx="4895850" cy="982662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22928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98525" y="766763"/>
            <a:ext cx="10445750" cy="5700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428101" y="4428101"/>
            <a:ext cx="7763899" cy="1447237"/>
          </a:xfrm>
        </p:spPr>
        <p:txBody>
          <a:bodyPr anchor="t">
            <a:normAutofit/>
          </a:bodyPr>
          <a:lstStyle>
            <a:lvl1pPr algn="l">
              <a:defRPr/>
            </a:lvl1pPr>
          </a:lstStyle>
          <a:p>
            <a:pPr algn="l"/>
            <a:r>
              <a:rPr lang="en-US" sz="5000">
                <a:solidFill>
                  <a:schemeClr val="bg1"/>
                </a:solidFill>
              </a:rPr>
              <a:t>Click to Add Title of Presentation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30297" y="5979983"/>
            <a:ext cx="7761703" cy="61676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4306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 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428101" y="4428101"/>
            <a:ext cx="7763899" cy="1447237"/>
          </a:xfrm>
        </p:spPr>
        <p:txBody>
          <a:bodyPr anchor="t">
            <a:normAutofit/>
          </a:bodyPr>
          <a:lstStyle>
            <a:lvl1pPr algn="l">
              <a:defRPr/>
            </a:lvl1pPr>
          </a:lstStyle>
          <a:p>
            <a:pPr algn="l"/>
            <a:r>
              <a:rPr lang="en-US" sz="5000">
                <a:solidFill>
                  <a:schemeClr val="bg1"/>
                </a:solidFill>
              </a:rPr>
              <a:t>Click to Add Title of Presentation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30297" y="5979983"/>
            <a:ext cx="7761703" cy="61676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1436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 - 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48075" y="3180800"/>
            <a:ext cx="4895850" cy="9826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81" y="4060825"/>
            <a:ext cx="2478838" cy="2478838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1752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402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77A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7788" y="2753519"/>
            <a:ext cx="4416425" cy="1350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Divider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8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FF6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7788" y="2753519"/>
            <a:ext cx="4416425" cy="1350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Divider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3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555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7788" y="2753519"/>
            <a:ext cx="4416425" cy="1350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Divider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7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9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1" r:id="rId3"/>
    <p:sldLayoutId id="2147483703" r:id="rId4"/>
    <p:sldLayoutId id="214748370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350211" y="7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05" r:id="rId7"/>
    <p:sldLayoutId id="2147483649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350211" y="7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07F742-E24F-4193-BEB9-7C7F72AAC0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ranklin Gothic Book" panose="020B0503020102020204" pitchFamily="34" charset="0"/>
              </a:rPr>
              <a:t>| Clark College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350211" y="706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438E8E-CC8B-4549-973F-B1033C1CD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9" r:id="rId5"/>
    <p:sldLayoutId id="2147483733" r:id="rId6"/>
    <p:sldLayoutId id="214748373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tprd.ctclink.us/psp/ptprd/?cmd=login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ctcLink</a:t>
            </a:r>
            <a:r>
              <a:rPr lang="en-US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04875" y="3078162"/>
            <a:ext cx="6354054" cy="174705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4500"/>
              <a:t>UPDATES, GO LIVE PLANNING AND……. </a:t>
            </a:r>
          </a:p>
          <a:p>
            <a:r>
              <a:rPr lang="en-US"/>
              <a:t>Tanya Kerr, </a:t>
            </a:r>
            <a:r>
              <a:rPr lang="en-US" err="1"/>
              <a:t>ctcLink</a:t>
            </a:r>
            <a:r>
              <a:rPr lang="en-US"/>
              <a:t> Internal Controls &amp; Business Analyst</a:t>
            </a:r>
          </a:p>
          <a:p>
            <a:r>
              <a:rPr lang="en-US"/>
              <a:t>Susan Maxwell, </a:t>
            </a:r>
            <a:r>
              <a:rPr lang="en-US" err="1"/>
              <a:t>ctcLink</a:t>
            </a:r>
            <a:r>
              <a:rPr lang="en-US"/>
              <a:t> Project Manager</a:t>
            </a:r>
          </a:p>
          <a:p>
            <a:r>
              <a:rPr lang="en-US"/>
              <a:t>Shelley Ostermiller, Associate Registrar</a:t>
            </a:r>
          </a:p>
          <a:p>
            <a:r>
              <a:rPr lang="en-US"/>
              <a:t>Mirranda Saari, Associate Dean of Enrollment and Registrar</a:t>
            </a:r>
          </a:p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COLLABORATION SENSATION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71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EXPECT AT GO LIVE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THURSDAY AND FRIDAY BEFORE GO LIVE</a:t>
            </a:r>
          </a:p>
          <a:p>
            <a:pPr lvl="1"/>
            <a:r>
              <a:rPr lang="en-US"/>
              <a:t>CLARK TOOLBOX ACCESS</a:t>
            </a:r>
          </a:p>
          <a:p>
            <a:r>
              <a:rPr lang="en-US"/>
              <a:t>OCTOBER 27: SUNDAY, FOOTBALL AND </a:t>
            </a:r>
            <a:r>
              <a:rPr lang="en-US" err="1"/>
              <a:t>ctcLink</a:t>
            </a:r>
            <a:endParaRPr lang="en-US"/>
          </a:p>
          <a:p>
            <a:r>
              <a:rPr lang="en-US"/>
              <a:t>MONDAY AND TUESDAY </a:t>
            </a:r>
          </a:p>
          <a:p>
            <a:pPr lvl="1"/>
            <a:r>
              <a:rPr lang="en-US"/>
              <a:t>CLOSED TO THE PUBLIC</a:t>
            </a:r>
          </a:p>
          <a:p>
            <a:pPr lvl="1"/>
            <a:r>
              <a:rPr lang="en-US">
                <a:solidFill>
                  <a:prstClr val="black"/>
                </a:solidFill>
              </a:rPr>
              <a:t>October 30-31, 2019 – Plan for limited staffing for all offices</a:t>
            </a:r>
          </a:p>
          <a:p>
            <a:pPr lvl="1"/>
            <a:r>
              <a:rPr lang="en-US">
                <a:solidFill>
                  <a:prstClr val="black"/>
                </a:solidFill>
              </a:rPr>
              <a:t>October 31, 2019 – Students will have access to PeopleSoft</a:t>
            </a:r>
          </a:p>
          <a:p>
            <a:pPr lvl="1"/>
            <a:r>
              <a:rPr lang="en-US">
                <a:solidFill>
                  <a:prstClr val="black"/>
                </a:solidFill>
              </a:rPr>
              <a:t>November 1, 2019 – SERVICES RESUME</a:t>
            </a: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6" name="Content Placeholder 5" descr="File:Seahawks players 2014 preseaso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6090"/>
            <a:ext cx="5181600" cy="39904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SUPPORT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12766" cy="4351338"/>
          </a:xfrm>
        </p:spPr>
        <p:txBody>
          <a:bodyPr/>
          <a:lstStyle/>
          <a:p>
            <a:r>
              <a:rPr lang="en-US"/>
              <a:t>STUDENT LOGIN SUPPORT</a:t>
            </a:r>
          </a:p>
          <a:p>
            <a:pPr lvl="1"/>
            <a:r>
              <a:rPr lang="en-US"/>
              <a:t>TECH HUB/HELP DESK</a:t>
            </a:r>
          </a:p>
          <a:p>
            <a:pPr lvl="1"/>
            <a:r>
              <a:rPr lang="en-US"/>
              <a:t>THE ROOM STILL TO BE NAMED/TRIAGE CENTER</a:t>
            </a:r>
          </a:p>
          <a:p>
            <a:pPr lvl="1"/>
            <a:r>
              <a:rPr lang="en-US"/>
              <a:t>ADDITIONAL PHONE SUPPORT ON SWITCHBOARD</a:t>
            </a:r>
          </a:p>
          <a:p>
            <a:pPr lvl="1"/>
            <a:r>
              <a:rPr lang="en-US"/>
              <a:t>INFORMATION DESK </a:t>
            </a:r>
          </a:p>
          <a:p>
            <a:pPr lvl="1"/>
            <a:endParaRPr lang="en-US"/>
          </a:p>
          <a:p>
            <a:r>
              <a:rPr lang="en-US"/>
              <a:t>ONGOING SUPPORT THROUGHOUT THE WINTER ENROLLMENT CYCLE 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SUPPORT PLAN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FACULTY AND STAFF LOGIN SUPPORT</a:t>
            </a:r>
          </a:p>
          <a:p>
            <a:pPr lvl="1"/>
            <a:r>
              <a:rPr lang="en-US"/>
              <a:t>TECH HUB/HELP DESK</a:t>
            </a:r>
          </a:p>
          <a:p>
            <a:pPr lvl="1"/>
            <a:r>
              <a:rPr lang="en-US"/>
              <a:t>RESOURCE ROOM/TEAM</a:t>
            </a:r>
          </a:p>
          <a:p>
            <a:pPr lvl="1"/>
            <a:endParaRPr lang="en-US"/>
          </a:p>
          <a:p>
            <a:r>
              <a:rPr lang="en-US"/>
              <a:t>ONGOING ASSISTANCE FOR FACULTY AND STAFF THROUGHOUT THE WINTER ENROLLMENT CYCLE</a:t>
            </a:r>
          </a:p>
          <a:p>
            <a:r>
              <a:rPr lang="en-US"/>
              <a:t>CLOSE OUT FALL QUARTER</a:t>
            </a:r>
          </a:p>
          <a:p>
            <a:r>
              <a:rPr lang="en-US"/>
              <a:t>WINTER QUARTER START AND BEYOND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CHANGE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err="1"/>
              <a:t>MyClark</a:t>
            </a:r>
            <a:r>
              <a:rPr lang="en-US"/>
              <a:t>/CURRENT STUDENTS PAGE</a:t>
            </a:r>
          </a:p>
          <a:p>
            <a:r>
              <a:rPr lang="en-US"/>
              <a:t>ENROLLMENT CYCLE </a:t>
            </a:r>
          </a:p>
          <a:p>
            <a:pPr lvl="1"/>
            <a:r>
              <a:rPr lang="en-US"/>
              <a:t>WINTER QUARTER ENROLLMENT ONLY</a:t>
            </a:r>
          </a:p>
          <a:p>
            <a:pPr lvl="1"/>
            <a:r>
              <a:rPr lang="en-US"/>
              <a:t>ANNUAL SCHEDULE STILL IN GOVERNANCE </a:t>
            </a:r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67090"/>
            <a:ext cx="5181600" cy="206840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ACADEMIC ADVISEMENT REPORTS AND </a:t>
            </a:r>
            <a:r>
              <a:rPr lang="en-US" err="1"/>
              <a:t>ctcLink</a:t>
            </a:r>
            <a:r>
              <a:rPr 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6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F33E-629B-48F5-8A19-0D4FC756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Advisement Report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B35A-8586-4C73-9802-302B83D18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3990"/>
            <a:ext cx="10515600" cy="3087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CtcLink</a:t>
            </a:r>
            <a:r>
              <a:rPr lang="en-US">
                <a:ea typeface="+mn-lt"/>
                <a:cs typeface="+mn-lt"/>
              </a:rPr>
              <a:t> Gateway: </a:t>
            </a:r>
            <a:r>
              <a:rPr lang="en-US">
                <a:ea typeface="+mn-lt"/>
                <a:cs typeface="+mn-lt"/>
                <a:hlinkClick r:id="rId2"/>
              </a:rPr>
              <a:t>https://ptprd.ctclink.us/psp/ptprd/?cmd=login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SIGN UP</a:t>
            </a:r>
          </a:p>
          <a:p>
            <a:r>
              <a:rPr lang="en-US"/>
              <a:t>WHERE TO FIND INFORMATION: www.clark.edu/myclark</a:t>
            </a:r>
          </a:p>
          <a:p>
            <a:r>
              <a:rPr lang="en-US"/>
              <a:t>ADDITIONAL RESOURCES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STATE STUDENT COMMUNICATION PLAN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836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STATUS UPDATES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PATH FORWARD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NEW OPPORTUNITIES TO SUPPORT STUDENTS </a:t>
            </a:r>
          </a:p>
          <a:p>
            <a:pPr lvl="1"/>
            <a:r>
              <a:rPr lang="en-US"/>
              <a:t>MESSAGE CENTER</a:t>
            </a:r>
          </a:p>
          <a:p>
            <a:pPr lvl="1"/>
            <a:r>
              <a:rPr lang="en-US"/>
              <a:t>3C's - COMMUNICATIONS, COMMENTS AND CHECKLISTS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70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EACH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TEAM EFFORT </a:t>
            </a:r>
          </a:p>
          <a:p>
            <a:r>
              <a:rPr lang="en-US"/>
              <a:t>PATIENCE AND PATIENCE</a:t>
            </a:r>
          </a:p>
          <a:p>
            <a:r>
              <a:rPr lang="en-US"/>
              <a:t>GO LIVE IS A BENCHMARK, THE WORK WILL CONTINUE</a:t>
            </a:r>
          </a:p>
          <a:p>
            <a:pPr lvl="1"/>
            <a:r>
              <a:rPr lang="en-US"/>
              <a:t>ADDITIONAL IMPLEMENTATION WAVES</a:t>
            </a:r>
          </a:p>
          <a:p>
            <a:pPr lvl="1"/>
            <a:r>
              <a:rPr lang="en-US"/>
              <a:t>SOFTWARE UPDATES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8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DATE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434239" y="1690688"/>
            <a:ext cx="932352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/>
              <a:t>44 DAYS!!!!!!!!!</a:t>
            </a:r>
          </a:p>
          <a:p>
            <a:pPr marL="0" indent="0" algn="ctr">
              <a:buNone/>
            </a:pPr>
            <a:r>
              <a:rPr lang="en-US" sz="4800"/>
              <a:t>TRADE IN YOUR SID FOR A </a:t>
            </a:r>
            <a:r>
              <a:rPr lang="en-US" sz="4800" err="1"/>
              <a:t>ctcLink</a:t>
            </a:r>
            <a:r>
              <a:rPr lang="en-US" sz="4800"/>
              <a:t> ID, MORE EXCITING THAN UPGRADING YOUR CELL PHONE!!!!!!</a:t>
            </a:r>
          </a:p>
          <a:p>
            <a:pPr marL="0" indent="0" algn="ctr">
              <a:buNone/>
            </a:pPr>
            <a:endParaRPr lang="en-US" sz="48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22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7F742-E24F-4193-BEB9-7C7F72AAC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PROJECT DATES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389527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EVALUATING GO LIVE READINESS BY SEPTEMBER 17</a:t>
            </a:r>
          </a:p>
          <a:p>
            <a:r>
              <a:rPr lang="en-US"/>
              <a:t>SEPTEMBER 18:  STEERING TEAM RECOMMENDATION TO THE PRESIDENT</a:t>
            </a:r>
          </a:p>
          <a:p>
            <a:r>
              <a:rPr lang="en-US"/>
              <a:t>SEPTEMBER 24:  SBCTC STEERING TEAM DECISION (GO/NO GO)</a:t>
            </a:r>
          </a:p>
          <a:p>
            <a:r>
              <a:rPr lang="en-US"/>
              <a:t>GO LIVE OCTOBER 28TH</a:t>
            </a:r>
          </a:p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6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UPDATE AND CELEBRATION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701611"/>
              </p:ext>
            </p:extLst>
          </p:nvPr>
        </p:nvGraphicFramePr>
        <p:xfrm>
          <a:off x="1720604" y="1989610"/>
          <a:ext cx="8562878" cy="4431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1439">
                  <a:extLst>
                    <a:ext uri="{9D8B030D-6E8A-4147-A177-3AD203B41FA5}">
                      <a16:colId xmlns:a16="http://schemas.microsoft.com/office/drawing/2014/main" val="2641520197"/>
                    </a:ext>
                  </a:extLst>
                </a:gridCol>
                <a:gridCol w="4281439">
                  <a:extLst>
                    <a:ext uri="{9D8B030D-6E8A-4147-A177-3AD203B41FA5}">
                      <a16:colId xmlns:a16="http://schemas.microsoft.com/office/drawing/2014/main" val="4281393969"/>
                    </a:ext>
                  </a:extLst>
                </a:gridCol>
              </a:tblGrid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Transfer equivalencies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9911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217531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Courses on course lists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2412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000267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AAR Requirement lines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728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476437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AAR Requirements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9315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AAR Degrees built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0383793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Prereqs configured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668762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Prereqs configured on courses (Enr Reqs)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336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2079822"/>
                  </a:ext>
                </a:extLst>
              </a:tr>
              <a:tr h="528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Classes built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3260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343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96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CLARK SYSTEM DATES AND DEADLINES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October 4, 2019 – Last day for submission of travel advance requests. </a:t>
            </a:r>
          </a:p>
          <a:p>
            <a:r>
              <a:rPr lang="en-US"/>
              <a:t>October 15, 2019 - Time sheets must be in on time.  </a:t>
            </a:r>
          </a:p>
          <a:p>
            <a:r>
              <a:rPr lang="en-US"/>
              <a:t>No new employees will be processed Oct 16 to 31st.  All will start November 1st if not started by October 1st-15th pay period.   This includes work-study students.  </a:t>
            </a:r>
          </a:p>
          <a:p>
            <a:r>
              <a:rPr lang="en-US"/>
              <a:t>October 17, 2019 – Last day for all enrollment transactions.  </a:t>
            </a:r>
          </a:p>
          <a:p>
            <a:pPr lvl="1"/>
            <a:r>
              <a:rPr lang="en-US"/>
              <a:t>No adds, drops, withdrawals, etc.  </a:t>
            </a:r>
          </a:p>
          <a:p>
            <a:pPr lvl="1"/>
            <a:r>
              <a:rPr lang="en-US"/>
              <a:t>No repackaging in financial aid.  </a:t>
            </a:r>
          </a:p>
          <a:p>
            <a:pPr lvl="1"/>
            <a:r>
              <a:rPr lang="en-US"/>
              <a:t>No more finance related activities beyond today. </a:t>
            </a:r>
          </a:p>
          <a:p>
            <a:pPr lvl="1"/>
            <a:r>
              <a:rPr lang="en-US"/>
              <a:t>Last day any Purchase Orders will be processed.  </a:t>
            </a:r>
          </a:p>
          <a:p>
            <a:pPr lvl="1"/>
            <a:r>
              <a:rPr lang="en-US"/>
              <a:t>Last day for drop for non-payment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October 18, 2019 – Web transaction server down and no </a:t>
            </a:r>
            <a:r>
              <a:rPr lang="en-US" err="1"/>
              <a:t>Cybersource</a:t>
            </a:r>
            <a:r>
              <a:rPr lang="en-US"/>
              <a:t>.   </a:t>
            </a:r>
          </a:p>
          <a:p>
            <a:r>
              <a:rPr lang="en-US"/>
              <a:t>Campus CE – No more transactions (no changes to SMS, no </a:t>
            </a:r>
            <a:r>
              <a:rPr lang="en-US" err="1"/>
              <a:t>Cybersource</a:t>
            </a:r>
            <a:r>
              <a:rPr lang="en-US"/>
              <a:t> to use). </a:t>
            </a:r>
          </a:p>
          <a:p>
            <a:r>
              <a:rPr lang="en-US"/>
              <a:t>All travel advance checks will be run this day.  </a:t>
            </a:r>
          </a:p>
          <a:p>
            <a:r>
              <a:rPr lang="en-US"/>
              <a:t>Cashiering process all refunds and close all batches.  </a:t>
            </a:r>
          </a:p>
          <a:p>
            <a:r>
              <a:rPr lang="en-US"/>
              <a:t>Financial Aid – Reconcile discrepancies (similar to year-end)</a:t>
            </a:r>
          </a:p>
          <a:p>
            <a:r>
              <a:rPr lang="en-US"/>
              <a:t>Student Affairs can collect paper documents to process in PS</a:t>
            </a:r>
          </a:p>
          <a:p>
            <a:r>
              <a:rPr lang="en-US"/>
              <a:t>October 21, 2019 – Business Services will cut all checks before system is down, including student loan checks.  Some checks will not be distributed immediately.  </a:t>
            </a:r>
          </a:p>
          <a:p>
            <a:r>
              <a:rPr lang="en-US"/>
              <a:t>October 22, 2019 – Close October financial books.  </a:t>
            </a:r>
          </a:p>
          <a:p>
            <a:r>
              <a:rPr lang="en-US"/>
              <a:t>October 24, 2019 – The legacy system (HP3000) will be taken down.  </a:t>
            </a:r>
          </a:p>
          <a:p>
            <a:r>
              <a:rPr lang="en-US"/>
              <a:t>October 25-28, 2019 – Conversion to PeopleSoft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5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DATES AND DEADLINES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October 28, 2019 – </a:t>
            </a:r>
            <a:r>
              <a:rPr lang="en-US" err="1"/>
              <a:t>GoLive</a:t>
            </a:r>
            <a:r>
              <a:rPr lang="en-US"/>
              <a:t> Date on PeopleSoft, FAM, </a:t>
            </a:r>
            <a:r>
              <a:rPr lang="en-US" err="1"/>
              <a:t>CyberSource</a:t>
            </a:r>
            <a:r>
              <a:rPr lang="en-US"/>
              <a:t> – All offices closed to public (10/28 and 10/29).  We will continue to have classes.  The following activities will be taking place:</a:t>
            </a:r>
          </a:p>
          <a:p>
            <a:r>
              <a:rPr lang="en-US"/>
              <a:t>Data Entry</a:t>
            </a:r>
          </a:p>
          <a:p>
            <a:r>
              <a:rPr lang="en-US"/>
              <a:t>Enter blanket purchase orders and any pending purchase orders (estimated to be approximately 1,000)</a:t>
            </a:r>
          </a:p>
          <a:p>
            <a:r>
              <a:rPr lang="en-US"/>
              <a:t>Student updates: DOB, names, completed milestones, residency</a:t>
            </a:r>
          </a:p>
          <a:p>
            <a:r>
              <a:rPr lang="en-US"/>
              <a:t>Student class withdrawals – Process.  Need to note those that are Running Start.  They will need to be processed for the monthly billing.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Human Resources update default schedules </a:t>
            </a:r>
          </a:p>
          <a:p>
            <a:r>
              <a:rPr lang="en-US"/>
              <a:t>Employees sign into PeopleSoft</a:t>
            </a:r>
          </a:p>
          <a:p>
            <a:r>
              <a:rPr lang="en-US"/>
              <a:t>Walk through business processes</a:t>
            </a:r>
          </a:p>
          <a:p>
            <a:r>
              <a:rPr lang="en-US"/>
              <a:t>Verify security access</a:t>
            </a:r>
          </a:p>
          <a:p>
            <a:r>
              <a:rPr lang="en-US"/>
              <a:t>Customize / favorites </a:t>
            </a:r>
          </a:p>
          <a:p>
            <a:r>
              <a:rPr lang="en-US"/>
              <a:t>October 28-30, 2019 – Closed to the Public, Employees access PeopleSoft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3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STUDENT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JUST IN TIME STUDENT EMPLOYMENT COMMUNICATION BEGAN ON SEPTEMBER 9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EMPLOYMENT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58" y="1409335"/>
            <a:ext cx="3484241" cy="52263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LIVE STUDENT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STUDENT COMMUNICATION PLANNING TEAM</a:t>
            </a:r>
          </a:p>
          <a:p>
            <a:pPr lvl="1"/>
            <a:r>
              <a:rPr lang="en-US"/>
              <a:t>FULL SCALE COMMUNICATION CONTINGENT ON GO LIVE SIGN OFF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STRATEGIES</a:t>
            </a:r>
          </a:p>
          <a:p>
            <a:pPr lvl="1"/>
            <a:r>
              <a:rPr lang="en-US"/>
              <a:t>EMAIL TO STUDENTS</a:t>
            </a:r>
          </a:p>
          <a:p>
            <a:pPr lvl="1"/>
            <a:r>
              <a:rPr lang="en-US"/>
              <a:t>STUDENT CENTER</a:t>
            </a:r>
          </a:p>
          <a:p>
            <a:pPr lvl="1"/>
            <a:r>
              <a:rPr lang="en-US"/>
              <a:t>TABLE TENTS</a:t>
            </a:r>
          </a:p>
          <a:p>
            <a:pPr lvl="1"/>
            <a:r>
              <a:rPr lang="en-US"/>
              <a:t>COLLEGE 101</a:t>
            </a:r>
          </a:p>
          <a:p>
            <a:pPr lvl="1"/>
            <a:r>
              <a:rPr lang="en-US"/>
              <a:t>READERBOARD</a:t>
            </a:r>
          </a:p>
          <a:p>
            <a:pPr lvl="1"/>
            <a:r>
              <a:rPr lang="en-US"/>
              <a:t>ROBOCALL TO STUDENTS</a:t>
            </a:r>
          </a:p>
          <a:p>
            <a:pPr lvl="1"/>
            <a:r>
              <a:rPr lang="en-US"/>
              <a:t>CANVAS MESSAGE</a:t>
            </a:r>
          </a:p>
          <a:p>
            <a:pPr lvl="1"/>
            <a:r>
              <a:rPr lang="en-US"/>
              <a:t>EMAIL SIGNATURE LINE FOR ALL STAFF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8E8E-CC8B-4549-973F-B1033C1CD17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215"/>
      </p:ext>
    </p:extLst>
  </p:cSld>
  <p:clrMapOvr>
    <a:masterClrMapping/>
  </p:clrMapOvr>
</p:sld>
</file>

<file path=ppt/theme/theme1.xml><?xml version="1.0" encoding="utf-8"?>
<a:theme xmlns:a="http://schemas.openxmlformats.org/drawingml/2006/main" name="Clark Covers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 PowerPoint Template-Students A" id="{9C2987AF-EF26-7A4C-A73A-4BD33E33EB82}" vid="{FF3D1D30-1D09-2148-938C-CAA3D67B8F57}"/>
    </a:ext>
  </a:extLst>
</a:theme>
</file>

<file path=ppt/theme/theme2.xml><?xml version="1.0" encoding="utf-8"?>
<a:theme xmlns:a="http://schemas.openxmlformats.org/drawingml/2006/main" name="Clark Divider and Info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 PowerPoint Template-Students A" id="{9C2987AF-EF26-7A4C-A73A-4BD33E33EB82}" vid="{FF3D1D30-1D09-2148-938C-CAA3D67B8F57}"/>
    </a:ext>
  </a:extLst>
</a:theme>
</file>

<file path=ppt/theme/theme3.xml><?xml version="1.0" encoding="utf-8"?>
<a:theme xmlns:a="http://schemas.openxmlformats.org/drawingml/2006/main" name="Clark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 PowerPoint Template-Campus A" id="{53D12622-E8C7-CA4E-8589-9B637A2FBE53}" vid="{D50AF21B-0A86-6048-BA40-48FE0A5A38C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387FEA5265E4CBB2C374B6C1E567C" ma:contentTypeVersion="7" ma:contentTypeDescription="Create a new document." ma:contentTypeScope="" ma:versionID="bd69be36633eadbf720196995038a5bb">
  <xsd:schema xmlns:xsd="http://www.w3.org/2001/XMLSchema" xmlns:xs="http://www.w3.org/2001/XMLSchema" xmlns:p="http://schemas.microsoft.com/office/2006/metadata/properties" xmlns:ns3="933b6d0a-860c-4c22-8878-5de926f456d4" xmlns:ns4="8b8122ab-8e15-46c1-ada9-717f361b3ebf" targetNamespace="http://schemas.microsoft.com/office/2006/metadata/properties" ma:root="true" ma:fieldsID="973037743aa633b4877428afc1c593e4" ns3:_="" ns4:_="">
    <xsd:import namespace="933b6d0a-860c-4c22-8878-5de926f456d4"/>
    <xsd:import namespace="8b8122ab-8e15-46c1-ada9-717f361b3e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b6d0a-860c-4c22-8878-5de926f4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122ab-8e15-46c1-ada9-717f361b3e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20F6DB-AD04-456F-831E-DAE1739057A8}">
  <ds:schemaRefs>
    <ds:schemaRef ds:uri="8b8122ab-8e15-46c1-ada9-717f361b3ebf"/>
    <ds:schemaRef ds:uri="933b6d0a-860c-4c22-8878-5de926f456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674E0B-B441-4C24-BB90-5C4A8BC9FCD4}">
  <ds:schemaRefs>
    <ds:schemaRef ds:uri="8b8122ab-8e15-46c1-ada9-717f361b3ebf"/>
    <ds:schemaRef ds:uri="933b6d0a-860c-4c22-8878-5de926f456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66A987-B947-465D-A9F5-279C859BF9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 PowerPoint Template-Students A (1)</Template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Clark Covers </vt:lpstr>
      <vt:lpstr>Clark Divider and Info Pages</vt:lpstr>
      <vt:lpstr>Clark Content Slides</vt:lpstr>
      <vt:lpstr>ctcLink </vt:lpstr>
      <vt:lpstr>GO LIVE DATE</vt:lpstr>
      <vt:lpstr>KEY PROJECT DATES</vt:lpstr>
      <vt:lpstr>CONFIGURATION UPDATE AND CELEBRATION</vt:lpstr>
      <vt:lpstr>CLARK SYSTEM DATES AND DEADLINES</vt:lpstr>
      <vt:lpstr>DATES AND DEADLINES CONT.</vt:lpstr>
      <vt:lpstr>GO LIVE STUDENT COMMUNICATION</vt:lpstr>
      <vt:lpstr>STUDENT EMPLOYMENT COMMUNICATION</vt:lpstr>
      <vt:lpstr>GO LIVE STUDENT COMMUNICATION</vt:lpstr>
      <vt:lpstr>PowerPoint Presentation</vt:lpstr>
      <vt:lpstr>WHAT TO EXPECT AT GO LIVE</vt:lpstr>
      <vt:lpstr>GO LIVE SUPPORT PLAN</vt:lpstr>
      <vt:lpstr>GO LIVE SUPPORT PLAN CONT.</vt:lpstr>
      <vt:lpstr>GO LIVE CHANGE UPDATES</vt:lpstr>
      <vt:lpstr>PowerPoint Presentation</vt:lpstr>
      <vt:lpstr>Academic Advisement Report Demo</vt:lpstr>
      <vt:lpstr>TRAINING</vt:lpstr>
      <vt:lpstr>FUTURE STATE STUDENT COMMUNICATION PLAN </vt:lpstr>
      <vt:lpstr>SUPPORT EACH OTHER</vt:lpstr>
      <vt:lpstr>PowerPoint Presentation</vt:lpstr>
    </vt:vector>
  </TitlesOfParts>
  <Company>Clark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 Maria, Caitlin</dc:creator>
  <cp:revision>1</cp:revision>
  <cp:lastPrinted>2017-09-19T15:25:26Z</cp:lastPrinted>
  <dcterms:created xsi:type="dcterms:W3CDTF">2017-07-05T18:18:03Z</dcterms:created>
  <dcterms:modified xsi:type="dcterms:W3CDTF">2019-09-13T19:24:54Z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0x010100BFA387FEA5265E4CBB2C374B6C1E567C</vt:lpwstr>
  </property>
</Properties>
</file>