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9" r:id="rId5"/>
  </p:sldMasterIdLst>
  <p:notesMasterIdLst>
    <p:notesMasterId r:id="rId39"/>
  </p:notesMasterIdLst>
  <p:handoutMasterIdLst>
    <p:handoutMasterId r:id="rId40"/>
  </p:handoutMasterIdLst>
  <p:sldIdLst>
    <p:sldId id="267" r:id="rId6"/>
    <p:sldId id="683" r:id="rId7"/>
    <p:sldId id="833" r:id="rId8"/>
    <p:sldId id="700" r:id="rId9"/>
    <p:sldId id="719" r:id="rId10"/>
    <p:sldId id="835" r:id="rId11"/>
    <p:sldId id="836" r:id="rId12"/>
    <p:sldId id="834" r:id="rId13"/>
    <p:sldId id="703" r:id="rId14"/>
    <p:sldId id="704" r:id="rId15"/>
    <p:sldId id="705" r:id="rId16"/>
    <p:sldId id="706" r:id="rId17"/>
    <p:sldId id="707" r:id="rId18"/>
    <p:sldId id="709" r:id="rId19"/>
    <p:sldId id="822" r:id="rId20"/>
    <p:sldId id="710" r:id="rId21"/>
    <p:sldId id="720" r:id="rId22"/>
    <p:sldId id="711" r:id="rId23"/>
    <p:sldId id="721" r:id="rId24"/>
    <p:sldId id="718" r:id="rId25"/>
    <p:sldId id="712" r:id="rId26"/>
    <p:sldId id="713" r:id="rId27"/>
    <p:sldId id="830" r:id="rId28"/>
    <p:sldId id="824" r:id="rId29"/>
    <p:sldId id="723" r:id="rId30"/>
    <p:sldId id="722" r:id="rId31"/>
    <p:sldId id="724" r:id="rId32"/>
    <p:sldId id="725" r:id="rId33"/>
    <p:sldId id="831" r:id="rId34"/>
    <p:sldId id="726" r:id="rId35"/>
    <p:sldId id="733" r:id="rId36"/>
    <p:sldId id="837" r:id="rId37"/>
    <p:sldId id="83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y Duckworth" initials="AD" lastIdx="14" clrIdx="1"/>
  <p:cmAuthor id="2" name="Roger Curry" initials="RC" lastIdx="1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4" autoAdjust="0"/>
    <p:restoredTop sz="86999" autoAdjust="0"/>
  </p:normalViewPr>
  <p:slideViewPr>
    <p:cSldViewPr snapToGrid="0">
      <p:cViewPr varScale="1">
        <p:scale>
          <a:sx n="97" d="100"/>
          <a:sy n="97" d="100"/>
        </p:scale>
        <p:origin x="1332" y="72"/>
      </p:cViewPr>
      <p:guideLst>
        <p:guide orient="horz" pos="2160"/>
        <p:guide pos="2880"/>
      </p:guideLst>
    </p:cSldViewPr>
  </p:slideViewPr>
  <p:notesTextViewPr>
    <p:cViewPr>
      <p:scale>
        <a:sx n="3" d="2"/>
        <a:sy n="3" d="2"/>
      </p:scale>
      <p:origin x="0" y="0"/>
    </p:cViewPr>
  </p:notesTextViewPr>
  <p:sorterViewPr>
    <p:cViewPr>
      <p:scale>
        <a:sx n="110" d="100"/>
        <a:sy n="110" d="100"/>
      </p:scale>
      <p:origin x="0" y="-23318"/>
    </p:cViewPr>
  </p:sorter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10/9/2019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10/9/2019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1756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99649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 unique Requisition</a:t>
            </a:r>
            <a:r>
              <a:rPr lang="en-US" baseline="0" dirty="0"/>
              <a:t> name can be used to easily Search for an existing </a:t>
            </a:r>
            <a:r>
              <a:rPr lang="en-US" baseline="0" dirty="0" err="1"/>
              <a:t>Req</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6556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5541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Provisionally</a:t>
            </a:r>
            <a:r>
              <a:rPr lang="en-US" baseline="0" dirty="0"/>
              <a:t> Valid = Temporarily Valid until something permanent will replace it</a:t>
            </a:r>
          </a:p>
          <a:p>
            <a:endParaRPr lang="en-US" baseline="0" dirty="0"/>
          </a:p>
          <a:p>
            <a:r>
              <a:rPr lang="en-US" baseline="0" dirty="0"/>
              <a:t>Failing budget pre-check or generating an error depends on how the Budget process option is set.</a:t>
            </a:r>
          </a:p>
          <a:p>
            <a:r>
              <a:rPr lang="en-US" baseline="0" dirty="0"/>
              <a:t> </a:t>
            </a:r>
          </a:p>
          <a:p>
            <a:r>
              <a:rPr lang="en-US" baseline="0" dirty="0"/>
              <a:t>Budget process options:</a:t>
            </a:r>
          </a:p>
          <a:p>
            <a:pPr marL="171450" indent="-171450">
              <a:buFont typeface="Arial" panose="020B0604020202020204" pitchFamily="34" charset="0"/>
              <a:buChar char="•"/>
            </a:pPr>
            <a:r>
              <a:rPr lang="en-US" baseline="0" dirty="0"/>
              <a:t>Control </a:t>
            </a:r>
            <a:r>
              <a:rPr lang="en-US" sz="1200" dirty="0"/>
              <a:t>– checks </a:t>
            </a:r>
            <a:r>
              <a:rPr lang="en-US" sz="1200" dirty="0" err="1"/>
              <a:t>chartfields</a:t>
            </a:r>
            <a:r>
              <a:rPr lang="en-US" sz="1200" dirty="0"/>
              <a:t> and monetary amount (grant funded requisition)</a:t>
            </a:r>
          </a:p>
          <a:p>
            <a:pPr marL="171450" indent="-171450">
              <a:buFont typeface="Arial" panose="020B0604020202020204" pitchFamily="34" charset="0"/>
              <a:buChar char="•"/>
            </a:pPr>
            <a:r>
              <a:rPr lang="en-US" baseline="0" dirty="0"/>
              <a:t>Track w Budget – </a:t>
            </a:r>
            <a:r>
              <a:rPr lang="en-US" sz="1200" dirty="0"/>
              <a:t>checks </a:t>
            </a:r>
            <a:r>
              <a:rPr lang="en-US" sz="1200" dirty="0" err="1"/>
              <a:t>chartfields</a:t>
            </a:r>
            <a:r>
              <a:rPr lang="en-US" sz="1200" dirty="0"/>
              <a:t> only and not monetary amount (most expenses</a:t>
            </a:r>
            <a:r>
              <a:rPr lang="en-US" sz="1200" baseline="0" dirty="0"/>
              <a:t> for FLC)</a:t>
            </a:r>
            <a:endParaRPr lang="en-US" baseline="0" dirty="0"/>
          </a:p>
          <a:p>
            <a:pPr marL="171450" indent="-171450">
              <a:buFont typeface="Arial" panose="020B0604020202020204" pitchFamily="34" charset="0"/>
              <a:buChar char="•"/>
            </a:pPr>
            <a:r>
              <a:rPr lang="en-US" baseline="0" dirty="0"/>
              <a:t>Track w/o Budget - </a:t>
            </a:r>
            <a:r>
              <a:rPr lang="en-US" sz="1200" dirty="0"/>
              <a:t>all budget check passes without error</a:t>
            </a:r>
          </a:p>
          <a:p>
            <a:pPr marL="0" indent="0">
              <a:buFont typeface="Arial" panose="020B0604020202020204" pitchFamily="34" charset="0"/>
              <a:buNone/>
            </a:pPr>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08471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9226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76049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65066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4870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835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9963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888669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325867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52777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61172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68957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8501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4105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1735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1397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People can be authorized </a:t>
            </a:r>
            <a:r>
              <a:rPr lang="en-US" sz="1200" kern="1200" dirty="0">
                <a:solidFill>
                  <a:schemeClr val="tx1"/>
                </a:solidFill>
                <a:effectLst/>
                <a:latin typeface="+mn-lt"/>
                <a:ea typeface="+mn-ea"/>
                <a:cs typeface="+mn-cs"/>
              </a:rPr>
              <a:t>to fill out a Requisition on behalf of someone else, and in this situation they would be selecting that other person’s name as the Requester instead of their own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Who’s name is in that box is important because it can have an effect on approvals; currently, FLC include supervisor approvals in their </a:t>
            </a:r>
            <a:r>
              <a:rPr lang="en-US" sz="1200" kern="1200" dirty="0" err="1">
                <a:solidFill>
                  <a:schemeClr val="tx1"/>
                </a:solidFill>
                <a:effectLst/>
                <a:latin typeface="+mn-lt"/>
                <a:ea typeface="+mn-ea"/>
                <a:cs typeface="+mn-cs"/>
              </a:rPr>
              <a:t>Req</a:t>
            </a:r>
            <a:r>
              <a:rPr lang="en-US" sz="1200" kern="1200" dirty="0">
                <a:solidFill>
                  <a:schemeClr val="tx1"/>
                </a:solidFill>
                <a:effectLst/>
                <a:latin typeface="+mn-lt"/>
                <a:ea typeface="+mn-ea"/>
                <a:cs typeface="+mn-cs"/>
              </a:rPr>
              <a:t> approval process.</a:t>
            </a:r>
          </a:p>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5956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You can also add notes at a line level that works</a:t>
            </a:r>
            <a:r>
              <a:rPr lang="en-US" baseline="0" dirty="0"/>
              <a:t> the same way</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7093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Item ID corresponds</a:t>
            </a:r>
            <a:r>
              <a:rPr lang="en-US" baseline="0" dirty="0"/>
              <a:t> to a 5 digit NIGP (Natl Institute of Governmental Purchasing) code.</a:t>
            </a:r>
          </a:p>
          <a:p>
            <a:endParaRPr lang="en-US" baseline="0" dirty="0"/>
          </a:p>
          <a:p>
            <a:r>
              <a:rPr lang="en-US" baseline="0" dirty="0"/>
              <a:t>Importance of using Item – reporting spend and analytics</a:t>
            </a:r>
          </a:p>
          <a:p>
            <a:endParaRPr lang="en-US" baseline="0" dirty="0"/>
          </a:p>
          <a:p>
            <a:r>
              <a:rPr lang="en-US" baseline="0" dirty="0"/>
              <a:t>Connect to FNC to show Item – Description dynamics</a:t>
            </a:r>
          </a:p>
          <a:p>
            <a:endParaRPr lang="en-US" baseline="0" dirty="0"/>
          </a:p>
          <a:p>
            <a:r>
              <a:rPr lang="en-US" baseline="0" dirty="0"/>
              <a:t>Supplier Item ID is the place where you can include the Suppliers Item/Part number</a:t>
            </a:r>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06401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The same thing can be accomplished by separating one line into</a:t>
            </a:r>
            <a:r>
              <a:rPr lang="en-US" baseline="0" dirty="0"/>
              <a:t> two different lines with </a:t>
            </a:r>
            <a:r>
              <a:rPr lang="en-US" dirty="0"/>
              <a:t>different Ship-To locations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70467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7384A02-D147-49A8-A06D-A5C08FF6905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9832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4129402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6903510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DFF08F-DC6B-4601-B491-B0F83F6DD2DA}" type="datetimeFigureOut">
              <a:rPr lang="en-US" smtClean="0"/>
              <a:t>10/9/2019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4235428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3" name="Title 1"/>
          <p:cNvSpPr>
            <a:spLocks noGrp="1"/>
          </p:cNvSpPr>
          <p:nvPr>
            <p:ph type="title" hasCustomPrompt="1"/>
          </p:nvPr>
        </p:nvSpPr>
        <p:spPr>
          <a:xfrm>
            <a:off x="369889" y="3863687"/>
            <a:ext cx="8336975" cy="999259"/>
          </a:xfrm>
          <a:prstGeom prst="rect">
            <a:avLst/>
          </a:prstGeom>
        </p:spPr>
        <p:txBody>
          <a:bodyPr/>
          <a:lstStyle>
            <a:lvl1pPr>
              <a:defRPr sz="36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2625" b="0" i="0" baseline="0">
                <a:solidFill>
                  <a:srgbClr val="003764"/>
                </a:solidFill>
                <a:latin typeface="+mj-lt"/>
              </a:defRPr>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en-US" dirty="0"/>
              <a:t>Subheading</a:t>
            </a:r>
          </a:p>
        </p:txBody>
      </p:sp>
      <p:sp>
        <p:nvSpPr>
          <p:cNvPr id="19" name="Text Placeholder 18"/>
          <p:cNvSpPr>
            <a:spLocks noGrp="1"/>
          </p:cNvSpPr>
          <p:nvPr>
            <p:ph type="body" sz="quarter" idx="10" hasCustomPrompt="1"/>
          </p:nvPr>
        </p:nvSpPr>
        <p:spPr>
          <a:xfrm>
            <a:off x="369888" y="5769404"/>
            <a:ext cx="4614862" cy="758825"/>
          </a:xfrm>
          <a:prstGeom prst="rect">
            <a:avLst/>
          </a:prstGeom>
        </p:spPr>
        <p:txBody>
          <a:bodyPr/>
          <a:lstStyle>
            <a:lvl1pPr marL="0" indent="0">
              <a:buNone/>
              <a:defRPr sz="1500" baseline="0">
                <a:solidFill>
                  <a:srgbClr val="003764"/>
                </a:solidFill>
              </a:defRPr>
            </a:lvl1pPr>
          </a:lstStyle>
          <a:p>
            <a:pPr lvl="0"/>
            <a:r>
              <a:rPr lang="en-US" dirty="0"/>
              <a:t/>
            </a:r>
            <a:br>
              <a:rPr lang="en-US" dirty="0"/>
            </a:br>
            <a:r>
              <a:rPr lang="en-US" dirty="0"/>
              <a:t>Month Day, Year</a:t>
            </a:r>
          </a:p>
        </p:txBody>
      </p:sp>
    </p:spTree>
    <p:extLst>
      <p:ext uri="{BB962C8B-B14F-4D97-AF65-F5344CB8AC3E}">
        <p14:creationId xmlns:p14="http://schemas.microsoft.com/office/powerpoint/2010/main" val="30825250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4" name="Title 1"/>
          <p:cNvSpPr>
            <a:spLocks noGrp="1"/>
          </p:cNvSpPr>
          <p:nvPr>
            <p:ph type="title"/>
          </p:nvPr>
        </p:nvSpPr>
        <p:spPr>
          <a:xfrm>
            <a:off x="536861" y="1549936"/>
            <a:ext cx="8336975" cy="79707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1"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F79CB6C7-AD96-437F-A75B-A1987D8D9ACA}" type="datetime1">
              <a:rPr lang="en-US" smtClean="0"/>
              <a:t>10/9/2019</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06246" y="6483928"/>
            <a:ext cx="467590" cy="237549"/>
          </a:xfrm>
          <a:prstGeom prst="rect">
            <a:avLst/>
          </a:prstGeom>
        </p:spPr>
        <p:txBody>
          <a:bodyPr/>
          <a:lstStyle>
            <a:lvl1pPr algn="r">
              <a:defRPr sz="825"/>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582469" y="1709746"/>
            <a:ext cx="8270588" cy="2852737"/>
          </a:xfrm>
          <a:prstGeom prst="rect">
            <a:avLst/>
          </a:prstGeom>
        </p:spPr>
        <p:txBody>
          <a:bodyPr anchor="b"/>
          <a:lstStyle>
            <a:lvl1pPr>
              <a:defRPr sz="36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9" y="4589471"/>
            <a:ext cx="8270588"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E68BEF8-F67A-4B64-B2F2-CC4AA048128C}" type="datetime1">
              <a:rPr lang="en-US" smtClean="0"/>
              <a:t>10/9/2019</a:t>
            </a:fld>
            <a:endParaRPr lang="en-US"/>
          </a:p>
        </p:txBody>
      </p:sp>
      <p:sp>
        <p:nvSpPr>
          <p:cNvPr id="16"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7"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8" name="Picture 1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2273949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2"/>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6"/>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1001848F-E7F6-4E55-B1DE-CC691BBD4F09}" type="datetime1">
              <a:rPr lang="en-US" smtClean="0"/>
              <a:t>10/9/2019</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42271857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5"/>
            <a:ext cx="4067706" cy="1481791"/>
          </a:xfrm>
          <a:prstGeom prst="rect">
            <a:avLst/>
          </a:prstGeom>
        </p:spPr>
      </p:pic>
      <p:sp>
        <p:nvSpPr>
          <p:cNvPr id="16" name="Title 1"/>
          <p:cNvSpPr>
            <a:spLocks noGrp="1"/>
          </p:cNvSpPr>
          <p:nvPr>
            <p:ph type="title"/>
          </p:nvPr>
        </p:nvSpPr>
        <p:spPr>
          <a:xfrm>
            <a:off x="507277" y="1485854"/>
            <a:ext cx="8335388" cy="736311"/>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6"/>
            <a:ext cx="4002378" cy="524893"/>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18" name="Content Placeholder 3"/>
          <p:cNvSpPr>
            <a:spLocks noGrp="1"/>
          </p:cNvSpPr>
          <p:nvPr>
            <p:ph sz="half" idx="2"/>
          </p:nvPr>
        </p:nvSpPr>
        <p:spPr>
          <a:xfrm>
            <a:off x="507278" y="3003842"/>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1800" b="1">
                <a:solidFill>
                  <a:srgbClr val="003764"/>
                </a:solidFill>
              </a:defRPr>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a:t>Edit Master text styles</a:t>
            </a:r>
          </a:p>
        </p:txBody>
      </p:sp>
      <p:sp>
        <p:nvSpPr>
          <p:cNvPr id="20" name="Content Placeholder 5"/>
          <p:cNvSpPr>
            <a:spLocks noGrp="1"/>
          </p:cNvSpPr>
          <p:nvPr>
            <p:ph sz="quarter" idx="4"/>
          </p:nvPr>
        </p:nvSpPr>
        <p:spPr>
          <a:xfrm>
            <a:off x="4790207" y="3003842"/>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5E48A247-4D0D-4017-954A-CBEE1B524F16}" type="datetime1">
              <a:rPr lang="en-US" smtClean="0"/>
              <a:t>10/9/2019</a:t>
            </a:fld>
            <a:endParaRPr lang="en-US"/>
          </a:p>
        </p:txBody>
      </p:sp>
      <p:sp>
        <p:nvSpPr>
          <p:cNvPr id="22"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23"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4" name="Picture 2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974360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2625"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3F43D62C-E4AB-4F6C-BB6E-7C3A3BBC5E2B}" type="datetime1">
              <a:rPr lang="en-US" smtClean="0"/>
              <a:t>10/9/2019</a:t>
            </a:fld>
            <a:endParaRPr lang="en-US"/>
          </a:p>
        </p:txBody>
      </p:sp>
      <p:sp>
        <p:nvSpPr>
          <p:cNvPr id="14"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5"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225180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86495" y="1385541"/>
            <a:ext cx="3160715"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5" y="2888673"/>
            <a:ext cx="3160715" cy="3492378"/>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3863541" y="1569027"/>
            <a:ext cx="5041469" cy="4812024"/>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A3C062AC-1CC2-40A8-B531-F2154AC26E35}" type="datetime1">
              <a:rPr lang="en-US" smtClean="0"/>
              <a:t>10/9/2019</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22455396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4" name="Title 1"/>
          <p:cNvSpPr>
            <a:spLocks noGrp="1"/>
          </p:cNvSpPr>
          <p:nvPr>
            <p:ph type="title"/>
          </p:nvPr>
        </p:nvSpPr>
        <p:spPr>
          <a:xfrm>
            <a:off x="403371" y="1385541"/>
            <a:ext cx="3358139" cy="1409614"/>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1" y="2888675"/>
            <a:ext cx="3358139" cy="3542831"/>
          </a:xfrm>
          <a:prstGeom prst="rect">
            <a:avLst/>
          </a:prstGeom>
        </p:spPr>
        <p:txBody>
          <a:bodyPr/>
          <a:lstStyle>
            <a:lvl1pPr marL="0" indent="0">
              <a:buNone/>
              <a:defRPr sz="1200">
                <a:solidFill>
                  <a:srgbClr val="003764"/>
                </a:solidFill>
              </a:defRPr>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en-US"/>
              <a:t>Edit Master text styles</a:t>
            </a:r>
          </a:p>
        </p:txBody>
      </p:sp>
      <p:sp>
        <p:nvSpPr>
          <p:cNvPr id="15" name="Content Placeholder 2"/>
          <p:cNvSpPr>
            <a:spLocks noGrp="1"/>
          </p:cNvSpPr>
          <p:nvPr>
            <p:ph idx="1"/>
          </p:nvPr>
        </p:nvSpPr>
        <p:spPr>
          <a:xfrm>
            <a:off x="4024048" y="1569028"/>
            <a:ext cx="4839398" cy="4862477"/>
          </a:xfrm>
          <a:prstGeom prst="rect">
            <a:avLst/>
          </a:prstGeom>
        </p:spPr>
        <p:txBody>
          <a:bodyPr/>
          <a:lstStyle>
            <a:lvl1pPr>
              <a:defRPr sz="2400">
                <a:solidFill>
                  <a:srgbClr val="003764"/>
                </a:solidFill>
              </a:defRPr>
            </a:lvl1pPr>
            <a:lvl2pPr>
              <a:defRPr sz="2100">
                <a:solidFill>
                  <a:srgbClr val="003764"/>
                </a:solidFill>
              </a:defRPr>
            </a:lvl2pPr>
            <a:lvl3pPr>
              <a:defRPr sz="1800">
                <a:solidFill>
                  <a:srgbClr val="003764"/>
                </a:solidFill>
              </a:defRPr>
            </a:lvl3pPr>
            <a:lvl4pPr>
              <a:defRPr sz="1500">
                <a:solidFill>
                  <a:srgbClr val="003764"/>
                </a:solidFill>
              </a:defRPr>
            </a:lvl4pPr>
            <a:lvl5pPr>
              <a:defRPr sz="1500">
                <a:solidFill>
                  <a:srgbClr val="003764"/>
                </a:solidFill>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06EA93EB-E55E-4DBB-B6AA-C54A9BA5E4A4}" type="datetime1">
              <a:rPr lang="en-US" smtClean="0"/>
              <a:t>10/9/2019</a:t>
            </a:fld>
            <a:endParaRPr lang="en-US"/>
          </a:p>
        </p:txBody>
      </p:sp>
      <p:sp>
        <p:nvSpPr>
          <p:cNvPr id="18"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9"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20" name="Picture 1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798742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9CB6C7-AD96-437F-A75B-A1987D8D9ACA}" type="datetime1">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5BC03-7CE3-4FE3-BC0A-0ACCA8AC1F24}" type="slidenum">
              <a:rPr lang="en-US" smtClean="0"/>
              <a:pPr/>
              <a:t>‹#›</a:t>
            </a:fld>
            <a:endParaRPr lang="en-US" dirty="0"/>
          </a:p>
        </p:txBody>
      </p:sp>
      <p:sp>
        <p:nvSpPr>
          <p:cNvPr id="7" name="Rectangle 6"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2617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p:cNvSpPr>
            <a:spLocks noGrp="1"/>
          </p:cNvSpPr>
          <p:nvPr>
            <p:ph type="title"/>
          </p:nvPr>
        </p:nvSpPr>
        <p:spPr>
          <a:xfrm>
            <a:off x="623888" y="1709747"/>
            <a:ext cx="7886700" cy="2852737"/>
          </a:xfrm>
          <a:prstGeom prst="rect">
            <a:avLst/>
          </a:prstGeom>
        </p:spPr>
        <p:txBody>
          <a:bodyPr anchor="b"/>
          <a:lstStyle>
            <a:lvl1pPr>
              <a:defRPr sz="2625"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2"/>
            <a:ext cx="7886700" cy="1500187"/>
          </a:xfrm>
          <a:prstGeom prst="rect">
            <a:avLst/>
          </a:prstGeom>
        </p:spPr>
        <p:txBody>
          <a:bodyPr/>
          <a:lstStyle>
            <a:lvl1pPr marL="0" indent="0">
              <a:buNone/>
              <a:defRPr sz="1350">
                <a:solidFill>
                  <a:srgbClr val="003764"/>
                </a:solidFill>
              </a:defRPr>
            </a:lvl1pPr>
            <a:lvl2pPr marL="257163" indent="0">
              <a:buNone/>
              <a:defRPr sz="1125">
                <a:solidFill>
                  <a:schemeClr val="tx1">
                    <a:tint val="75000"/>
                  </a:schemeClr>
                </a:solidFill>
              </a:defRPr>
            </a:lvl2pPr>
            <a:lvl3pPr marL="514325" indent="0">
              <a:buNone/>
              <a:defRPr sz="1013">
                <a:solidFill>
                  <a:schemeClr val="tx1">
                    <a:tint val="75000"/>
                  </a:schemeClr>
                </a:solidFill>
              </a:defRPr>
            </a:lvl3pPr>
            <a:lvl4pPr marL="771487" indent="0">
              <a:buNone/>
              <a:defRPr sz="900">
                <a:solidFill>
                  <a:schemeClr val="tx1">
                    <a:tint val="75000"/>
                  </a:schemeClr>
                </a:solidFill>
              </a:defRPr>
            </a:lvl4pPr>
            <a:lvl5pPr marL="1028649" indent="0">
              <a:buNone/>
              <a:defRPr sz="900">
                <a:solidFill>
                  <a:schemeClr val="tx1">
                    <a:tint val="75000"/>
                  </a:schemeClr>
                </a:solidFill>
              </a:defRPr>
            </a:lvl5pPr>
            <a:lvl6pPr marL="1285811" indent="0">
              <a:buNone/>
              <a:defRPr sz="900">
                <a:solidFill>
                  <a:schemeClr val="tx1">
                    <a:tint val="75000"/>
                  </a:schemeClr>
                </a:solidFill>
              </a:defRPr>
            </a:lvl6pPr>
            <a:lvl7pPr marL="1542973" indent="0">
              <a:buNone/>
              <a:defRPr sz="900">
                <a:solidFill>
                  <a:schemeClr val="tx1">
                    <a:tint val="75000"/>
                  </a:schemeClr>
                </a:solidFill>
              </a:defRPr>
            </a:lvl7pPr>
            <a:lvl8pPr marL="1800135" indent="0">
              <a:buNone/>
              <a:defRPr sz="900">
                <a:solidFill>
                  <a:schemeClr val="tx1">
                    <a:tint val="75000"/>
                  </a:schemeClr>
                </a:solidFill>
              </a:defRPr>
            </a:lvl8pPr>
            <a:lvl9pPr marL="2057298" indent="0">
              <a:buNone/>
              <a:defRPr sz="9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10/9/2019</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6826280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5" name="Rectangle 14"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3"/>
          <p:cNvSpPr>
            <a:spLocks noGrp="1"/>
          </p:cNvSpPr>
          <p:nvPr>
            <p:ph type="dt" sz="half" idx="10"/>
          </p:nvPr>
        </p:nvSpPr>
        <p:spPr>
          <a:xfrm>
            <a:off x="628650" y="6483928"/>
            <a:ext cx="2057400" cy="237549"/>
          </a:xfrm>
          <a:prstGeom prst="rect">
            <a:avLst/>
          </a:prstGeom>
        </p:spPr>
        <p:txBody>
          <a:bodyPr/>
          <a:lstStyle>
            <a:lvl1pPr>
              <a:defRPr sz="825"/>
            </a:lvl1pPr>
          </a:lstStyle>
          <a:p>
            <a:fld id="{D050C99A-C753-4499-A91D-5F42026EA8F2}" type="datetime1">
              <a:rPr lang="en-US" smtClean="0"/>
              <a:t>10/9/2019</a:t>
            </a:fld>
            <a:endParaRPr lang="en-US"/>
          </a:p>
        </p:txBody>
      </p:sp>
      <p:sp>
        <p:nvSpPr>
          <p:cNvPr id="11" name="Footer Placeholder 4"/>
          <p:cNvSpPr>
            <a:spLocks noGrp="1"/>
          </p:cNvSpPr>
          <p:nvPr>
            <p:ph type="ftr" sz="quarter" idx="11"/>
          </p:nvPr>
        </p:nvSpPr>
        <p:spPr>
          <a:xfrm>
            <a:off x="3028950" y="6483928"/>
            <a:ext cx="3086100" cy="237549"/>
          </a:xfrm>
          <a:prstGeom prst="rect">
            <a:avLst/>
          </a:prstGeom>
        </p:spPr>
        <p:txBody>
          <a:bodyPr/>
          <a:lstStyle>
            <a:lvl1pPr>
              <a:defRPr sz="825"/>
            </a:lvl1pPr>
          </a:lstStyle>
          <a:p>
            <a:endParaRPr lang="en-US"/>
          </a:p>
        </p:txBody>
      </p:sp>
      <p:sp>
        <p:nvSpPr>
          <p:cNvPr id="14" name="Slide Number Placeholder 5"/>
          <p:cNvSpPr>
            <a:spLocks noGrp="1"/>
          </p:cNvSpPr>
          <p:nvPr>
            <p:ph type="sldNum" sz="quarter" idx="12"/>
          </p:nvPr>
        </p:nvSpPr>
        <p:spPr>
          <a:xfrm>
            <a:off x="8416637" y="6529854"/>
            <a:ext cx="457199" cy="191623"/>
          </a:xfrm>
          <a:prstGeom prst="rect">
            <a:avLst/>
          </a:prstGeom>
        </p:spPr>
        <p:txBody>
          <a:bodyPr/>
          <a:lstStyle>
            <a:lvl1pPr algn="r">
              <a:defRPr sz="825"/>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17789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E68BEF8-F67A-4B64-B2F2-CC4AA048128C}" type="datetime1">
              <a:rPr lang="en-US" smtClean="0"/>
              <a:t>10/9/2019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E5BC03-7CE3-4FE3-BC0A-0ACCA8AC1F24}" type="slidenum">
              <a:rPr lang="en-US" smtClean="0"/>
              <a:pPr/>
              <a:t>‹#›</a:t>
            </a:fld>
            <a:endParaRPr lang="en-US" dirty="0"/>
          </a:p>
        </p:txBody>
      </p:sp>
      <p:pic>
        <p:nvPicPr>
          <p:cNvPr id="7" name="Picture 6"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8" name="Picture 7"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9" name="Rectangle 8"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777597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01848F-E7F6-4E55-B1DE-CC691BBD4F09}" type="datetime1">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0" name="Rectangle 9"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83868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48A247-4D0D-4017-954A-CBEE1B524F16}" type="datetime1">
              <a:rPr lang="en-US" smtClean="0"/>
              <a:t>10/9/2019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E5BC03-7CE3-4FE3-BC0A-0ACCA8AC1F24}" type="slidenum">
              <a:rPr lang="en-US" smtClean="0"/>
              <a:pPr/>
              <a:t>‹#›</a:t>
            </a:fld>
            <a:endParaRPr lang="en-US" dirty="0"/>
          </a:p>
        </p:txBody>
      </p:sp>
      <p:pic>
        <p:nvPicPr>
          <p:cNvPr id="10" name="Picture 9"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5"/>
            <a:ext cx="4067706" cy="1481791"/>
          </a:xfrm>
          <a:prstGeom prst="rect">
            <a:avLst/>
          </a:prstGeom>
        </p:spPr>
      </p:pic>
      <p:sp>
        <p:nvSpPr>
          <p:cNvPr id="12" name="Rectangle 11"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4155551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43D62C-E4AB-4F6C-BB6E-7C3A3BBC5E2B}" type="datetime1">
              <a:rPr lang="en-US" smtClean="0"/>
              <a:t>10/9/2019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E5BC03-7CE3-4FE3-BC0A-0ACCA8AC1F24}" type="slidenum">
              <a:rPr lang="en-US" smtClean="0"/>
              <a:pPr/>
              <a:t>‹#›</a:t>
            </a:fld>
            <a:endParaRPr lang="en-US" dirty="0"/>
          </a:p>
        </p:txBody>
      </p:sp>
      <p:pic>
        <p:nvPicPr>
          <p:cNvPr id="6" name="Picture 5"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7" name="Picture 6"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8" name="Rectangle 7"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232650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75FF0-9E97-4E0A-B533-109FB6621FD2}" type="datetime1">
              <a:rPr lang="en-US" smtClean="0"/>
              <a:t>10/9/2019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a:t>
            </a:fld>
            <a:endParaRPr lang="en-US" dirty="0"/>
          </a:p>
        </p:txBody>
      </p:sp>
      <p:pic>
        <p:nvPicPr>
          <p:cNvPr id="5" name="Picture 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6" name="Picture 5"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7" name="Rectangle 6"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166043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A3C062AC-1CC2-40A8-B531-F2154AC26E35}" type="datetime1">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0" name="Rectangle 9"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316887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06EA93EB-E55E-4DBB-B6AA-C54A9BA5E4A4}" type="datetime1">
              <a:rPr lang="en-US" smtClean="0"/>
              <a:t>10/9/2019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E5BC03-7CE3-4FE3-BC0A-0ACCA8AC1F24}" type="slidenum">
              <a:rPr lang="en-US" smtClean="0"/>
              <a:pPr/>
              <a:t>‹#›</a:t>
            </a:fld>
            <a:endParaRPr lang="en-US" dirty="0"/>
          </a:p>
        </p:txBody>
      </p:sp>
      <p:pic>
        <p:nvPicPr>
          <p:cNvPr id="8" name="Picture 7"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10" name="Rectangle 9" descr="Yellow sidebar"/>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247494" y="528408"/>
            <a:ext cx="1828800" cy="424977"/>
          </a:xfrm>
          <a:prstGeom prst="rect">
            <a:avLst/>
          </a:prstGeom>
        </p:spPr>
      </p:pic>
    </p:spTree>
    <p:extLst>
      <p:ext uri="{BB962C8B-B14F-4D97-AF65-F5344CB8AC3E}">
        <p14:creationId xmlns:p14="http://schemas.microsoft.com/office/powerpoint/2010/main" val="809264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6DFF08F-DC6B-4601-B491-B0F83F6DD2DA}" type="datetimeFigureOut">
              <a:rPr lang="en-US" smtClean="0"/>
              <a:pPr/>
              <a:t>10/9/2019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8742635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698" r:id="rId12"/>
    <p:sldLayoutId id="2147483661" r:id="rId13"/>
    <p:sldLayoutId id="2147483662" r:id="rId14"/>
    <p:sldLayoutId id="2147483663" r:id="rId15"/>
    <p:sldLayoutId id="2147483664" r:id="rId16"/>
    <p:sldLayoutId id="2147483665" r:id="rId17"/>
    <p:sldLayoutId id="2147483667" r:id="rId18"/>
    <p:sldLayoutId id="2147483668" r:id="rId19"/>
    <p:sldLayoutId id="2147483651" r:id="rId20"/>
    <p:sldLayoutId id="2147483672" r:id="rId2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1143000" y="1122362"/>
            <a:ext cx="6858000" cy="2692553"/>
          </a:xfrm>
        </p:spPr>
        <p:txBody>
          <a:bodyPr>
            <a:normAutofit/>
          </a:bodyPr>
          <a:lstStyle/>
          <a:p>
            <a:r>
              <a:rPr lang="en-US" b="1" dirty="0"/>
              <a:t>Creating a Requisition in </a:t>
            </a:r>
            <a:r>
              <a:rPr lang="en-US" b="1" dirty="0" err="1"/>
              <a:t>MyClark</a:t>
            </a:r>
            <a:r>
              <a:rPr lang="en-US" dirty="0"/>
              <a:t/>
            </a:r>
            <a:br>
              <a:rPr lang="en-US" dirty="0"/>
            </a:br>
            <a:endParaRPr lang="en-US" dirty="0"/>
          </a:p>
        </p:txBody>
      </p:sp>
      <p:sp>
        <p:nvSpPr>
          <p:cNvPr id="4" name="TextBox 3"/>
          <p:cNvSpPr txBox="1"/>
          <p:nvPr/>
        </p:nvSpPr>
        <p:spPr>
          <a:xfrm>
            <a:off x="1317523" y="4572000"/>
            <a:ext cx="6201506" cy="646331"/>
          </a:xfrm>
          <a:prstGeom prst="rect">
            <a:avLst/>
          </a:prstGeom>
          <a:noFill/>
        </p:spPr>
        <p:txBody>
          <a:bodyPr wrap="none" rtlCol="0">
            <a:spAutoFit/>
          </a:bodyPr>
          <a:lstStyle/>
          <a:p>
            <a:r>
              <a:rPr lang="en-US" sz="3600" dirty="0" smtClean="0"/>
              <a:t>Sabra Sand, Director of Business</a:t>
            </a:r>
            <a:endParaRPr lang="en-US" sz="3600" dirty="0"/>
          </a:p>
        </p:txBody>
      </p:sp>
    </p:spTree>
    <p:extLst>
      <p:ext uri="{BB962C8B-B14F-4D97-AF65-F5344CB8AC3E}">
        <p14:creationId xmlns:p14="http://schemas.microsoft.com/office/powerpoint/2010/main" val="15251258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644" y="711724"/>
            <a:ext cx="6252731" cy="597803"/>
          </a:xfrm>
        </p:spPr>
        <p:txBody>
          <a:bodyPr>
            <a:normAutofit/>
          </a:bodyPr>
          <a:lstStyle/>
          <a:p>
            <a:r>
              <a:rPr lang="en-US" dirty="0" smtClean="0"/>
              <a:t>CREATE </a:t>
            </a:r>
            <a:r>
              <a:rPr lang="en-US" dirty="0"/>
              <a:t>A REQUISITION</a:t>
            </a:r>
          </a:p>
        </p:txBody>
      </p:sp>
      <p:sp>
        <p:nvSpPr>
          <p:cNvPr id="3" name="Content Placeholder 2"/>
          <p:cNvSpPr>
            <a:spLocks noGrp="1"/>
          </p:cNvSpPr>
          <p:nvPr>
            <p:ph idx="1"/>
          </p:nvPr>
        </p:nvSpPr>
        <p:spPr>
          <a:xfrm>
            <a:off x="737419" y="1612489"/>
            <a:ext cx="7777931" cy="4743861"/>
          </a:xfrm>
        </p:spPr>
        <p:txBody>
          <a:bodyPr>
            <a:normAutofit/>
          </a:bodyPr>
          <a:lstStyle/>
          <a:p>
            <a:pPr marL="0" indent="0">
              <a:buNone/>
            </a:pPr>
            <a:r>
              <a:rPr lang="en-US" sz="1800" b="1" dirty="0"/>
              <a:t>Requisition Header </a:t>
            </a:r>
            <a:r>
              <a:rPr lang="en-US" sz="1800" b="1" dirty="0" smtClean="0"/>
              <a:t>items that have asterisks </a:t>
            </a:r>
            <a:r>
              <a:rPr lang="en-US" sz="1800" b="1" dirty="0"/>
              <a:t>are required fields.</a:t>
            </a:r>
          </a:p>
          <a:p>
            <a:pPr marL="0" indent="0">
              <a:buNone/>
            </a:pPr>
            <a:endParaRPr lang="en-US" b="1" u="sng" dirty="0"/>
          </a:p>
          <a:p>
            <a:pPr marL="0" indent="0">
              <a:buNone/>
            </a:pPr>
            <a:r>
              <a:rPr lang="en-US" b="1" u="sng" dirty="0"/>
              <a:t>Requester</a:t>
            </a:r>
          </a:p>
          <a:p>
            <a:pPr marL="0" indent="0">
              <a:buNone/>
            </a:pPr>
            <a:r>
              <a:rPr lang="en-US" dirty="0"/>
              <a:t>The person making the </a:t>
            </a:r>
            <a:r>
              <a:rPr lang="en-US" dirty="0" smtClean="0"/>
              <a:t>request</a:t>
            </a:r>
            <a:endParaRPr lang="en-US" b="1" u="sng" dirty="0"/>
          </a:p>
          <a:p>
            <a:pPr marL="0" indent="0">
              <a:buNone/>
            </a:pPr>
            <a:r>
              <a:rPr lang="en-US" b="1" u="sng" dirty="0" err="1"/>
              <a:t>Requisiton</a:t>
            </a:r>
            <a:r>
              <a:rPr lang="en-US" b="1" u="sng" dirty="0"/>
              <a:t> Date</a:t>
            </a:r>
          </a:p>
          <a:p>
            <a:pPr marL="0" indent="0">
              <a:buNone/>
            </a:pPr>
            <a:r>
              <a:rPr lang="en-US" dirty="0"/>
              <a:t>The date the request was made</a:t>
            </a:r>
          </a:p>
          <a:p>
            <a:pPr marL="0" indent="0">
              <a:buNone/>
            </a:pPr>
            <a:endParaRPr lang="en-US" dirty="0"/>
          </a:p>
          <a:p>
            <a:pPr marL="0" indent="0">
              <a:buNone/>
            </a:pPr>
            <a:r>
              <a:rPr lang="en-US" b="1" u="sng" dirty="0"/>
              <a:t>Currency Code</a:t>
            </a:r>
          </a:p>
          <a:p>
            <a:pPr marL="0" indent="0">
              <a:buNone/>
            </a:pPr>
            <a:r>
              <a:rPr lang="en-US" dirty="0"/>
              <a:t>Will always be US Dollars (USD)</a:t>
            </a:r>
          </a:p>
          <a:p>
            <a:pPr marL="0" indent="0">
              <a:buNone/>
            </a:pPr>
            <a:r>
              <a:rPr lang="en-US" dirty="0"/>
              <a:t>Your User Preference Settings can be defined so these fields can be defaulted for you.</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10</a:t>
            </a:fld>
            <a:endParaRPr lang="en-US" sz="825" dirty="0">
              <a:solidFill>
                <a:prstClr val="black"/>
              </a:solidFill>
              <a:latin typeface="Franklin Gothic Book"/>
            </a:endParaRPr>
          </a:p>
        </p:txBody>
      </p:sp>
      <p:pic>
        <p:nvPicPr>
          <p:cNvPr id="12" name="Picture 11"/>
          <p:cNvPicPr/>
          <p:nvPr/>
        </p:nvPicPr>
        <p:blipFill>
          <a:blip r:embed="rId3">
            <a:extLst>
              <a:ext uri="{28A0092B-C50C-407E-A947-70E740481C1C}">
                <a14:useLocalDpi xmlns:a14="http://schemas.microsoft.com/office/drawing/2010/main" val="0"/>
              </a:ext>
            </a:extLst>
          </a:blip>
          <a:stretch>
            <a:fillRect/>
          </a:stretch>
        </p:blipFill>
        <p:spPr>
          <a:xfrm>
            <a:off x="4786960" y="3264145"/>
            <a:ext cx="3226328" cy="1727350"/>
          </a:xfrm>
          <a:prstGeom prst="rect">
            <a:avLst/>
          </a:prstGeom>
          <a:ln>
            <a:noFill/>
          </a:ln>
          <a:effectLst>
            <a:outerShdw blurRad="190500" algn="tl" rotWithShape="0">
              <a:srgbClr val="000000">
                <a:alpha val="70000"/>
              </a:srgbClr>
            </a:outerShdw>
          </a:effectLst>
        </p:spPr>
      </p:pic>
      <p:sp>
        <p:nvSpPr>
          <p:cNvPr id="13" name="Right Arrow 12"/>
          <p:cNvSpPr/>
          <p:nvPr/>
        </p:nvSpPr>
        <p:spPr>
          <a:xfrm>
            <a:off x="4786960" y="3460218"/>
            <a:ext cx="556565" cy="201639"/>
          </a:xfrm>
          <a:prstGeom prst="rightArrow">
            <a:avLst/>
          </a:prstGeom>
          <a:solidFill>
            <a:srgbClr val="FF0000"/>
          </a:solidFill>
          <a:ln w="9525"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4" name="Right Arrow 13"/>
          <p:cNvSpPr/>
          <p:nvPr/>
        </p:nvSpPr>
        <p:spPr>
          <a:xfrm>
            <a:off x="4759680" y="3661857"/>
            <a:ext cx="346135" cy="171450"/>
          </a:xfrm>
          <a:prstGeom prst="rightArrow">
            <a:avLst/>
          </a:prstGeom>
          <a:solidFill>
            <a:srgbClr val="FF0000"/>
          </a:solidFill>
          <a:ln w="9525"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5" name="Right Arrow 14"/>
          <p:cNvSpPr/>
          <p:nvPr/>
        </p:nvSpPr>
        <p:spPr>
          <a:xfrm>
            <a:off x="4759679" y="3956370"/>
            <a:ext cx="346135" cy="171450"/>
          </a:xfrm>
          <a:prstGeom prst="rightArrow">
            <a:avLst/>
          </a:prstGeom>
          <a:solidFill>
            <a:srgbClr val="FF0000"/>
          </a:solidFill>
          <a:ln w="9525"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1949982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039" y="724047"/>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995039" y="1474839"/>
            <a:ext cx="7520311" cy="5142271"/>
          </a:xfrm>
        </p:spPr>
        <p:txBody>
          <a:bodyPr/>
          <a:lstStyle/>
          <a:p>
            <a:pPr marL="0" indent="0">
              <a:buNone/>
            </a:pPr>
            <a:r>
              <a:rPr lang="en-US" sz="1800" dirty="0"/>
              <a:t>Add Comments link is used to record both text comments and attachments.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11</a:t>
            </a:fld>
            <a:endParaRPr lang="en-US" sz="825" dirty="0">
              <a:solidFill>
                <a:prstClr val="black"/>
              </a:solidFill>
              <a:latin typeface="Franklin Gothic Book"/>
            </a:endParaRPr>
          </a:p>
        </p:txBody>
      </p:sp>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1248697" y="2192594"/>
            <a:ext cx="6862916" cy="426720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2264680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804" y="610049"/>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995804" y="1465006"/>
            <a:ext cx="7391111" cy="4994788"/>
          </a:xfrm>
        </p:spPr>
        <p:txBody>
          <a:bodyPr/>
          <a:lstStyle/>
          <a:p>
            <a:pPr marL="0" indent="0">
              <a:buNone/>
            </a:pPr>
            <a:r>
              <a:rPr lang="en-US" sz="1800" dirty="0"/>
              <a:t>On the Requisition Line, select an </a:t>
            </a:r>
            <a:r>
              <a:rPr lang="en-US" sz="1800" b="1" dirty="0"/>
              <a:t>Item </a:t>
            </a:r>
            <a:r>
              <a:rPr lang="en-US" sz="1800" dirty="0"/>
              <a:t>(optional) and Description (can be overwritten) will be defaulted based on the Item.</a:t>
            </a:r>
          </a:p>
          <a:p>
            <a:pPr marL="0" indent="0">
              <a:buNone/>
            </a:pPr>
            <a:endParaRPr lang="en-US" dirty="0"/>
          </a:p>
          <a:p>
            <a:pPr marL="0" indent="0">
              <a:buNone/>
            </a:pPr>
            <a:endParaRPr lang="en-US" dirty="0" smtClean="0"/>
          </a:p>
          <a:p>
            <a:pPr marL="0" indent="0">
              <a:buNone/>
            </a:pPr>
            <a:endParaRPr lang="en-US" dirty="0"/>
          </a:p>
          <a:p>
            <a:pPr marL="0" indent="0">
              <a:buNone/>
            </a:pPr>
            <a:endParaRPr lang="en-US" sz="1800" dirty="0" smtClean="0"/>
          </a:p>
          <a:p>
            <a:pPr marL="0" indent="0">
              <a:buNone/>
            </a:pPr>
            <a:r>
              <a:rPr lang="en-US" sz="1800" dirty="0" smtClean="0"/>
              <a:t>Specify </a:t>
            </a:r>
            <a:r>
              <a:rPr lang="en-US" sz="1800" b="1" dirty="0"/>
              <a:t>Quantity</a:t>
            </a:r>
            <a:r>
              <a:rPr lang="en-US" sz="1800" dirty="0"/>
              <a:t> and identify its corresponding Unit of Measure.</a:t>
            </a:r>
          </a:p>
          <a:p>
            <a:pPr marL="0" indent="0">
              <a:buNone/>
            </a:pPr>
            <a:r>
              <a:rPr lang="en-US" sz="1800" b="1" dirty="0"/>
              <a:t>Category</a:t>
            </a:r>
            <a:r>
              <a:rPr lang="en-US" sz="1800" dirty="0"/>
              <a:t> is used to classify what is being purchased. This is also tied to the Item you’ve selected.</a:t>
            </a:r>
          </a:p>
          <a:p>
            <a:pPr marL="0" indent="0">
              <a:buNone/>
            </a:pPr>
            <a:r>
              <a:rPr lang="en-US" sz="1800" b="1" dirty="0"/>
              <a:t>Price</a:t>
            </a:r>
            <a:r>
              <a:rPr lang="en-US" sz="1800" dirty="0"/>
              <a:t> is the unit price of the goods/services purchased. </a:t>
            </a:r>
          </a:p>
          <a:p>
            <a:pPr marL="0" indent="0">
              <a:buNone/>
            </a:pPr>
            <a:r>
              <a:rPr lang="en-US" sz="1800" b="1" dirty="0"/>
              <a:t>Supplier Item ID</a:t>
            </a:r>
            <a:r>
              <a:rPr lang="en-US" sz="1800" dirty="0"/>
              <a:t> can be found under Item Information tab</a:t>
            </a:r>
            <a:endParaRPr lang="en-US" sz="1800" b="1" dirty="0"/>
          </a:p>
          <a:p>
            <a:pPr marL="0" indent="0">
              <a:buNone/>
            </a:pPr>
            <a:endParaRPr lang="en-US" dirty="0"/>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12</a:t>
            </a:fld>
            <a:endParaRPr lang="en-US" sz="825" dirty="0">
              <a:solidFill>
                <a:prstClr val="black"/>
              </a:solidFill>
              <a:latin typeface="Franklin Gothic Book"/>
            </a:endParaRPr>
          </a:p>
        </p:txBody>
      </p:sp>
      <p:pic>
        <p:nvPicPr>
          <p:cNvPr id="12" name="Picture 11"/>
          <p:cNvPicPr/>
          <p:nvPr/>
        </p:nvPicPr>
        <p:blipFill rotWithShape="1">
          <a:blip r:embed="rId3"/>
          <a:srcRect t="73883" r="5586" b="6569"/>
          <a:stretch/>
        </p:blipFill>
        <p:spPr>
          <a:xfrm>
            <a:off x="1163749" y="2271252"/>
            <a:ext cx="6662727" cy="891828"/>
          </a:xfrm>
          <a:prstGeom prst="rect">
            <a:avLst/>
          </a:prstGeom>
          <a:ln>
            <a:noFill/>
          </a:ln>
          <a:effectLst>
            <a:outerShdw blurRad="190500" algn="tl" rotWithShape="0">
              <a:srgbClr val="000000">
                <a:alpha val="70000"/>
              </a:srgbClr>
            </a:outerShdw>
          </a:effectLst>
        </p:spPr>
      </p:pic>
      <p:sp>
        <p:nvSpPr>
          <p:cNvPr id="15" name="Rounded Rectangle 14"/>
          <p:cNvSpPr/>
          <p:nvPr/>
        </p:nvSpPr>
        <p:spPr>
          <a:xfrm>
            <a:off x="1651804" y="2793483"/>
            <a:ext cx="789803" cy="125452"/>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8" name="Rounded Rectangle 17"/>
          <p:cNvSpPr/>
          <p:nvPr/>
        </p:nvSpPr>
        <p:spPr>
          <a:xfrm>
            <a:off x="2609552" y="2793483"/>
            <a:ext cx="789803" cy="125452"/>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9" name="Rounded Rectangle 18"/>
          <p:cNvSpPr/>
          <p:nvPr/>
        </p:nvSpPr>
        <p:spPr>
          <a:xfrm>
            <a:off x="3567300" y="2785120"/>
            <a:ext cx="665488" cy="133815"/>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20" name="Rounded Rectangle 19"/>
          <p:cNvSpPr/>
          <p:nvPr/>
        </p:nvSpPr>
        <p:spPr>
          <a:xfrm>
            <a:off x="4312949" y="2779411"/>
            <a:ext cx="217096" cy="129634"/>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21" name="Rounded Rectangle 20"/>
          <p:cNvSpPr/>
          <p:nvPr/>
        </p:nvSpPr>
        <p:spPr>
          <a:xfrm>
            <a:off x="4655845" y="2789301"/>
            <a:ext cx="456242" cy="125452"/>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22" name="Rounded Rectangle 21"/>
          <p:cNvSpPr/>
          <p:nvPr/>
        </p:nvSpPr>
        <p:spPr>
          <a:xfrm>
            <a:off x="5195766" y="2789301"/>
            <a:ext cx="393080" cy="129634"/>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pic>
        <p:nvPicPr>
          <p:cNvPr id="13" name="Picture 12"/>
          <p:cNvPicPr/>
          <p:nvPr/>
        </p:nvPicPr>
        <p:blipFill>
          <a:blip r:embed="rId4">
            <a:extLst>
              <a:ext uri="{28A0092B-C50C-407E-A947-70E740481C1C}">
                <a14:useLocalDpi xmlns:a14="http://schemas.microsoft.com/office/drawing/2010/main" val="0"/>
              </a:ext>
            </a:extLst>
          </a:blip>
          <a:stretch>
            <a:fillRect/>
          </a:stretch>
        </p:blipFill>
        <p:spPr>
          <a:xfrm>
            <a:off x="2045110" y="5279752"/>
            <a:ext cx="5407741" cy="130786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4139332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569" y="637541"/>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729569" y="1356851"/>
            <a:ext cx="7696676" cy="5240593"/>
          </a:xfrm>
        </p:spPr>
        <p:txBody>
          <a:bodyPr/>
          <a:lstStyle/>
          <a:p>
            <a:pPr marL="0" indent="0" defTabSz="342900" eaLnBrk="0" fontAlgn="base" hangingPunct="0">
              <a:lnSpc>
                <a:spcPct val="100000"/>
              </a:lnSpc>
              <a:spcBef>
                <a:spcPct val="20000"/>
              </a:spcBef>
              <a:spcAft>
                <a:spcPct val="0"/>
              </a:spcAft>
              <a:buNone/>
            </a:pPr>
            <a:r>
              <a:rPr lang="en-US" sz="1800" dirty="0">
                <a:solidFill>
                  <a:srgbClr val="1F497D">
                    <a:lumMod val="75000"/>
                  </a:srgbClr>
                </a:solidFill>
                <a:latin typeface="Calibri"/>
                <a:cs typeface="Arial"/>
              </a:rPr>
              <a:t>The first level of detail below the Requisition Line is the </a:t>
            </a:r>
            <a:r>
              <a:rPr lang="en-US" sz="1800" b="1" dirty="0">
                <a:solidFill>
                  <a:srgbClr val="1F497D">
                    <a:lumMod val="75000"/>
                  </a:srgbClr>
                </a:solidFill>
                <a:latin typeface="Calibri"/>
                <a:cs typeface="Arial"/>
              </a:rPr>
              <a:t>Requisition Schedule</a:t>
            </a:r>
            <a:r>
              <a:rPr lang="en-US" sz="1800" dirty="0">
                <a:solidFill>
                  <a:srgbClr val="1F497D">
                    <a:lumMod val="75000"/>
                  </a:srgbClr>
                </a:solidFill>
                <a:latin typeface="Calibri"/>
                <a:cs typeface="Arial"/>
              </a:rPr>
              <a:t>.  Click on the red and white icon. </a:t>
            </a:r>
            <a:r>
              <a:rPr lang="en-US" sz="1800" dirty="0">
                <a:solidFill>
                  <a:srgbClr val="1F497D">
                    <a:lumMod val="75000"/>
                  </a:srgbClr>
                </a:solidFill>
                <a:latin typeface="Calibri"/>
                <a:cs typeface="Arial"/>
              </a:rPr>
              <a:t>Schedule gives you the ability to </a:t>
            </a:r>
            <a:r>
              <a:rPr lang="en-US" sz="1800" dirty="0" smtClean="0">
                <a:solidFill>
                  <a:srgbClr val="1F497D">
                    <a:lumMod val="75000"/>
                  </a:srgbClr>
                </a:solidFill>
                <a:latin typeface="Calibri"/>
                <a:cs typeface="Arial"/>
              </a:rPr>
              <a:t>move to the section where you will enter the accounting detail.</a:t>
            </a:r>
            <a:endParaRPr lang="en-US" sz="1800" dirty="0">
              <a:solidFill>
                <a:srgbClr val="1F497D">
                  <a:lumMod val="75000"/>
                </a:srgbClr>
              </a:solidFill>
              <a:latin typeface="Calibri"/>
              <a:cs typeface="Arial"/>
            </a:endParaRP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defTabSz="342900" eaLnBrk="0" fontAlgn="base" hangingPunct="0">
              <a:lnSpc>
                <a:spcPct val="100000"/>
              </a:lnSpc>
              <a:spcBef>
                <a:spcPct val="20000"/>
              </a:spcBef>
              <a:spcAft>
                <a:spcPct val="0"/>
              </a:spcAft>
              <a:buNone/>
            </a:pPr>
            <a:r>
              <a:rPr lang="en-US" sz="1800" dirty="0">
                <a:solidFill>
                  <a:srgbClr val="1F497D">
                    <a:lumMod val="75000"/>
                  </a:srgbClr>
                </a:solidFill>
                <a:latin typeface="Calibri"/>
                <a:cs typeface="Arial"/>
              </a:rPr>
              <a:t>The next level of detail below the Schedule is the Requisition</a:t>
            </a:r>
            <a:r>
              <a:rPr lang="en-US" sz="1800" b="1" dirty="0">
                <a:solidFill>
                  <a:srgbClr val="1F497D">
                    <a:lumMod val="75000"/>
                  </a:srgbClr>
                </a:solidFill>
                <a:latin typeface="Calibri"/>
                <a:cs typeface="Arial"/>
              </a:rPr>
              <a:t> Distribution</a:t>
            </a:r>
            <a:r>
              <a:rPr lang="en-US" sz="1800" dirty="0">
                <a:solidFill>
                  <a:srgbClr val="1F497D">
                    <a:lumMod val="75000"/>
                  </a:srgbClr>
                </a:solidFill>
                <a:latin typeface="Calibri"/>
                <a:cs typeface="Arial"/>
              </a:rPr>
              <a:t> </a:t>
            </a:r>
            <a:r>
              <a:rPr lang="en-US" sz="1800" dirty="0" smtClean="0">
                <a:solidFill>
                  <a:srgbClr val="1F497D">
                    <a:lumMod val="75000"/>
                  </a:srgbClr>
                </a:solidFill>
                <a:latin typeface="Calibri"/>
                <a:cs typeface="Arial"/>
              </a:rPr>
              <a:t>detail (or accounting information).  </a:t>
            </a:r>
            <a:r>
              <a:rPr lang="en-US" sz="1800" dirty="0">
                <a:solidFill>
                  <a:srgbClr val="1F497D">
                    <a:lumMod val="75000"/>
                  </a:srgbClr>
                </a:solidFill>
                <a:latin typeface="Calibri"/>
                <a:cs typeface="Arial"/>
              </a:rPr>
              <a:t>You can get to the Distribution detail screen by clicking on the icon that looks like a piece of paper with three arrows:</a:t>
            </a: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13</a:t>
            </a:fld>
            <a:endParaRPr lang="en-US" sz="825" dirty="0">
              <a:solidFill>
                <a:prstClr val="black"/>
              </a:solidFill>
              <a:latin typeface="Franklin Gothic Book"/>
            </a:endParaRPr>
          </a:p>
        </p:txBody>
      </p:sp>
      <p:pic>
        <p:nvPicPr>
          <p:cNvPr id="12" name="Picture 11"/>
          <p:cNvPicPr/>
          <p:nvPr/>
        </p:nvPicPr>
        <p:blipFill rotWithShape="1">
          <a:blip r:embed="rId3"/>
          <a:srcRect t="73883" r="5586" b="6569"/>
          <a:stretch/>
        </p:blipFill>
        <p:spPr>
          <a:xfrm>
            <a:off x="1101213" y="2418735"/>
            <a:ext cx="7325032" cy="1542927"/>
          </a:xfrm>
          <a:prstGeom prst="rect">
            <a:avLst/>
          </a:prstGeom>
          <a:ln>
            <a:noFill/>
          </a:ln>
          <a:effectLst>
            <a:outerShdw blurRad="190500" algn="tl" rotWithShape="0">
              <a:srgbClr val="000000">
                <a:alpha val="70000"/>
              </a:srgbClr>
            </a:outerShdw>
          </a:effectLst>
        </p:spPr>
      </p:pic>
      <p:sp>
        <p:nvSpPr>
          <p:cNvPr id="13" name="Rounded Rectangle 12"/>
          <p:cNvSpPr/>
          <p:nvPr/>
        </p:nvSpPr>
        <p:spPr>
          <a:xfrm>
            <a:off x="7653438" y="3264310"/>
            <a:ext cx="300859" cy="294967"/>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pic>
        <p:nvPicPr>
          <p:cNvPr id="16" name="Picture 15"/>
          <p:cNvPicPr/>
          <p:nvPr/>
        </p:nvPicPr>
        <p:blipFill>
          <a:blip r:embed="rId4">
            <a:extLst>
              <a:ext uri="{28A0092B-C50C-407E-A947-70E740481C1C}">
                <a14:useLocalDpi xmlns:a14="http://schemas.microsoft.com/office/drawing/2010/main" val="0"/>
              </a:ext>
            </a:extLst>
          </a:blip>
          <a:stretch>
            <a:fillRect/>
          </a:stretch>
        </p:blipFill>
        <p:spPr>
          <a:xfrm>
            <a:off x="1884848" y="5327400"/>
            <a:ext cx="5919019" cy="1270044"/>
          </a:xfrm>
          <a:prstGeom prst="rect">
            <a:avLst/>
          </a:prstGeom>
          <a:ln>
            <a:noFill/>
          </a:ln>
          <a:effectLst>
            <a:outerShdw blurRad="190500" algn="tl" rotWithShape="0">
              <a:srgbClr val="000000">
                <a:alpha val="70000"/>
              </a:srgbClr>
            </a:outerShdw>
          </a:effectLst>
        </p:spPr>
      </p:pic>
      <p:sp>
        <p:nvSpPr>
          <p:cNvPr id="17" name="Rounded Rectangle 16"/>
          <p:cNvSpPr/>
          <p:nvPr/>
        </p:nvSpPr>
        <p:spPr>
          <a:xfrm>
            <a:off x="6381137" y="6199701"/>
            <a:ext cx="314632" cy="313300"/>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941543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2024" y="866602"/>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832025" y="1464405"/>
            <a:ext cx="7584388" cy="4965892"/>
          </a:xfrm>
        </p:spPr>
        <p:txBody>
          <a:bodyPr>
            <a:normAutofit/>
          </a:bodyPr>
          <a:lstStyle/>
          <a:p>
            <a:pPr marL="0" indent="0">
              <a:buNone/>
            </a:pPr>
            <a:r>
              <a:rPr lang="en-US" sz="1800" dirty="0">
                <a:solidFill>
                  <a:schemeClr val="tx2">
                    <a:lumMod val="75000"/>
                  </a:schemeClr>
                </a:solidFill>
              </a:rPr>
              <a:t>The Requisition </a:t>
            </a:r>
            <a:r>
              <a:rPr lang="en-US" sz="1800" b="1" dirty="0">
                <a:solidFill>
                  <a:schemeClr val="tx2">
                    <a:lumMod val="75000"/>
                  </a:schemeClr>
                </a:solidFill>
              </a:rPr>
              <a:t>Distribution</a:t>
            </a:r>
            <a:r>
              <a:rPr lang="en-US" sz="1800" dirty="0">
                <a:solidFill>
                  <a:schemeClr val="tx2">
                    <a:lumMod val="75000"/>
                  </a:schemeClr>
                </a:solidFill>
              </a:rPr>
              <a:t> details shows the funding source(s) being allocated for that Line/Schedule.  Funding sources can be split by Percentage, Amount or Item Quantity as many times as needed.  </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14</a:t>
            </a:fld>
            <a:endParaRPr lang="en-US" sz="825" dirty="0">
              <a:solidFill>
                <a:prstClr val="black"/>
              </a:solidFill>
              <a:latin typeface="Franklin Gothic Book"/>
            </a:endParaRPr>
          </a:p>
        </p:txBody>
      </p:sp>
      <p:pic>
        <p:nvPicPr>
          <p:cNvPr id="14" name="Picture 13"/>
          <p:cNvPicPr/>
          <p:nvPr/>
        </p:nvPicPr>
        <p:blipFill>
          <a:blip r:embed="rId3">
            <a:extLst>
              <a:ext uri="{28A0092B-C50C-407E-A947-70E740481C1C}">
                <a14:useLocalDpi xmlns:a14="http://schemas.microsoft.com/office/drawing/2010/main" val="0"/>
              </a:ext>
            </a:extLst>
          </a:blip>
          <a:stretch>
            <a:fillRect/>
          </a:stretch>
        </p:blipFill>
        <p:spPr>
          <a:xfrm>
            <a:off x="733088" y="3219388"/>
            <a:ext cx="7604667" cy="2845784"/>
          </a:xfrm>
          <a:prstGeom prst="rect">
            <a:avLst/>
          </a:prstGeom>
          <a:ln>
            <a:noFill/>
          </a:ln>
          <a:effectLst>
            <a:outerShdw blurRad="190500" algn="tl" rotWithShape="0">
              <a:srgbClr val="000000">
                <a:alpha val="70000"/>
              </a:srgbClr>
            </a:outerShdw>
          </a:effectLst>
        </p:spPr>
      </p:pic>
      <p:sp>
        <p:nvSpPr>
          <p:cNvPr id="15" name="Rounded Rectangle 14"/>
          <p:cNvSpPr/>
          <p:nvPr/>
        </p:nvSpPr>
        <p:spPr>
          <a:xfrm>
            <a:off x="733088" y="4965291"/>
            <a:ext cx="7683325" cy="891710"/>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3363843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8227" y="637841"/>
            <a:ext cx="6252731" cy="597803"/>
          </a:xfrm>
        </p:spPr>
        <p:txBody>
          <a:bodyPr>
            <a:normAutofit/>
          </a:bodyPr>
          <a:lstStyle/>
          <a:p>
            <a:r>
              <a:rPr lang="en-US" dirty="0"/>
              <a:t>PEOPLESOFT DISTRIBUTION BASICS</a:t>
            </a:r>
          </a:p>
        </p:txBody>
      </p:sp>
      <p:sp>
        <p:nvSpPr>
          <p:cNvPr id="3" name="Content Placeholder 2"/>
          <p:cNvSpPr>
            <a:spLocks noGrp="1"/>
          </p:cNvSpPr>
          <p:nvPr>
            <p:ph idx="1"/>
          </p:nvPr>
        </p:nvSpPr>
        <p:spPr>
          <a:xfrm>
            <a:off x="808227" y="1445342"/>
            <a:ext cx="6990149" cy="4340100"/>
          </a:xfrm>
        </p:spPr>
        <p:txBody>
          <a:bodyPr/>
          <a:lstStyle/>
          <a:p>
            <a:pPr marL="0" indent="0">
              <a:buNone/>
            </a:pPr>
            <a:r>
              <a:rPr lang="en-US" sz="1800" dirty="0">
                <a:solidFill>
                  <a:schemeClr val="tx2">
                    <a:lumMod val="75000"/>
                  </a:schemeClr>
                </a:solidFill>
              </a:rPr>
              <a:t>A PeopleSoft distribution line is made up of blocks called </a:t>
            </a:r>
            <a:r>
              <a:rPr lang="en-US" sz="1800" dirty="0" err="1">
                <a:solidFill>
                  <a:schemeClr val="tx2">
                    <a:lumMod val="75000"/>
                  </a:schemeClr>
                </a:solidFill>
              </a:rPr>
              <a:t>Chartfields</a:t>
            </a:r>
            <a:r>
              <a:rPr lang="en-US" sz="1800" dirty="0">
                <a:solidFill>
                  <a:schemeClr val="tx2">
                    <a:lumMod val="75000"/>
                  </a:schemeClr>
                </a:solidFill>
              </a:rPr>
              <a:t>.  Many </a:t>
            </a:r>
            <a:r>
              <a:rPr lang="en-US" sz="1800" dirty="0" err="1">
                <a:solidFill>
                  <a:schemeClr val="tx2">
                    <a:lumMod val="75000"/>
                  </a:schemeClr>
                </a:solidFill>
              </a:rPr>
              <a:t>Chartfield</a:t>
            </a:r>
            <a:r>
              <a:rPr lang="en-US" sz="1800" dirty="0">
                <a:solidFill>
                  <a:schemeClr val="tx2">
                    <a:lumMod val="75000"/>
                  </a:schemeClr>
                </a:solidFill>
              </a:rPr>
              <a:t> values are derived from the Legacy accounting structure, but some will be new.  Examples include:  </a:t>
            </a:r>
          </a:p>
          <a:p>
            <a:pPr marL="0" indent="0">
              <a:buNone/>
            </a:pPr>
            <a:endParaRPr lang="en-US" dirty="0"/>
          </a:p>
          <a:p>
            <a:pPr marL="0" indent="0">
              <a:buNone/>
            </a:pPr>
            <a:endParaRPr lang="en-US" dirty="0"/>
          </a:p>
          <a:p>
            <a:pPr marL="0" indent="0" defTabSz="342900" eaLnBrk="0" fontAlgn="base" hangingPunct="0">
              <a:lnSpc>
                <a:spcPct val="100000"/>
              </a:lnSpc>
              <a:spcBef>
                <a:spcPct val="20000"/>
              </a:spcBef>
              <a:spcAft>
                <a:spcPct val="0"/>
              </a:spcAft>
              <a:buNone/>
            </a:pPr>
            <a:endParaRPr lang="en-US" sz="1800" dirty="0">
              <a:solidFill>
                <a:srgbClr val="1F497D">
                  <a:lumMod val="75000"/>
                </a:srgbClr>
              </a:solidFill>
              <a:latin typeface="Calibri"/>
              <a:cs typeface="Aria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15</a:t>
            </a:fld>
            <a:endParaRPr lang="en-US" sz="825" dirty="0">
              <a:solidFill>
                <a:prstClr val="black"/>
              </a:solidFill>
              <a:latin typeface="Franklin Gothic Book"/>
            </a:endParaRPr>
          </a:p>
        </p:txBody>
      </p:sp>
      <p:graphicFrame>
        <p:nvGraphicFramePr>
          <p:cNvPr id="5" name="Table 4"/>
          <p:cNvGraphicFramePr>
            <a:graphicFrameLocks noGrp="1"/>
          </p:cNvGraphicFramePr>
          <p:nvPr>
            <p:extLst>
              <p:ext uri="{D42A27DB-BD31-4B8C-83A1-F6EECF244321}">
                <p14:modId xmlns:p14="http://schemas.microsoft.com/office/powerpoint/2010/main" val="3322481583"/>
              </p:ext>
            </p:extLst>
          </p:nvPr>
        </p:nvGraphicFramePr>
        <p:xfrm>
          <a:off x="808228" y="2467896"/>
          <a:ext cx="7707122" cy="3795252"/>
        </p:xfrm>
        <a:graphic>
          <a:graphicData uri="http://schemas.openxmlformats.org/drawingml/2006/table">
            <a:tbl>
              <a:tblPr firstRow="1" bandRow="1">
                <a:tableStyleId>{7DF18680-E054-41AD-8BC1-D1AEF772440D}</a:tableStyleId>
              </a:tblPr>
              <a:tblGrid>
                <a:gridCol w="2529141">
                  <a:extLst>
                    <a:ext uri="{9D8B030D-6E8A-4147-A177-3AD203B41FA5}">
                      <a16:colId xmlns:a16="http://schemas.microsoft.com/office/drawing/2014/main" val="3840279996"/>
                    </a:ext>
                  </a:extLst>
                </a:gridCol>
                <a:gridCol w="5177981">
                  <a:extLst>
                    <a:ext uri="{9D8B030D-6E8A-4147-A177-3AD203B41FA5}">
                      <a16:colId xmlns:a16="http://schemas.microsoft.com/office/drawing/2014/main" val="1364319736"/>
                    </a:ext>
                  </a:extLst>
                </a:gridCol>
              </a:tblGrid>
              <a:tr h="388987">
                <a:tc>
                  <a:txBody>
                    <a:bodyPr/>
                    <a:lstStyle/>
                    <a:p>
                      <a:r>
                        <a:rPr lang="en-US" sz="1400" dirty="0">
                          <a:latin typeface="Calibri" panose="020F0502020204030204" pitchFamily="34" charset="0"/>
                          <a:cs typeface="Calibri" panose="020F0502020204030204" pitchFamily="34" charset="0"/>
                        </a:rPr>
                        <a:t>PeopleSoft </a:t>
                      </a:r>
                      <a:r>
                        <a:rPr lang="en-US" sz="1400" dirty="0" err="1">
                          <a:latin typeface="Calibri" panose="020F0502020204030204" pitchFamily="34" charset="0"/>
                          <a:cs typeface="Calibri" panose="020F0502020204030204" pitchFamily="34" charset="0"/>
                        </a:rPr>
                        <a:t>Chartfield</a:t>
                      </a:r>
                      <a:endParaRPr lang="en-US" sz="1400" dirty="0">
                        <a:latin typeface="Calibri" panose="020F0502020204030204" pitchFamily="34" charset="0"/>
                        <a:cs typeface="Calibri" panose="020F0502020204030204" pitchFamily="34" charset="0"/>
                      </a:endParaRPr>
                    </a:p>
                  </a:txBody>
                  <a:tcPr marL="68580" marR="68580" marT="34290" marB="34290"/>
                </a:tc>
                <a:tc>
                  <a:txBody>
                    <a:bodyPr/>
                    <a:lstStyle/>
                    <a:p>
                      <a:r>
                        <a:rPr lang="en-US" sz="1400" dirty="0">
                          <a:latin typeface="Calibri" panose="020F0502020204030204" pitchFamily="34" charset="0"/>
                          <a:cs typeface="Calibri" panose="020F0502020204030204" pitchFamily="34" charset="0"/>
                        </a:rPr>
                        <a:t>Legacy Equivalent</a:t>
                      </a:r>
                    </a:p>
                  </a:txBody>
                  <a:tcPr marL="68580" marR="68580" marT="34290" marB="34290"/>
                </a:tc>
                <a:extLst>
                  <a:ext uri="{0D108BD9-81ED-4DB2-BD59-A6C34878D82A}">
                    <a16:rowId xmlns:a16="http://schemas.microsoft.com/office/drawing/2014/main" val="1120102885"/>
                  </a:ext>
                </a:extLst>
              </a:tr>
              <a:tr h="388987">
                <a:tc>
                  <a:txBody>
                    <a:bodyPr/>
                    <a:lstStyle/>
                    <a:p>
                      <a:r>
                        <a:rPr lang="en-US" sz="1400" dirty="0">
                          <a:latin typeface="Calibri" panose="020F0502020204030204" pitchFamily="34" charset="0"/>
                          <a:cs typeface="Calibri" panose="020F0502020204030204" pitchFamily="34" charset="0"/>
                        </a:rPr>
                        <a:t>Business Unit</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College District Code (</a:t>
                      </a:r>
                      <a:r>
                        <a:rPr lang="en-US" sz="1400" dirty="0" err="1">
                          <a:latin typeface="Calibri" panose="020F0502020204030204" pitchFamily="34" charset="0"/>
                          <a:cs typeface="Calibri" panose="020F0502020204030204" pitchFamily="34" charset="0"/>
                        </a:rPr>
                        <a:t>eg</a:t>
                      </a:r>
                      <a:r>
                        <a:rPr lang="en-US" sz="1400" dirty="0">
                          <a:latin typeface="Calibri" panose="020F0502020204030204" pitchFamily="34" charset="0"/>
                          <a:cs typeface="Calibri" panose="020F0502020204030204" pitchFamily="34" charset="0"/>
                        </a:rPr>
                        <a:t>. 010, 030, 110, 130, 300)</a:t>
                      </a:r>
                    </a:p>
                  </a:txBody>
                  <a:tcPr marL="68580" marR="68580" marT="34290" marB="34290"/>
                </a:tc>
                <a:extLst>
                  <a:ext uri="{0D108BD9-81ED-4DB2-BD59-A6C34878D82A}">
                    <a16:rowId xmlns:a16="http://schemas.microsoft.com/office/drawing/2014/main" val="601506419"/>
                  </a:ext>
                </a:extLst>
              </a:tr>
              <a:tr h="388987">
                <a:tc>
                  <a:txBody>
                    <a:bodyPr/>
                    <a:lstStyle/>
                    <a:p>
                      <a:r>
                        <a:rPr lang="en-US" sz="1400" dirty="0">
                          <a:latin typeface="Calibri" panose="020F0502020204030204" pitchFamily="34" charset="0"/>
                          <a:cs typeface="Calibri" panose="020F0502020204030204" pitchFamily="34" charset="0"/>
                        </a:rPr>
                        <a:t>Operating</a:t>
                      </a:r>
                      <a:r>
                        <a:rPr lang="en-US" sz="1400" baseline="0" dirty="0">
                          <a:latin typeface="Calibri" panose="020F0502020204030204" pitchFamily="34" charset="0"/>
                          <a:cs typeface="Calibri" panose="020F0502020204030204" pitchFamily="34" charset="0"/>
                        </a:rPr>
                        <a:t> Unit</a:t>
                      </a:r>
                      <a:endParaRPr lang="en-US" sz="1400" dirty="0">
                        <a:latin typeface="Calibri" panose="020F0502020204030204" pitchFamily="34" charset="0"/>
                        <a:cs typeface="Calibri" panose="020F0502020204030204" pitchFamily="34" charset="0"/>
                      </a:endParaRPr>
                    </a:p>
                  </a:txBody>
                  <a:tcPr marL="68580" marR="68580" marT="34290" marB="34290"/>
                </a:tc>
                <a:tc>
                  <a:txBody>
                    <a:bodyPr/>
                    <a:lstStyle/>
                    <a:p>
                      <a:r>
                        <a:rPr lang="en-US" sz="1400" dirty="0">
                          <a:latin typeface="Calibri" panose="020F0502020204030204" pitchFamily="34" charset="0"/>
                          <a:cs typeface="Calibri" panose="020F0502020204030204" pitchFamily="34" charset="0"/>
                        </a:rPr>
                        <a:t>Individual College Codes (</a:t>
                      </a:r>
                      <a:r>
                        <a:rPr lang="en-US" sz="1400" dirty="0" err="1">
                          <a:latin typeface="Calibri" panose="020F0502020204030204" pitchFamily="34" charset="0"/>
                          <a:cs typeface="Calibri" panose="020F0502020204030204" pitchFamily="34" charset="0"/>
                        </a:rPr>
                        <a:t>eg</a:t>
                      </a:r>
                      <a:r>
                        <a:rPr lang="en-US" sz="1400" dirty="0">
                          <a:latin typeface="Calibri" panose="020F0502020204030204" pitchFamily="34" charset="0"/>
                          <a:cs typeface="Calibri" panose="020F0502020204030204" pitchFamily="34" charset="0"/>
                        </a:rPr>
                        <a:t>. 010, 030, 110, 130, 300)</a:t>
                      </a:r>
                    </a:p>
                  </a:txBody>
                  <a:tcPr marL="68580" marR="68580" marT="34290" marB="34290"/>
                </a:tc>
                <a:extLst>
                  <a:ext uri="{0D108BD9-81ED-4DB2-BD59-A6C34878D82A}">
                    <a16:rowId xmlns:a16="http://schemas.microsoft.com/office/drawing/2014/main" val="2893010465"/>
                  </a:ext>
                </a:extLst>
              </a:tr>
              <a:tr h="683356">
                <a:tc>
                  <a:txBody>
                    <a:bodyPr/>
                    <a:lstStyle/>
                    <a:p>
                      <a:r>
                        <a:rPr lang="en-US" sz="1400" dirty="0">
                          <a:latin typeface="Calibri" panose="020F0502020204030204" pitchFamily="34" charset="0"/>
                          <a:cs typeface="Calibri" panose="020F0502020204030204" pitchFamily="34" charset="0"/>
                        </a:rPr>
                        <a:t>Account</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Sub-Objects, Revenue Source Codes and Legacy GL</a:t>
                      </a:r>
                      <a:r>
                        <a:rPr lang="en-US" sz="1400" baseline="0"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Codes</a:t>
                      </a:r>
                    </a:p>
                  </a:txBody>
                  <a:tcPr marL="68580" marR="68580" marT="34290" marB="34290"/>
                </a:tc>
                <a:extLst>
                  <a:ext uri="{0D108BD9-81ED-4DB2-BD59-A6C34878D82A}">
                    <a16:rowId xmlns:a16="http://schemas.microsoft.com/office/drawing/2014/main" val="1958437019"/>
                  </a:ext>
                </a:extLst>
              </a:tr>
              <a:tr h="388987">
                <a:tc>
                  <a:txBody>
                    <a:bodyPr/>
                    <a:lstStyle/>
                    <a:p>
                      <a:r>
                        <a:rPr lang="en-US" sz="1400" dirty="0">
                          <a:latin typeface="Calibri" panose="020F0502020204030204" pitchFamily="34" charset="0"/>
                          <a:cs typeface="Calibri" panose="020F0502020204030204" pitchFamily="34" charset="0"/>
                        </a:rPr>
                        <a:t>Fund</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Legacy Fund – part of Appropriation Index</a:t>
                      </a:r>
                    </a:p>
                  </a:txBody>
                  <a:tcPr marL="68580" marR="68580" marT="34290" marB="34290"/>
                </a:tc>
                <a:extLst>
                  <a:ext uri="{0D108BD9-81ED-4DB2-BD59-A6C34878D82A}">
                    <a16:rowId xmlns:a16="http://schemas.microsoft.com/office/drawing/2014/main" val="699176895"/>
                  </a:ext>
                </a:extLst>
              </a:tr>
              <a:tr h="388987">
                <a:tc>
                  <a:txBody>
                    <a:bodyPr/>
                    <a:lstStyle/>
                    <a:p>
                      <a:r>
                        <a:rPr lang="en-US" sz="1400" dirty="0">
                          <a:latin typeface="Calibri" panose="020F0502020204030204" pitchFamily="34" charset="0"/>
                          <a:cs typeface="Calibri" panose="020F0502020204030204" pitchFamily="34" charset="0"/>
                        </a:rPr>
                        <a:t>Appropriation</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Legacy Appropriation – part of Appropriation Index</a:t>
                      </a:r>
                    </a:p>
                  </a:txBody>
                  <a:tcPr marL="68580" marR="68580" marT="34290" marB="34290"/>
                </a:tc>
                <a:extLst>
                  <a:ext uri="{0D108BD9-81ED-4DB2-BD59-A6C34878D82A}">
                    <a16:rowId xmlns:a16="http://schemas.microsoft.com/office/drawing/2014/main" val="1023658483"/>
                  </a:ext>
                </a:extLst>
              </a:tr>
              <a:tr h="388987">
                <a:tc>
                  <a:txBody>
                    <a:bodyPr/>
                    <a:lstStyle/>
                    <a:p>
                      <a:r>
                        <a:rPr lang="en-US" sz="1400" dirty="0">
                          <a:latin typeface="Calibri" panose="020F0502020204030204" pitchFamily="34" charset="0"/>
                          <a:cs typeface="Calibri" panose="020F0502020204030204" pitchFamily="34" charset="0"/>
                        </a:rPr>
                        <a:t>Department</a:t>
                      </a:r>
                    </a:p>
                  </a:txBody>
                  <a:tcPr marL="68580" marR="68580" marT="34290" marB="34290"/>
                </a:tc>
                <a:tc>
                  <a:txBody>
                    <a:bodyPr/>
                    <a:lstStyle/>
                    <a:p>
                      <a:r>
                        <a:rPr lang="en-US" sz="1400" dirty="0" err="1">
                          <a:latin typeface="Calibri" panose="020F0502020204030204" pitchFamily="34" charset="0"/>
                          <a:cs typeface="Calibri" panose="020F0502020204030204" pitchFamily="34" charset="0"/>
                        </a:rPr>
                        <a:t>ORG_Index</a:t>
                      </a:r>
                      <a:endParaRPr lang="en-US" sz="14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561734025"/>
                  </a:ext>
                </a:extLst>
              </a:tr>
              <a:tr h="388987">
                <a:tc>
                  <a:txBody>
                    <a:bodyPr/>
                    <a:lstStyle/>
                    <a:p>
                      <a:r>
                        <a:rPr lang="en-US" sz="1400" dirty="0">
                          <a:latin typeface="Calibri" panose="020F0502020204030204" pitchFamily="34" charset="0"/>
                          <a:cs typeface="Calibri" panose="020F0502020204030204" pitchFamily="34" charset="0"/>
                        </a:rPr>
                        <a:t>Class</a:t>
                      </a:r>
                    </a:p>
                  </a:txBody>
                  <a:tcPr marL="68580" marR="68580" marT="34290" marB="34290"/>
                </a:tc>
                <a:tc>
                  <a:txBody>
                    <a:bodyPr/>
                    <a:lstStyle/>
                    <a:p>
                      <a:r>
                        <a:rPr lang="en-US" sz="1400" dirty="0" err="1">
                          <a:latin typeface="Calibri" panose="020F0502020204030204" pitchFamily="34" charset="0"/>
                          <a:cs typeface="Calibri" panose="020F0502020204030204" pitchFamily="34" charset="0"/>
                        </a:rPr>
                        <a:t>PROG_Index</a:t>
                      </a:r>
                      <a:endParaRPr lang="en-US" sz="14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1050371358"/>
                  </a:ext>
                </a:extLst>
              </a:tr>
              <a:tr h="388987">
                <a:tc>
                  <a:txBody>
                    <a:bodyPr/>
                    <a:lstStyle/>
                    <a:p>
                      <a:r>
                        <a:rPr lang="en-US" sz="1400" dirty="0">
                          <a:latin typeface="Calibri" panose="020F0502020204030204" pitchFamily="34" charset="0"/>
                          <a:cs typeface="Calibri" panose="020F0502020204030204" pitchFamily="34" charset="0"/>
                        </a:rPr>
                        <a:t>State Purpose</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None – Identifies Items that are </a:t>
                      </a:r>
                      <a:r>
                        <a:rPr lang="en-US" sz="1400" u="sng" dirty="0">
                          <a:latin typeface="Calibri" panose="020F0502020204030204" pitchFamily="34" charset="0"/>
                          <a:cs typeface="Calibri" panose="020F0502020204030204" pitchFamily="34" charset="0"/>
                        </a:rPr>
                        <a:t>IT related </a:t>
                      </a:r>
                      <a:r>
                        <a:rPr lang="en-US" sz="1400" dirty="0">
                          <a:latin typeface="Calibri" panose="020F0502020204030204" pitchFamily="34" charset="0"/>
                          <a:cs typeface="Calibri" panose="020F0502020204030204" pitchFamily="34" charset="0"/>
                        </a:rPr>
                        <a:t>for OFM</a:t>
                      </a:r>
                    </a:p>
                  </a:txBody>
                  <a:tcPr marL="68580" marR="68580" marT="34290" marB="34290"/>
                </a:tc>
                <a:extLst>
                  <a:ext uri="{0D108BD9-81ED-4DB2-BD59-A6C34878D82A}">
                    <a16:rowId xmlns:a16="http://schemas.microsoft.com/office/drawing/2014/main" val="1320938591"/>
                  </a:ext>
                </a:extLst>
              </a:tr>
            </a:tbl>
          </a:graphicData>
        </a:graphic>
      </p:graphicFrame>
    </p:spTree>
    <p:extLst>
      <p:ext uri="{BB962C8B-B14F-4D97-AF65-F5344CB8AC3E}">
        <p14:creationId xmlns:p14="http://schemas.microsoft.com/office/powerpoint/2010/main" val="38769275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388" y="721021"/>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857389" y="1465006"/>
            <a:ext cx="7657961" cy="5256470"/>
          </a:xfrm>
        </p:spPr>
        <p:txBody>
          <a:bodyPr/>
          <a:lstStyle/>
          <a:p>
            <a:pPr marL="0" indent="0">
              <a:buNone/>
            </a:pPr>
            <a:r>
              <a:rPr lang="en-US" sz="1800" dirty="0">
                <a:solidFill>
                  <a:schemeClr val="tx2">
                    <a:lumMod val="75000"/>
                  </a:schemeClr>
                </a:solidFill>
              </a:rPr>
              <a:t>When a Requisition is saved, it is assigned a </a:t>
            </a:r>
            <a:r>
              <a:rPr lang="en-US" sz="1800" b="1" dirty="0">
                <a:solidFill>
                  <a:schemeClr val="tx2">
                    <a:lumMod val="75000"/>
                  </a:schemeClr>
                </a:solidFill>
              </a:rPr>
              <a:t>Requisition ID</a:t>
            </a:r>
            <a:r>
              <a:rPr lang="en-US" sz="1800" dirty="0">
                <a:solidFill>
                  <a:schemeClr val="tx2">
                    <a:lumMod val="75000"/>
                  </a:schemeClr>
                </a:solidFill>
              </a:rPr>
              <a:t> number.  This will be the next available sequence number from PeopleSoft.</a:t>
            </a:r>
          </a:p>
          <a:p>
            <a:pPr marL="0" indent="0">
              <a:buNone/>
            </a:pPr>
            <a:endParaRPr lang="en-US" sz="1800" b="1" u="sng" dirty="0">
              <a:solidFill>
                <a:schemeClr val="tx2">
                  <a:lumMod val="75000"/>
                </a:schemeClr>
              </a:solidFill>
            </a:endParaRPr>
          </a:p>
          <a:p>
            <a:pPr marL="0" indent="0">
              <a:buNone/>
            </a:pPr>
            <a:endParaRPr lang="en-US" sz="1800" b="1" u="sng" dirty="0" smtClean="0">
              <a:solidFill>
                <a:schemeClr val="tx2">
                  <a:lumMod val="75000"/>
                </a:schemeClr>
              </a:solidFill>
            </a:endParaRPr>
          </a:p>
          <a:p>
            <a:pPr marL="0" indent="0">
              <a:buNone/>
            </a:pPr>
            <a:endParaRPr lang="en-US" sz="1800" b="1" u="sng" dirty="0">
              <a:solidFill>
                <a:schemeClr val="tx2">
                  <a:lumMod val="75000"/>
                </a:schemeClr>
              </a:solidFill>
            </a:endParaRPr>
          </a:p>
          <a:p>
            <a:pPr marL="0" indent="0">
              <a:buNone/>
            </a:pPr>
            <a:endParaRPr lang="en-US" sz="1800" b="1" u="sng" dirty="0" smtClean="0">
              <a:solidFill>
                <a:schemeClr val="tx2">
                  <a:lumMod val="75000"/>
                </a:schemeClr>
              </a:solidFill>
            </a:endParaRPr>
          </a:p>
          <a:p>
            <a:pPr marL="0" indent="0">
              <a:buNone/>
            </a:pPr>
            <a:endParaRPr lang="en-US" sz="1800" b="1" u="sng" dirty="0">
              <a:solidFill>
                <a:schemeClr val="tx2">
                  <a:lumMod val="75000"/>
                </a:schemeClr>
              </a:solidFill>
            </a:endParaRPr>
          </a:p>
          <a:p>
            <a:pPr marL="0" indent="0">
              <a:buNone/>
            </a:pPr>
            <a:endParaRPr lang="en-US" sz="1800" b="1" u="sng" dirty="0">
              <a:solidFill>
                <a:schemeClr val="tx2">
                  <a:lumMod val="75000"/>
                </a:schemeClr>
              </a:solidFill>
            </a:endParaRPr>
          </a:p>
          <a:p>
            <a:pPr marL="0" indent="0">
              <a:buNone/>
            </a:pPr>
            <a:endParaRPr lang="en-US" sz="1800" b="1" u="sng" dirty="0">
              <a:solidFill>
                <a:schemeClr val="tx2">
                  <a:lumMod val="75000"/>
                </a:schemeClr>
              </a:solidFill>
            </a:endParaRPr>
          </a:p>
          <a:p>
            <a:pPr marL="0" indent="0">
              <a:buNone/>
            </a:pPr>
            <a:endParaRPr lang="en-US" sz="1800" b="1" u="sng" dirty="0">
              <a:solidFill>
                <a:schemeClr val="tx2">
                  <a:lumMod val="75000"/>
                </a:schemeClr>
              </a:solidFill>
            </a:endParaRPr>
          </a:p>
          <a:p>
            <a:pPr marL="0" indent="0">
              <a:buNone/>
            </a:pPr>
            <a:r>
              <a:rPr lang="en-US" sz="1800" dirty="0">
                <a:solidFill>
                  <a:schemeClr val="tx2">
                    <a:lumMod val="75000"/>
                  </a:schemeClr>
                </a:solidFill>
              </a:rPr>
              <a:t>If a </a:t>
            </a:r>
            <a:r>
              <a:rPr lang="en-US" sz="1800" b="1" dirty="0">
                <a:solidFill>
                  <a:schemeClr val="tx2">
                    <a:lumMod val="75000"/>
                  </a:schemeClr>
                </a:solidFill>
              </a:rPr>
              <a:t>Requisition Name</a:t>
            </a:r>
            <a:r>
              <a:rPr lang="en-US" sz="1800" dirty="0">
                <a:solidFill>
                  <a:schemeClr val="tx2">
                    <a:lumMod val="75000"/>
                  </a:schemeClr>
                </a:solidFill>
              </a:rPr>
              <a:t> was not specified, it defaults to the Requisition ID; this can be overwritten with a new name if needed.  Also, new Requisitions are created with an “Open” status, which it keeps after being saved.  This status won’t change until the Requisition is submitted for approval.</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16</a:t>
            </a:fld>
            <a:endParaRPr lang="en-US" sz="825" dirty="0">
              <a:solidFill>
                <a:prstClr val="black"/>
              </a:solidFill>
              <a:latin typeface="Franklin Gothic Book"/>
            </a:endParaRPr>
          </a:p>
        </p:txBody>
      </p:sp>
      <p:pic>
        <p:nvPicPr>
          <p:cNvPr id="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7985" y="2743201"/>
            <a:ext cx="7799207" cy="136668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ounded Rectangle 7"/>
          <p:cNvSpPr/>
          <p:nvPr/>
        </p:nvSpPr>
        <p:spPr>
          <a:xfrm>
            <a:off x="1759974" y="3602823"/>
            <a:ext cx="3323303" cy="507061"/>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1" name="Rounded Rectangle 10"/>
          <p:cNvSpPr/>
          <p:nvPr/>
        </p:nvSpPr>
        <p:spPr>
          <a:xfrm>
            <a:off x="6656440" y="3372465"/>
            <a:ext cx="963560" cy="324464"/>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36449648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8508" y="853565"/>
            <a:ext cx="6088969" cy="597803"/>
          </a:xfrm>
        </p:spPr>
        <p:txBody>
          <a:bodyPr>
            <a:normAutofit/>
          </a:bodyPr>
          <a:lstStyle/>
          <a:p>
            <a:r>
              <a:rPr lang="en-US" sz="3600" dirty="0"/>
              <a:t>Requisition life cycle</a:t>
            </a:r>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17</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a:solidFill>
                  <a:prstClr val="white"/>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Budget Check</a:t>
            </a:r>
          </a:p>
        </p:txBody>
      </p:sp>
      <p:sp>
        <p:nvSpPr>
          <p:cNvPr id="13" name="Flowchart: Decision 12"/>
          <p:cNvSpPr/>
          <p:nvPr/>
        </p:nvSpPr>
        <p:spPr>
          <a:xfrm>
            <a:off x="1554907" y="3783945"/>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en-US" sz="1350" b="1" dirty="0">
                <a:solidFill>
                  <a:prstClr val="white">
                    <a:lumMod val="65000"/>
                  </a:prstClr>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rgbClr val="E7E6E6"/>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rgbClr val="E7E6E6"/>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a:solidFill>
                  <a:prstClr val="white"/>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chemeClr val="accent1"/>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815149"/>
            <a:ext cx="1059873" cy="560651"/>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Source </a:t>
            </a:r>
            <a:r>
              <a:rPr lang="en-US" sz="1350" b="1" dirty="0" err="1">
                <a:solidFill>
                  <a:prstClr val="white">
                    <a:lumMod val="65000"/>
                  </a:prstClr>
                </a:solidFill>
                <a:latin typeface="Franklin Gothic Book"/>
              </a:rPr>
              <a:t>Req</a:t>
            </a:r>
            <a:r>
              <a:rPr lang="en-US" sz="1350" b="1" dirty="0">
                <a:solidFill>
                  <a:prstClr val="white">
                    <a:lumMod val="65000"/>
                  </a:prstClr>
                </a:solidFill>
                <a:latin typeface="Franklin Gothic Book"/>
              </a:rPr>
              <a:t> to PO</a:t>
            </a:r>
          </a:p>
        </p:txBody>
      </p:sp>
      <p:sp>
        <p:nvSpPr>
          <p:cNvPr id="51" name="Flowchart: Decision 50"/>
          <p:cNvSpPr/>
          <p:nvPr/>
        </p:nvSpPr>
        <p:spPr>
          <a:xfrm>
            <a:off x="4703125" y="3801032"/>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rgbClr val="E7E6E6"/>
                </a:solidFill>
                <a:latin typeface="Franklin Gothic Book"/>
              </a:rPr>
              <a:t>N</a:t>
            </a:r>
            <a:endParaRPr lang="en-US" sz="1350" dirty="0">
              <a:solidFill>
                <a:srgbClr val="E7E6E6"/>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rgbClr val="E7E6E6"/>
                </a:solidFill>
                <a:latin typeface="Franklin Gothic Book"/>
              </a:rPr>
              <a:t>Y</a:t>
            </a:r>
            <a:endParaRPr lang="en-US" sz="1350" dirty="0">
              <a:solidFill>
                <a:srgbClr val="E7E6E6"/>
              </a:solidFill>
              <a:latin typeface="Franklin Gothic Book"/>
            </a:endParaRPr>
          </a:p>
        </p:txBody>
      </p:sp>
      <p:sp>
        <p:nvSpPr>
          <p:cNvPr id="6" name="Flowchart: Data 5"/>
          <p:cNvSpPr/>
          <p:nvPr/>
        </p:nvSpPr>
        <p:spPr>
          <a:xfrm>
            <a:off x="1341796" y="4858133"/>
            <a:ext cx="1862882" cy="585962"/>
          </a:xfrm>
          <a:prstGeom prst="flowChartInputOutpu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Downstream Process</a:t>
            </a:r>
          </a:p>
        </p:txBody>
      </p:sp>
    </p:spTree>
    <p:extLst>
      <p:ext uri="{BB962C8B-B14F-4D97-AF65-F5344CB8AC3E}">
        <p14:creationId xmlns:p14="http://schemas.microsoft.com/office/powerpoint/2010/main" val="983005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8562" y="640697"/>
            <a:ext cx="6252731" cy="597803"/>
          </a:xfrm>
        </p:spPr>
        <p:txBody>
          <a:bodyPr>
            <a:normAutofit/>
          </a:bodyPr>
          <a:lstStyle/>
          <a:p>
            <a:r>
              <a:rPr lang="en-US" dirty="0"/>
              <a:t>BUDGET PRE-CHECK</a:t>
            </a:r>
          </a:p>
        </p:txBody>
      </p:sp>
      <p:sp>
        <p:nvSpPr>
          <p:cNvPr id="3" name="Content Placeholder 2"/>
          <p:cNvSpPr>
            <a:spLocks noGrp="1"/>
          </p:cNvSpPr>
          <p:nvPr>
            <p:ph idx="1"/>
          </p:nvPr>
        </p:nvSpPr>
        <p:spPr>
          <a:xfrm>
            <a:off x="788563" y="1425677"/>
            <a:ext cx="7539360" cy="4930674"/>
          </a:xfrm>
        </p:spPr>
        <p:txBody>
          <a:bodyPr/>
          <a:lstStyle/>
          <a:p>
            <a:pPr marL="0" indent="0">
              <a:buNone/>
            </a:pPr>
            <a:r>
              <a:rPr lang="en-US" sz="1800" dirty="0">
                <a:solidFill>
                  <a:schemeClr val="tx2">
                    <a:lumMod val="75000"/>
                  </a:schemeClr>
                </a:solidFill>
              </a:rPr>
              <a:t>You init</a:t>
            </a:r>
            <a:r>
              <a:rPr lang="en-US" sz="1800" dirty="0"/>
              <a:t>iat</a:t>
            </a:r>
            <a:r>
              <a:rPr lang="en-US" sz="1800" dirty="0">
                <a:solidFill>
                  <a:schemeClr val="tx2">
                    <a:lumMod val="75000"/>
                  </a:schemeClr>
                </a:solidFill>
              </a:rPr>
              <a:t>e a Budget Pre-Check from the Maintain Requisitions front page by clicking on the rightmost icon to the right of the Requisition’s Budget Status indicator:</a:t>
            </a: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r>
              <a:rPr lang="en-US" sz="1800" dirty="0">
                <a:solidFill>
                  <a:schemeClr val="tx2">
                    <a:lumMod val="75000"/>
                  </a:schemeClr>
                </a:solidFill>
              </a:rPr>
              <a:t>A successful Budget Pre-Check will return a Budget Status of </a:t>
            </a:r>
            <a:r>
              <a:rPr lang="en-US" sz="1800" b="1" dirty="0" err="1">
                <a:solidFill>
                  <a:schemeClr val="tx2">
                    <a:lumMod val="75000"/>
                  </a:schemeClr>
                </a:solidFill>
              </a:rPr>
              <a:t>Prov</a:t>
            </a:r>
            <a:r>
              <a:rPr lang="en-US" sz="1800" b="1" dirty="0">
                <a:solidFill>
                  <a:schemeClr val="tx2">
                    <a:lumMod val="75000"/>
                  </a:schemeClr>
                </a:solidFill>
              </a:rPr>
              <a:t> Valid</a:t>
            </a:r>
            <a:r>
              <a:rPr lang="en-US" sz="1800" dirty="0">
                <a:solidFill>
                  <a:schemeClr val="tx2">
                    <a:lumMod val="75000"/>
                  </a:schemeClr>
                </a:solidFill>
              </a:rPr>
              <a:t> (for “provisionally valid”) meaning that budget was available for the provided amounts and sources:</a:t>
            </a: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18</a:t>
            </a:fld>
            <a:endParaRPr lang="en-US" sz="825" dirty="0">
              <a:solidFill>
                <a:prstClr val="black"/>
              </a:solidFill>
              <a:latin typeface="Franklin Gothic Book"/>
            </a:endParaRPr>
          </a:p>
        </p:txBody>
      </p:sp>
      <p:pic>
        <p:nvPicPr>
          <p:cNvPr id="9"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t="20139"/>
          <a:stretch/>
        </p:blipFill>
        <p:spPr bwMode="auto">
          <a:xfrm>
            <a:off x="1026897" y="2416229"/>
            <a:ext cx="7879405" cy="110266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0482" y="4936708"/>
            <a:ext cx="6995522" cy="97024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Rounded Rectangle 11"/>
          <p:cNvSpPr/>
          <p:nvPr/>
        </p:nvSpPr>
        <p:spPr>
          <a:xfrm>
            <a:off x="6282813" y="3038168"/>
            <a:ext cx="1494503" cy="260731"/>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3" name="Rounded Rectangle 12"/>
          <p:cNvSpPr/>
          <p:nvPr/>
        </p:nvSpPr>
        <p:spPr>
          <a:xfrm>
            <a:off x="5722374" y="5421827"/>
            <a:ext cx="1297798" cy="271049"/>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3689754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1796" y="1107500"/>
            <a:ext cx="6088969" cy="597803"/>
          </a:xfrm>
        </p:spPr>
        <p:txBody>
          <a:bodyPr>
            <a:normAutofit/>
          </a:bodyPr>
          <a:lstStyle/>
          <a:p>
            <a:r>
              <a:rPr lang="en-US" sz="3600" dirty="0"/>
              <a:t>Requisition life cycle</a:t>
            </a:r>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19</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a:solidFill>
                  <a:prstClr val="white"/>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Budget Check</a:t>
            </a:r>
          </a:p>
        </p:txBody>
      </p:sp>
      <p:sp>
        <p:nvSpPr>
          <p:cNvPr id="13" name="Flowchart: Decision 12"/>
          <p:cNvSpPr/>
          <p:nvPr/>
        </p:nvSpPr>
        <p:spPr>
          <a:xfrm>
            <a:off x="1554907" y="3783945"/>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r>
              <a:rPr lang="en-US" sz="1350" b="1" dirty="0">
                <a:solidFill>
                  <a:prstClr val="white"/>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chemeClr val="accent1"/>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rgbClr val="E7E6E6"/>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rgbClr val="5B9BD5"/>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815149"/>
            <a:ext cx="1059873" cy="560651"/>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Source </a:t>
            </a:r>
            <a:r>
              <a:rPr lang="en-US" sz="1350" b="1" dirty="0" err="1">
                <a:solidFill>
                  <a:prstClr val="white">
                    <a:lumMod val="65000"/>
                  </a:prstClr>
                </a:solidFill>
                <a:latin typeface="Franklin Gothic Book"/>
              </a:rPr>
              <a:t>Req</a:t>
            </a:r>
            <a:r>
              <a:rPr lang="en-US" sz="1350" b="1" dirty="0">
                <a:solidFill>
                  <a:prstClr val="white">
                    <a:lumMod val="65000"/>
                  </a:prstClr>
                </a:solidFill>
                <a:latin typeface="Franklin Gothic Book"/>
              </a:rPr>
              <a:t> to PO</a:t>
            </a:r>
          </a:p>
        </p:txBody>
      </p:sp>
      <p:sp>
        <p:nvSpPr>
          <p:cNvPr id="51" name="Flowchart: Decision 50"/>
          <p:cNvSpPr/>
          <p:nvPr/>
        </p:nvSpPr>
        <p:spPr>
          <a:xfrm>
            <a:off x="4703125" y="3801032"/>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rgbClr val="E7E6E6"/>
                </a:solidFill>
                <a:latin typeface="Franklin Gothic Book"/>
              </a:rPr>
              <a:t>N</a:t>
            </a:r>
            <a:endParaRPr lang="en-US" sz="1350" dirty="0">
              <a:solidFill>
                <a:srgbClr val="E7E6E6"/>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rgbClr val="E7E6E6"/>
                </a:solidFill>
                <a:latin typeface="Franklin Gothic Book"/>
              </a:rPr>
              <a:t>Y</a:t>
            </a:r>
            <a:endParaRPr lang="en-US" sz="1350" dirty="0">
              <a:solidFill>
                <a:srgbClr val="E7E6E6"/>
              </a:solidFill>
              <a:latin typeface="Franklin Gothic Book"/>
            </a:endParaRPr>
          </a:p>
        </p:txBody>
      </p:sp>
      <p:sp>
        <p:nvSpPr>
          <p:cNvPr id="6" name="Flowchart: Data 5"/>
          <p:cNvSpPr/>
          <p:nvPr/>
        </p:nvSpPr>
        <p:spPr>
          <a:xfrm>
            <a:off x="1341796" y="4858133"/>
            <a:ext cx="1862882" cy="585962"/>
          </a:xfrm>
          <a:prstGeom prst="flowChartInputOutpu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Downstream Process</a:t>
            </a:r>
          </a:p>
        </p:txBody>
      </p:sp>
    </p:spTree>
    <p:extLst>
      <p:ext uri="{BB962C8B-B14F-4D97-AF65-F5344CB8AC3E}">
        <p14:creationId xmlns:p14="http://schemas.microsoft.com/office/powerpoint/2010/main" val="3956000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494F22D1-511F-492D-B7DE-D4F39EE0D610}"/>
              </a:ext>
            </a:extLst>
          </p:cNvPr>
          <p:cNvSpPr>
            <a:spLocks noGrp="1"/>
          </p:cNvSpPr>
          <p:nvPr>
            <p:ph idx="1"/>
          </p:nvPr>
        </p:nvSpPr>
        <p:spPr>
          <a:xfrm>
            <a:off x="452284" y="589935"/>
            <a:ext cx="8288593" cy="5683045"/>
          </a:xfrm>
        </p:spPr>
        <p:txBody>
          <a:bodyPr>
            <a:normAutofit/>
          </a:bodyPr>
          <a:lstStyle/>
          <a:p>
            <a:pPr marL="0" indent="0">
              <a:buNone/>
            </a:pPr>
            <a:r>
              <a:rPr lang="en-US" sz="3600" b="1" dirty="0" smtClean="0"/>
              <a:t>Requisition Basics</a:t>
            </a:r>
          </a:p>
          <a:p>
            <a:endParaRPr lang="en-US" sz="2800" dirty="0" smtClean="0">
              <a:solidFill>
                <a:schemeClr val="accent1">
                  <a:lumMod val="50000"/>
                </a:schemeClr>
              </a:solidFill>
            </a:endParaRPr>
          </a:p>
          <a:p>
            <a:r>
              <a:rPr lang="en-US" sz="2800" b="1" dirty="0" smtClean="0">
                <a:solidFill>
                  <a:schemeClr val="accent1">
                    <a:lumMod val="50000"/>
                  </a:schemeClr>
                </a:solidFill>
              </a:rPr>
              <a:t>Requisitions</a:t>
            </a:r>
            <a:r>
              <a:rPr lang="en-US" sz="2800" dirty="0" smtClean="0">
                <a:solidFill>
                  <a:schemeClr val="accent1">
                    <a:lumMod val="50000"/>
                  </a:schemeClr>
                </a:solidFill>
              </a:rPr>
              <a:t> </a:t>
            </a:r>
            <a:r>
              <a:rPr lang="en-US" sz="2800" dirty="0">
                <a:solidFill>
                  <a:schemeClr val="accent1">
                    <a:lumMod val="50000"/>
                  </a:schemeClr>
                </a:solidFill>
              </a:rPr>
              <a:t>are </a:t>
            </a:r>
            <a:r>
              <a:rPr lang="en-US" sz="2800" dirty="0" smtClean="0">
                <a:solidFill>
                  <a:schemeClr val="accent1">
                    <a:lumMod val="50000"/>
                  </a:schemeClr>
                </a:solidFill>
              </a:rPr>
              <a:t>the initial purchase request that college users create to begin the purchasing process</a:t>
            </a:r>
          </a:p>
          <a:p>
            <a:endParaRPr lang="en-US" sz="2800" dirty="0">
              <a:solidFill>
                <a:schemeClr val="accent1">
                  <a:lumMod val="50000"/>
                </a:schemeClr>
              </a:solidFill>
            </a:endParaRPr>
          </a:p>
          <a:p>
            <a:r>
              <a:rPr lang="en-US" sz="2800" dirty="0" smtClean="0">
                <a:solidFill>
                  <a:schemeClr val="accent1">
                    <a:lumMod val="50000"/>
                  </a:schemeClr>
                </a:solidFill>
              </a:rPr>
              <a:t>A Requisition’s </a:t>
            </a:r>
            <a:r>
              <a:rPr lang="en-US" sz="2800" dirty="0">
                <a:solidFill>
                  <a:schemeClr val="accent1">
                    <a:lumMod val="50000"/>
                  </a:schemeClr>
                </a:solidFill>
              </a:rPr>
              <a:t>final goal is to be turned into a </a:t>
            </a:r>
            <a:r>
              <a:rPr lang="en-US" sz="2800" b="1" dirty="0">
                <a:solidFill>
                  <a:schemeClr val="accent1">
                    <a:lumMod val="50000"/>
                  </a:schemeClr>
                </a:solidFill>
              </a:rPr>
              <a:t>Purchase Order</a:t>
            </a:r>
            <a:r>
              <a:rPr lang="en-US" sz="2800" dirty="0">
                <a:solidFill>
                  <a:schemeClr val="accent1">
                    <a:lumMod val="50000"/>
                  </a:schemeClr>
                </a:solidFill>
              </a:rPr>
              <a:t>.</a:t>
            </a:r>
          </a:p>
          <a:p>
            <a:pPr marL="342900" lvl="1" indent="0">
              <a:buNone/>
            </a:pPr>
            <a:endParaRPr lang="en-US" dirty="0"/>
          </a:p>
        </p:txBody>
      </p:sp>
      <p:sp>
        <p:nvSpPr>
          <p:cNvPr id="4" name="Slide Number Placeholder 3">
            <a:extLst>
              <a:ext uri="{FF2B5EF4-FFF2-40B4-BE49-F238E27FC236}">
                <a16:creationId xmlns:a16="http://schemas.microsoft.com/office/drawing/2014/main" id="{5DA3C771-461B-4433-B5DF-8D3F62823C39}"/>
              </a:ext>
            </a:extLst>
          </p:cNvPr>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a:t>
            </a:fld>
            <a:endParaRPr lang="en-US" sz="825" dirty="0">
              <a:solidFill>
                <a:prstClr val="black"/>
              </a:solidFill>
              <a:latin typeface="Franklin Gothic Book"/>
            </a:endParaRPr>
          </a:p>
        </p:txBody>
      </p:sp>
    </p:spTree>
    <p:extLst>
      <p:ext uri="{BB962C8B-B14F-4D97-AF65-F5344CB8AC3E}">
        <p14:creationId xmlns:p14="http://schemas.microsoft.com/office/powerpoint/2010/main" val="41695454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704" y="711610"/>
            <a:ext cx="6252731" cy="597803"/>
          </a:xfrm>
        </p:spPr>
        <p:txBody>
          <a:bodyPr>
            <a:normAutofit/>
          </a:bodyPr>
          <a:lstStyle/>
          <a:p>
            <a:r>
              <a:rPr lang="en-US" dirty="0"/>
              <a:t>REQ APPROVAL WORKFLOW</a:t>
            </a:r>
          </a:p>
        </p:txBody>
      </p:sp>
      <p:sp>
        <p:nvSpPr>
          <p:cNvPr id="3" name="Content Placeholder 2"/>
          <p:cNvSpPr>
            <a:spLocks noGrp="1"/>
          </p:cNvSpPr>
          <p:nvPr>
            <p:ph idx="1"/>
          </p:nvPr>
        </p:nvSpPr>
        <p:spPr>
          <a:xfrm>
            <a:off x="1179871" y="1612489"/>
            <a:ext cx="6882581" cy="4817807"/>
          </a:xfrm>
        </p:spPr>
        <p:txBody>
          <a:bodyPr/>
          <a:lstStyle/>
          <a:p>
            <a:r>
              <a:rPr lang="en-US" sz="2400" dirty="0">
                <a:solidFill>
                  <a:schemeClr val="accent1">
                    <a:lumMod val="50000"/>
                  </a:schemeClr>
                </a:solidFill>
              </a:rPr>
              <a:t>Requisition approval in PeopleSoft is governed by the </a:t>
            </a:r>
            <a:r>
              <a:rPr lang="en-US" sz="2400" b="1" dirty="0">
                <a:solidFill>
                  <a:schemeClr val="accent1">
                    <a:lumMod val="50000"/>
                  </a:schemeClr>
                </a:solidFill>
              </a:rPr>
              <a:t>Approval Workflow Engine</a:t>
            </a:r>
            <a:r>
              <a:rPr lang="en-US" sz="2400" dirty="0">
                <a:solidFill>
                  <a:schemeClr val="accent1">
                    <a:lumMod val="50000"/>
                  </a:schemeClr>
                </a:solidFill>
              </a:rPr>
              <a:t>, or AWE</a:t>
            </a:r>
            <a:r>
              <a:rPr lang="en-US" sz="2400" dirty="0" smtClean="0">
                <a:solidFill>
                  <a:schemeClr val="accent1">
                    <a:lumMod val="50000"/>
                  </a:schemeClr>
                </a:solidFill>
              </a:rPr>
              <a:t>. </a:t>
            </a:r>
            <a:r>
              <a:rPr lang="en-US" sz="2400" dirty="0">
                <a:solidFill>
                  <a:schemeClr val="accent1">
                    <a:lumMod val="50000"/>
                  </a:schemeClr>
                </a:solidFill>
              </a:rPr>
              <a:t>These process definitions are also commonly called </a:t>
            </a:r>
            <a:r>
              <a:rPr lang="en-US" sz="2400" b="1" dirty="0">
                <a:solidFill>
                  <a:schemeClr val="accent1">
                    <a:lumMod val="50000"/>
                  </a:schemeClr>
                </a:solidFill>
              </a:rPr>
              <a:t>Workflow</a:t>
            </a:r>
            <a:r>
              <a:rPr lang="en-US" sz="2400" dirty="0">
                <a:solidFill>
                  <a:schemeClr val="accent1">
                    <a:lumMod val="50000"/>
                  </a:schemeClr>
                </a:solidFill>
              </a:rPr>
              <a:t> processes. </a:t>
            </a:r>
            <a:r>
              <a:rPr lang="en-US" sz="2400" dirty="0" smtClean="0">
                <a:solidFill>
                  <a:schemeClr val="accent1">
                    <a:lumMod val="50000"/>
                  </a:schemeClr>
                </a:solidFill>
              </a:rPr>
              <a:t>The Workflow defines each level of approval needed for a requisition.</a:t>
            </a:r>
          </a:p>
          <a:p>
            <a:endParaRPr lang="en-US" sz="1800" dirty="0">
              <a:solidFill>
                <a:schemeClr val="accent1">
                  <a:lumMod val="50000"/>
                </a:schemeClr>
              </a:solidFill>
            </a:endParaRPr>
          </a:p>
          <a:p>
            <a:endParaRPr lang="en-US" sz="1800" dirty="0" smtClean="0">
              <a:solidFill>
                <a:schemeClr val="accent1">
                  <a:lumMod val="50000"/>
                </a:schemeClr>
              </a:solidFill>
            </a:endParaRPr>
          </a:p>
          <a:p>
            <a:endParaRPr lang="en-US" sz="1800" dirty="0">
              <a:solidFill>
                <a:schemeClr val="accent1">
                  <a:lumMod val="50000"/>
                </a:schemeClr>
              </a:solidFill>
            </a:endParaRPr>
          </a:p>
          <a:p>
            <a:r>
              <a:rPr lang="en-US" sz="2400" dirty="0">
                <a:solidFill>
                  <a:schemeClr val="accent1">
                    <a:lumMod val="50000"/>
                  </a:schemeClr>
                </a:solidFill>
              </a:rPr>
              <a:t>Approved Requisitions can be further processed, while denied requisitions are sent back to the requestor who can make necessary changes and resubmit for approval. </a:t>
            </a:r>
            <a:endParaRPr lang="en-US" sz="2400"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20</a:t>
            </a:fld>
            <a:endParaRPr lang="en-US" sz="825" dirty="0">
              <a:solidFill>
                <a:prstClr val="black"/>
              </a:solidFill>
              <a:latin typeface="Franklin Gothic Book"/>
            </a:endParaRPr>
          </a:p>
        </p:txBody>
      </p:sp>
    </p:spTree>
    <p:extLst>
      <p:ext uri="{BB962C8B-B14F-4D97-AF65-F5344CB8AC3E}">
        <p14:creationId xmlns:p14="http://schemas.microsoft.com/office/powerpoint/2010/main" val="3584462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395" y="652474"/>
            <a:ext cx="6252731" cy="597803"/>
          </a:xfrm>
        </p:spPr>
        <p:txBody>
          <a:bodyPr>
            <a:normAutofit/>
          </a:bodyPr>
          <a:lstStyle/>
          <a:p>
            <a:r>
              <a:rPr lang="en-US" dirty="0"/>
              <a:t>SUBMIT FOR APPROVAL</a:t>
            </a:r>
          </a:p>
        </p:txBody>
      </p:sp>
      <p:sp>
        <p:nvSpPr>
          <p:cNvPr id="3" name="Content Placeholder 2"/>
          <p:cNvSpPr>
            <a:spLocks noGrp="1"/>
          </p:cNvSpPr>
          <p:nvPr>
            <p:ph idx="1"/>
          </p:nvPr>
        </p:nvSpPr>
        <p:spPr>
          <a:xfrm>
            <a:off x="884903" y="1250277"/>
            <a:ext cx="7806813" cy="5471199"/>
          </a:xfrm>
        </p:spPr>
        <p:txBody>
          <a:bodyPr>
            <a:normAutofit/>
          </a:bodyPr>
          <a:lstStyle/>
          <a:p>
            <a:pPr marL="0" indent="0">
              <a:buNone/>
            </a:pPr>
            <a:r>
              <a:rPr lang="en-US" sz="1800" dirty="0">
                <a:solidFill>
                  <a:schemeClr val="tx2">
                    <a:lumMod val="75000"/>
                  </a:schemeClr>
                </a:solidFill>
              </a:rPr>
              <a:t>An</a:t>
            </a:r>
            <a:r>
              <a:rPr lang="en-US" sz="1800" dirty="0"/>
              <a:t>oth</a:t>
            </a:r>
            <a:r>
              <a:rPr lang="en-US" sz="1800" dirty="0">
                <a:solidFill>
                  <a:schemeClr val="tx2">
                    <a:lumMod val="75000"/>
                  </a:schemeClr>
                </a:solidFill>
              </a:rPr>
              <a:t>er task you can perform before submitting your Requisition for approval is to do an Approval Preview.  At the bottom of the Maintain Requisitions front page, below the Line detail section, is a </a:t>
            </a:r>
            <a:r>
              <a:rPr lang="en-US" sz="1800" b="1" dirty="0">
                <a:solidFill>
                  <a:schemeClr val="tx2">
                    <a:lumMod val="75000"/>
                  </a:schemeClr>
                </a:solidFill>
              </a:rPr>
              <a:t>View Approvals</a:t>
            </a:r>
            <a:r>
              <a:rPr lang="en-US" sz="1800" dirty="0">
                <a:solidFill>
                  <a:schemeClr val="tx2">
                    <a:lumMod val="75000"/>
                  </a:schemeClr>
                </a:solidFill>
              </a:rPr>
              <a:t> link:</a:t>
            </a:r>
          </a:p>
          <a:p>
            <a:pPr marL="0" indent="0">
              <a:buNone/>
            </a:pPr>
            <a:endParaRPr lang="en-US" sz="1800" b="1" u="sng"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r>
              <a:rPr lang="en-US" sz="1800" dirty="0">
                <a:solidFill>
                  <a:schemeClr val="tx2">
                    <a:lumMod val="75000"/>
                  </a:schemeClr>
                </a:solidFill>
              </a:rPr>
              <a:t>Clicking this link will bring up a list of the people who will be involved in approving your Requisition.  This link can also be used to track where your Requisition is in its approval process after it’s been submitted.</a:t>
            </a: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21</a:t>
            </a:fld>
            <a:endParaRPr lang="en-US" sz="825" dirty="0">
              <a:solidFill>
                <a:prstClr val="black"/>
              </a:solidFill>
              <a:latin typeface="Franklin Gothic Book"/>
            </a:endParaRPr>
          </a:p>
        </p:txBody>
      </p:sp>
      <p:pic>
        <p:nvPicPr>
          <p:cNvPr id="11"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 r="37198"/>
          <a:stretch/>
        </p:blipFill>
        <p:spPr bwMode="auto">
          <a:xfrm>
            <a:off x="912384" y="2876217"/>
            <a:ext cx="7779332" cy="171482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4" name="Oval 13"/>
          <p:cNvSpPr/>
          <p:nvPr/>
        </p:nvSpPr>
        <p:spPr>
          <a:xfrm>
            <a:off x="3360945" y="4178710"/>
            <a:ext cx="1427364" cy="412327"/>
          </a:xfrm>
          <a:prstGeom prst="ellipse">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12306814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6177" y="483837"/>
            <a:ext cx="6252731" cy="597803"/>
          </a:xfrm>
        </p:spPr>
        <p:txBody>
          <a:bodyPr>
            <a:normAutofit/>
          </a:bodyPr>
          <a:lstStyle/>
          <a:p>
            <a:r>
              <a:rPr lang="en-US" dirty="0"/>
              <a:t>SUBMIT FOR APPROVAL</a:t>
            </a:r>
          </a:p>
        </p:txBody>
      </p:sp>
      <p:sp>
        <p:nvSpPr>
          <p:cNvPr id="3" name="Content Placeholder 2"/>
          <p:cNvSpPr>
            <a:spLocks noGrp="1"/>
          </p:cNvSpPr>
          <p:nvPr>
            <p:ph idx="1"/>
          </p:nvPr>
        </p:nvSpPr>
        <p:spPr>
          <a:xfrm>
            <a:off x="914401" y="1327355"/>
            <a:ext cx="7502012" cy="5142271"/>
          </a:xfrm>
        </p:spPr>
        <p:txBody>
          <a:bodyPr/>
          <a:lstStyle/>
          <a:p>
            <a:pPr marL="0" indent="0">
              <a:buNone/>
            </a:pPr>
            <a:r>
              <a:rPr lang="en-US" sz="1800" dirty="0"/>
              <a:t>When you are ready to submit your Requisition for approval, click on the check box near the top of the front Maintain Requisitions page:</a:t>
            </a:r>
          </a:p>
          <a:p>
            <a:pPr marL="0" indent="0">
              <a:buNone/>
            </a:pPr>
            <a:endParaRPr lang="en-US" sz="1800" dirty="0"/>
          </a:p>
          <a:p>
            <a:pPr marL="0" indent="0">
              <a:buNone/>
            </a:pPr>
            <a:endParaRPr lang="en-US" sz="1800" b="1" u="sng" dirty="0"/>
          </a:p>
          <a:p>
            <a:pPr marL="0" indent="0">
              <a:buNone/>
            </a:pPr>
            <a:endParaRPr lang="en-US" sz="1800" b="1" u="sng" dirty="0"/>
          </a:p>
          <a:p>
            <a:pPr marL="0" indent="0">
              <a:buNone/>
            </a:pPr>
            <a:endParaRPr lang="en-US" sz="900" dirty="0"/>
          </a:p>
          <a:p>
            <a:pPr marL="0" indent="0">
              <a:buNone/>
            </a:pPr>
            <a:endParaRPr lang="en-US" sz="1800" dirty="0" smtClean="0"/>
          </a:p>
          <a:p>
            <a:pPr marL="0" indent="0">
              <a:buNone/>
            </a:pPr>
            <a:endParaRPr lang="en-US" sz="1800" dirty="0"/>
          </a:p>
          <a:p>
            <a:pPr marL="0" indent="0">
              <a:buNone/>
            </a:pPr>
            <a:r>
              <a:rPr lang="en-US" sz="1800" dirty="0" smtClean="0"/>
              <a:t>Requisition </a:t>
            </a:r>
            <a:r>
              <a:rPr lang="en-US" sz="1800" dirty="0"/>
              <a:t>status will change from “Open” to “Pending” for pending approval.</a:t>
            </a: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22</a:t>
            </a:fld>
            <a:endParaRPr lang="en-US" sz="825" dirty="0">
              <a:solidFill>
                <a:prstClr val="black"/>
              </a:solidFill>
              <a:latin typeface="Franklin Gothic Book"/>
            </a:endParaRPr>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7311" y="2155813"/>
            <a:ext cx="7212545" cy="1000341"/>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9498" y="4635324"/>
            <a:ext cx="8114502" cy="113070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ounded Rectangle 8"/>
          <p:cNvSpPr/>
          <p:nvPr/>
        </p:nvSpPr>
        <p:spPr>
          <a:xfrm>
            <a:off x="6457950" y="2379406"/>
            <a:ext cx="847418" cy="337175"/>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10" name="Rounded Rectangle 9"/>
          <p:cNvSpPr/>
          <p:nvPr/>
        </p:nvSpPr>
        <p:spPr>
          <a:xfrm>
            <a:off x="6764864" y="5093111"/>
            <a:ext cx="1169768" cy="189196"/>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2209750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388" y="624243"/>
            <a:ext cx="6252731" cy="597803"/>
          </a:xfrm>
        </p:spPr>
        <p:txBody>
          <a:bodyPr>
            <a:normAutofit/>
          </a:bodyPr>
          <a:lstStyle/>
          <a:p>
            <a:r>
              <a:rPr lang="en-US" dirty="0" smtClean="0"/>
              <a:t>APPROVAL OF A REQUISITION</a:t>
            </a:r>
            <a:endParaRPr lang="en-US" dirty="0"/>
          </a:p>
        </p:txBody>
      </p:sp>
      <p:sp>
        <p:nvSpPr>
          <p:cNvPr id="3" name="Content Placeholder 2"/>
          <p:cNvSpPr>
            <a:spLocks noGrp="1"/>
          </p:cNvSpPr>
          <p:nvPr>
            <p:ph idx="1"/>
          </p:nvPr>
        </p:nvSpPr>
        <p:spPr>
          <a:xfrm>
            <a:off x="1111045" y="1347019"/>
            <a:ext cx="7157884" cy="4798142"/>
          </a:xfrm>
        </p:spPr>
        <p:txBody>
          <a:bodyPr>
            <a:normAutofit/>
          </a:bodyPr>
          <a:lstStyle/>
          <a:p>
            <a:pPr marL="0" indent="0">
              <a:buNone/>
            </a:pPr>
            <a:r>
              <a:rPr lang="en-US" sz="1800" dirty="0">
                <a:solidFill>
                  <a:schemeClr val="tx2">
                    <a:lumMod val="75000"/>
                  </a:schemeClr>
                </a:solidFill>
              </a:rPr>
              <a:t>To approve a Requisition, Navigate to Worklist &gt; Worklist </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r>
              <a:rPr lang="en-US" sz="1800" dirty="0" smtClean="0">
                <a:solidFill>
                  <a:schemeClr val="tx2">
                    <a:lumMod val="75000"/>
                  </a:schemeClr>
                </a:solidFill>
              </a:rPr>
              <a:t>The </a:t>
            </a:r>
            <a:r>
              <a:rPr lang="en-US" sz="1800" dirty="0">
                <a:solidFill>
                  <a:schemeClr val="tx2">
                    <a:lumMod val="75000"/>
                  </a:schemeClr>
                </a:solidFill>
              </a:rPr>
              <a:t>Worklist provides a line item overview as well as links that will take you to a review screen showing details on the approval actions taken or needed for each line item. </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23</a:t>
            </a:fld>
            <a:endParaRPr lang="en-US" sz="825" dirty="0">
              <a:solidFill>
                <a:prstClr val="black"/>
              </a:solidFill>
              <a:latin typeface="Franklin Gothic Book"/>
            </a:endParaRPr>
          </a:p>
        </p:txBody>
      </p:sp>
      <p:pic>
        <p:nvPicPr>
          <p:cNvPr id="9" name="Picture 8"/>
          <p:cNvPicPr/>
          <p:nvPr/>
        </p:nvPicPr>
        <p:blipFill>
          <a:blip r:embed="rId3">
            <a:extLst>
              <a:ext uri="{28A0092B-C50C-407E-A947-70E740481C1C}">
                <a14:useLocalDpi xmlns:a14="http://schemas.microsoft.com/office/drawing/2010/main" val="0"/>
              </a:ext>
            </a:extLst>
          </a:blip>
          <a:stretch>
            <a:fillRect/>
          </a:stretch>
        </p:blipFill>
        <p:spPr>
          <a:xfrm>
            <a:off x="1111045" y="1867606"/>
            <a:ext cx="6687331" cy="2802194"/>
          </a:xfrm>
          <a:prstGeom prst="rect">
            <a:avLst/>
          </a:prstGeom>
          <a:ln>
            <a:noFill/>
          </a:ln>
          <a:effectLst>
            <a:outerShdw blurRad="190500" algn="tl" rotWithShape="0">
              <a:srgbClr val="000000">
                <a:alpha val="70000"/>
              </a:srgbClr>
            </a:outerShdw>
          </a:effectLst>
        </p:spPr>
      </p:pic>
      <p:sp>
        <p:nvSpPr>
          <p:cNvPr id="11" name="Rounded Rectangle 10"/>
          <p:cNvSpPr/>
          <p:nvPr/>
        </p:nvSpPr>
        <p:spPr>
          <a:xfrm>
            <a:off x="4689988" y="2782529"/>
            <a:ext cx="1307690" cy="2012244"/>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24385375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555" y="760771"/>
            <a:ext cx="6252731" cy="597803"/>
          </a:xfrm>
        </p:spPr>
        <p:txBody>
          <a:bodyPr>
            <a:normAutofit/>
          </a:bodyPr>
          <a:lstStyle/>
          <a:p>
            <a:r>
              <a:rPr lang="en-US" dirty="0" smtClean="0"/>
              <a:t>APPROVAL OF A REQUISITION</a:t>
            </a:r>
            <a:endParaRPr lang="en-US" dirty="0"/>
          </a:p>
        </p:txBody>
      </p:sp>
      <p:sp>
        <p:nvSpPr>
          <p:cNvPr id="3" name="Content Placeholder 2"/>
          <p:cNvSpPr>
            <a:spLocks noGrp="1"/>
          </p:cNvSpPr>
          <p:nvPr>
            <p:ph idx="1"/>
          </p:nvPr>
        </p:nvSpPr>
        <p:spPr>
          <a:xfrm>
            <a:off x="943897" y="1494503"/>
            <a:ext cx="7472516" cy="5034116"/>
          </a:xfrm>
        </p:spPr>
        <p:txBody>
          <a:bodyPr>
            <a:normAutofit/>
          </a:bodyPr>
          <a:lstStyle/>
          <a:p>
            <a:pPr marL="0" indent="0">
              <a:buNone/>
            </a:pPr>
            <a:r>
              <a:rPr lang="en-US" sz="1800" dirty="0">
                <a:solidFill>
                  <a:schemeClr val="tx2">
                    <a:lumMod val="75000"/>
                  </a:schemeClr>
                </a:solidFill>
              </a:rPr>
              <a:t>Requisition Approvals</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smtClean="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r>
              <a:rPr lang="en-US" sz="1800" dirty="0">
                <a:solidFill>
                  <a:schemeClr val="tx2">
                    <a:lumMod val="75000"/>
                  </a:schemeClr>
                </a:solidFill>
              </a:rPr>
              <a:t>Enter Comments pertinent to your approval action. </a:t>
            </a:r>
          </a:p>
          <a:p>
            <a:pPr marL="0" indent="0">
              <a:buNone/>
            </a:pPr>
            <a:endParaRPr lang="en-US" sz="1800" dirty="0">
              <a:solidFill>
                <a:schemeClr val="tx2">
                  <a:lumMod val="75000"/>
                </a:schemeClr>
              </a:solidFill>
            </a:endParaRPr>
          </a:p>
          <a:p>
            <a:pPr marL="0" indent="0">
              <a:buNone/>
            </a:pPr>
            <a:endParaRPr lang="en-US" dirty="0"/>
          </a:p>
          <a:p>
            <a:pPr marL="0" indent="0" defTabSz="342900" eaLnBrk="0" fontAlgn="base" hangingPunct="0">
              <a:lnSpc>
                <a:spcPct val="100000"/>
              </a:lnSpc>
              <a:spcBef>
                <a:spcPct val="20000"/>
              </a:spcBef>
              <a:spcAft>
                <a:spcPct val="0"/>
              </a:spcAft>
              <a:buNone/>
            </a:pPr>
            <a:endParaRPr lang="en-US" sz="1800" dirty="0">
              <a:solidFill>
                <a:srgbClr val="1F497D">
                  <a:lumMod val="75000"/>
                </a:srgbClr>
              </a:solidFill>
              <a:latin typeface="Calibri"/>
              <a:cs typeface="Aria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24</a:t>
            </a:fld>
            <a:endParaRPr lang="en-US" sz="825" dirty="0">
              <a:solidFill>
                <a:prstClr val="black"/>
              </a:solidFill>
              <a:latin typeface="Franklin Gothic Book"/>
            </a:endParaRPr>
          </a:p>
        </p:txBody>
      </p:sp>
      <p:graphicFrame>
        <p:nvGraphicFramePr>
          <p:cNvPr id="5" name="Table 4"/>
          <p:cNvGraphicFramePr>
            <a:graphicFrameLocks noGrp="1"/>
          </p:cNvGraphicFramePr>
          <p:nvPr>
            <p:extLst>
              <p:ext uri="{D42A27DB-BD31-4B8C-83A1-F6EECF244321}">
                <p14:modId xmlns:p14="http://schemas.microsoft.com/office/powerpoint/2010/main" val="62742269"/>
              </p:ext>
            </p:extLst>
          </p:nvPr>
        </p:nvGraphicFramePr>
        <p:xfrm>
          <a:off x="1101213" y="2064774"/>
          <a:ext cx="6862915" cy="3156154"/>
        </p:xfrm>
        <a:graphic>
          <a:graphicData uri="http://schemas.openxmlformats.org/drawingml/2006/table">
            <a:tbl>
              <a:tblPr firstRow="1" bandRow="1">
                <a:tableStyleId>{7DF18680-E054-41AD-8BC1-D1AEF772440D}</a:tableStyleId>
              </a:tblPr>
              <a:tblGrid>
                <a:gridCol w="2252109">
                  <a:extLst>
                    <a:ext uri="{9D8B030D-6E8A-4147-A177-3AD203B41FA5}">
                      <a16:colId xmlns:a16="http://schemas.microsoft.com/office/drawing/2014/main" val="3840279996"/>
                    </a:ext>
                  </a:extLst>
                </a:gridCol>
                <a:gridCol w="4610806">
                  <a:extLst>
                    <a:ext uri="{9D8B030D-6E8A-4147-A177-3AD203B41FA5}">
                      <a16:colId xmlns:a16="http://schemas.microsoft.com/office/drawing/2014/main" val="1364319736"/>
                    </a:ext>
                  </a:extLst>
                </a:gridCol>
              </a:tblGrid>
              <a:tr h="369550">
                <a:tc>
                  <a:txBody>
                    <a:bodyPr/>
                    <a:lstStyle/>
                    <a:p>
                      <a:r>
                        <a:rPr lang="en-US" sz="1400" dirty="0">
                          <a:latin typeface="Calibri" panose="020F0502020204030204" pitchFamily="34" charset="0"/>
                          <a:cs typeface="Calibri" panose="020F0502020204030204" pitchFamily="34" charset="0"/>
                        </a:rPr>
                        <a:t>Values</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Description</a:t>
                      </a:r>
                    </a:p>
                  </a:txBody>
                  <a:tcPr marL="68580" marR="68580" marT="34290" marB="34290"/>
                </a:tc>
                <a:extLst>
                  <a:ext uri="{0D108BD9-81ED-4DB2-BD59-A6C34878D82A}">
                    <a16:rowId xmlns:a16="http://schemas.microsoft.com/office/drawing/2014/main" val="1120102885"/>
                  </a:ext>
                </a:extLst>
              </a:tr>
              <a:tr h="928868">
                <a:tc>
                  <a:txBody>
                    <a:bodyPr/>
                    <a:lstStyle/>
                    <a:p>
                      <a:r>
                        <a:rPr lang="en-US" sz="1400" dirty="0">
                          <a:latin typeface="Calibri" panose="020F0502020204030204" pitchFamily="34" charset="0"/>
                          <a:cs typeface="Calibri" panose="020F0502020204030204" pitchFamily="34" charset="0"/>
                        </a:rPr>
                        <a:t>Approve</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Status changes to Complete upon saving. The system sends</a:t>
                      </a:r>
                      <a:r>
                        <a:rPr lang="en-US" sz="1400" baseline="0" dirty="0">
                          <a:latin typeface="Calibri" panose="020F0502020204030204" pitchFamily="34" charset="0"/>
                          <a:cs typeface="Calibri" panose="020F0502020204030204" pitchFamily="34" charset="0"/>
                        </a:rPr>
                        <a:t> an email to the requester stating that the requisition has been Approved.</a:t>
                      </a:r>
                      <a:endParaRPr lang="en-US" sz="14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601506419"/>
                  </a:ext>
                </a:extLst>
              </a:tr>
              <a:tr h="928868">
                <a:tc>
                  <a:txBody>
                    <a:bodyPr/>
                    <a:lstStyle/>
                    <a:p>
                      <a:r>
                        <a:rPr lang="en-US" sz="1400" dirty="0">
                          <a:latin typeface="Calibri" panose="020F0502020204030204" pitchFamily="34" charset="0"/>
                          <a:cs typeface="Calibri" panose="020F0502020204030204" pitchFamily="34" charset="0"/>
                        </a:rPr>
                        <a:t>Deny</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Status changes to Denied upon saving. The system sends</a:t>
                      </a:r>
                      <a:r>
                        <a:rPr lang="en-US" sz="1400" baseline="0" dirty="0">
                          <a:latin typeface="Calibri" panose="020F0502020204030204" pitchFamily="34" charset="0"/>
                          <a:cs typeface="Calibri" panose="020F0502020204030204" pitchFamily="34" charset="0"/>
                        </a:rPr>
                        <a:t> an email to the requester stating that the requisition has been Denied.</a:t>
                      </a:r>
                      <a:endParaRPr lang="en-US" sz="14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2893010465"/>
                  </a:ext>
                </a:extLst>
              </a:tr>
              <a:tr h="928868">
                <a:tc>
                  <a:txBody>
                    <a:bodyPr/>
                    <a:lstStyle/>
                    <a:p>
                      <a:r>
                        <a:rPr lang="en-US" sz="1400" dirty="0">
                          <a:latin typeface="Calibri" panose="020F0502020204030204" pitchFamily="34" charset="0"/>
                          <a:cs typeface="Calibri" panose="020F0502020204030204" pitchFamily="34" charset="0"/>
                        </a:rPr>
                        <a:t>Recycle</a:t>
                      </a:r>
                    </a:p>
                  </a:txBody>
                  <a:tcPr marL="68580" marR="68580" marT="34290" marB="34290"/>
                </a:tc>
                <a:tc>
                  <a:txBody>
                    <a:bodyPr/>
                    <a:lstStyle/>
                    <a:p>
                      <a:r>
                        <a:rPr lang="en-US" sz="1400" dirty="0">
                          <a:latin typeface="Calibri" panose="020F0502020204030204" pitchFamily="34" charset="0"/>
                          <a:cs typeface="Calibri" panose="020F0502020204030204" pitchFamily="34" charset="0"/>
                        </a:rPr>
                        <a:t>Status changes to Recycled upon saving. The system sends</a:t>
                      </a:r>
                      <a:r>
                        <a:rPr lang="en-US" sz="1400" baseline="0" dirty="0">
                          <a:latin typeface="Calibri" panose="020F0502020204030204" pitchFamily="34" charset="0"/>
                          <a:cs typeface="Calibri" panose="020F0502020204030204" pitchFamily="34" charset="0"/>
                        </a:rPr>
                        <a:t> an email to the last user who approved the requisition.</a:t>
                      </a:r>
                      <a:endParaRPr lang="en-US" sz="14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1958437019"/>
                  </a:ext>
                </a:extLst>
              </a:tr>
            </a:tbl>
          </a:graphicData>
        </a:graphic>
      </p:graphicFrame>
    </p:spTree>
    <p:extLst>
      <p:ext uri="{BB962C8B-B14F-4D97-AF65-F5344CB8AC3E}">
        <p14:creationId xmlns:p14="http://schemas.microsoft.com/office/powerpoint/2010/main" val="1973113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798" y="853565"/>
            <a:ext cx="6088969" cy="597803"/>
          </a:xfrm>
        </p:spPr>
        <p:txBody>
          <a:bodyPr>
            <a:normAutofit/>
          </a:bodyPr>
          <a:lstStyle/>
          <a:p>
            <a:r>
              <a:rPr lang="en-US" sz="3600" dirty="0"/>
              <a:t>Requisition life cycle</a:t>
            </a:r>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25</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a:solidFill>
                  <a:prstClr val="white"/>
                </a:solidFill>
                <a:latin typeface="Franklin Gothic Book"/>
              </a:rPr>
              <a:t>Budget Check</a:t>
            </a:r>
          </a:p>
        </p:txBody>
      </p:sp>
      <p:sp>
        <p:nvSpPr>
          <p:cNvPr id="13" name="Flowchart: Decision 12"/>
          <p:cNvSpPr/>
          <p:nvPr/>
        </p:nvSpPr>
        <p:spPr>
          <a:xfrm>
            <a:off x="1554907" y="3783945"/>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defRPr/>
            </a:pPr>
            <a:r>
              <a:rPr lang="en-US" sz="1350" b="1" dirty="0">
                <a:solidFill>
                  <a:prstClr val="white"/>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rgbClr val="5B9BD5"/>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rgbClr val="E7E6E6"/>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rgbClr val="5B9BD5"/>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815149"/>
            <a:ext cx="1059873" cy="560651"/>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Source </a:t>
            </a:r>
            <a:r>
              <a:rPr lang="en-US" sz="1350" b="1" dirty="0" err="1">
                <a:solidFill>
                  <a:prstClr val="white">
                    <a:lumMod val="65000"/>
                  </a:prstClr>
                </a:solidFill>
                <a:latin typeface="Franklin Gothic Book"/>
              </a:rPr>
              <a:t>Req</a:t>
            </a:r>
            <a:r>
              <a:rPr lang="en-US" sz="1350" b="1" dirty="0">
                <a:solidFill>
                  <a:prstClr val="white">
                    <a:lumMod val="65000"/>
                  </a:prstClr>
                </a:solidFill>
                <a:latin typeface="Franklin Gothic Book"/>
              </a:rPr>
              <a:t> to PO</a:t>
            </a:r>
          </a:p>
        </p:txBody>
      </p:sp>
      <p:sp>
        <p:nvSpPr>
          <p:cNvPr id="51" name="Flowchart: Decision 50"/>
          <p:cNvSpPr/>
          <p:nvPr/>
        </p:nvSpPr>
        <p:spPr>
          <a:xfrm>
            <a:off x="4703125" y="3801032"/>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a:solidFill>
                  <a:prstClr val="white"/>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chemeClr val="accent1"/>
                </a:solidFill>
                <a:latin typeface="Franklin Gothic Book"/>
              </a:rPr>
              <a:t>Y</a:t>
            </a:r>
            <a:endParaRPr lang="en-US" sz="1350" dirty="0">
              <a:solidFill>
                <a:schemeClr val="accent1"/>
              </a:solidFill>
              <a:latin typeface="Franklin Gothic Book"/>
            </a:endParaRPr>
          </a:p>
        </p:txBody>
      </p:sp>
      <p:sp>
        <p:nvSpPr>
          <p:cNvPr id="6" name="Flowchart: Data 5"/>
          <p:cNvSpPr/>
          <p:nvPr/>
        </p:nvSpPr>
        <p:spPr>
          <a:xfrm>
            <a:off x="1341796" y="4858133"/>
            <a:ext cx="1862882" cy="585962"/>
          </a:xfrm>
          <a:prstGeom prst="flowChartInputOutpu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lumMod val="65000"/>
                  </a:prstClr>
                </a:solidFill>
                <a:latin typeface="Franklin Gothic Book"/>
              </a:rPr>
              <a:t>Downstream Process</a:t>
            </a:r>
          </a:p>
        </p:txBody>
      </p:sp>
    </p:spTree>
    <p:extLst>
      <p:ext uri="{BB962C8B-B14F-4D97-AF65-F5344CB8AC3E}">
        <p14:creationId xmlns:p14="http://schemas.microsoft.com/office/powerpoint/2010/main" val="15310237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214" y="652616"/>
            <a:ext cx="6252731" cy="597803"/>
          </a:xfrm>
        </p:spPr>
        <p:txBody>
          <a:bodyPr>
            <a:normAutofit/>
          </a:bodyPr>
          <a:lstStyle/>
          <a:p>
            <a:r>
              <a:rPr lang="en-US" dirty="0"/>
              <a:t>BUDGET CHECK</a:t>
            </a:r>
          </a:p>
        </p:txBody>
      </p:sp>
      <p:sp>
        <p:nvSpPr>
          <p:cNvPr id="3" name="Content Placeholder 2"/>
          <p:cNvSpPr>
            <a:spLocks noGrp="1"/>
          </p:cNvSpPr>
          <p:nvPr>
            <p:ph idx="1"/>
          </p:nvPr>
        </p:nvSpPr>
        <p:spPr>
          <a:xfrm>
            <a:off x="926214" y="1445341"/>
            <a:ext cx="7589135" cy="4911009"/>
          </a:xfrm>
        </p:spPr>
        <p:txBody>
          <a:bodyPr>
            <a:normAutofit lnSpcReduction="10000"/>
          </a:bodyPr>
          <a:lstStyle/>
          <a:p>
            <a:pPr marL="0" indent="0">
              <a:buNone/>
            </a:pPr>
            <a:r>
              <a:rPr lang="en-US" sz="2400" dirty="0"/>
              <a:t>Budget Checking will perform the same validation as the Budget Pre-Check, but this time it will create Commitment Control entries.  Specifically, Budget Checking a Requisition will result in a </a:t>
            </a:r>
            <a:r>
              <a:rPr lang="en-US" sz="2400" b="1" dirty="0"/>
              <a:t>Pre-Encumbrance</a:t>
            </a:r>
            <a:r>
              <a:rPr lang="en-US" sz="2400" dirty="0"/>
              <a:t> entry.  </a:t>
            </a:r>
            <a:r>
              <a:rPr lang="en-US" sz="2400" dirty="0"/>
              <a:t>This will act as a reservation of budgeted funds needed to process the requested items to payment</a:t>
            </a:r>
            <a:r>
              <a:rPr lang="en-US" sz="2400" dirty="0" smtClean="0"/>
              <a:t>.</a:t>
            </a:r>
          </a:p>
          <a:p>
            <a:pPr marL="0" indent="0">
              <a:buNone/>
            </a:pPr>
            <a:endParaRPr lang="en-US" sz="2400" dirty="0"/>
          </a:p>
          <a:p>
            <a:pPr marL="0" indent="0">
              <a:buNone/>
            </a:pPr>
            <a:r>
              <a:rPr lang="en-US" sz="2400" dirty="0"/>
              <a:t>Requisition Budget Checking can be done individually, on the Requisition page, or in batch via a PeopleSoft application engine process.</a:t>
            </a:r>
          </a:p>
          <a:p>
            <a:pPr marL="0" indent="0">
              <a:buNone/>
            </a:pPr>
            <a:endParaRPr lang="en-US" sz="2400" dirty="0"/>
          </a:p>
          <a:p>
            <a:pPr marL="0" indent="0">
              <a:lnSpc>
                <a:spcPct val="50000"/>
              </a:lnSpc>
              <a:buNone/>
            </a:pPr>
            <a:r>
              <a:rPr lang="en-US" sz="2400" dirty="0"/>
              <a:t>Budget status:</a:t>
            </a:r>
          </a:p>
          <a:p>
            <a:pPr marL="0" indent="0">
              <a:lnSpc>
                <a:spcPct val="50000"/>
              </a:lnSpc>
              <a:buNone/>
            </a:pPr>
            <a:r>
              <a:rPr lang="en-US" sz="2400" dirty="0"/>
              <a:t>N (Not checked) – Not budget checked</a:t>
            </a:r>
          </a:p>
          <a:p>
            <a:pPr marL="0" indent="0">
              <a:lnSpc>
                <a:spcPct val="50000"/>
              </a:lnSpc>
              <a:buNone/>
            </a:pPr>
            <a:r>
              <a:rPr lang="en-US" sz="2400" dirty="0"/>
              <a:t>E (Error) – Failed budget check</a:t>
            </a:r>
          </a:p>
          <a:p>
            <a:pPr marL="0" indent="0">
              <a:lnSpc>
                <a:spcPct val="50000"/>
              </a:lnSpc>
              <a:buNone/>
            </a:pPr>
            <a:r>
              <a:rPr lang="en-US" sz="2400" dirty="0"/>
              <a:t>V (Valid) – Passed budget check</a:t>
            </a: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26</a:t>
            </a:fld>
            <a:endParaRPr lang="en-US" sz="825" dirty="0">
              <a:solidFill>
                <a:prstClr val="black"/>
              </a:solidFill>
              <a:latin typeface="Franklin Gothic Book"/>
            </a:endParaRPr>
          </a:p>
        </p:txBody>
      </p:sp>
    </p:spTree>
    <p:extLst>
      <p:ext uri="{BB962C8B-B14F-4D97-AF65-F5344CB8AC3E}">
        <p14:creationId xmlns:p14="http://schemas.microsoft.com/office/powerpoint/2010/main" val="19023225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743" y="577548"/>
            <a:ext cx="6252731" cy="597803"/>
          </a:xfrm>
        </p:spPr>
        <p:txBody>
          <a:bodyPr>
            <a:normAutofit/>
          </a:bodyPr>
          <a:lstStyle/>
          <a:p>
            <a:r>
              <a:rPr lang="en-US" dirty="0"/>
              <a:t>BUDGET CHECK</a:t>
            </a:r>
          </a:p>
        </p:txBody>
      </p:sp>
      <p:sp>
        <p:nvSpPr>
          <p:cNvPr id="3" name="Content Placeholder 2"/>
          <p:cNvSpPr>
            <a:spLocks noGrp="1"/>
          </p:cNvSpPr>
          <p:nvPr>
            <p:ph idx="1"/>
          </p:nvPr>
        </p:nvSpPr>
        <p:spPr>
          <a:xfrm>
            <a:off x="766917" y="1248697"/>
            <a:ext cx="7659328" cy="5107654"/>
          </a:xfrm>
        </p:spPr>
        <p:txBody>
          <a:bodyPr/>
          <a:lstStyle/>
          <a:p>
            <a:pPr marL="0" indent="0">
              <a:buNone/>
            </a:pPr>
            <a:r>
              <a:rPr lang="en-US" sz="1800" dirty="0"/>
              <a:t>You need special permissions to be able to run Budget Checking from the Requisition page.  Clicking the appropriate icon in the upper-right corner of the front Maintain Requisitions page will initiate a budget check:</a:t>
            </a:r>
          </a:p>
          <a:p>
            <a:pPr marL="0" indent="0">
              <a:buNone/>
            </a:pPr>
            <a:endParaRPr lang="en-US" sz="1800" b="1" u="sng" dirty="0"/>
          </a:p>
          <a:p>
            <a:pPr marL="0" indent="0">
              <a:buNone/>
            </a:pPr>
            <a:endParaRPr lang="en-US" sz="1800" dirty="0" smtClean="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a:p>
          <a:p>
            <a:pPr marL="0" indent="0">
              <a:buNone/>
            </a:pPr>
            <a:r>
              <a:rPr lang="en-US" sz="1800" dirty="0"/>
              <a:t>Requisitions that pass Budget Checking will get a “Valid” Budget Status when the process completes.</a:t>
            </a: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27</a:t>
            </a:fld>
            <a:endParaRPr lang="en-US" sz="825" dirty="0">
              <a:solidFill>
                <a:prstClr val="black"/>
              </a:solidFill>
              <a:latin typeface="Franklin Gothic Book"/>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917" y="2619624"/>
            <a:ext cx="7479504" cy="10609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6345" y="5135884"/>
            <a:ext cx="7094418" cy="955337"/>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ounded Rectangle 6"/>
          <p:cNvSpPr/>
          <p:nvPr/>
        </p:nvSpPr>
        <p:spPr>
          <a:xfrm>
            <a:off x="5712543" y="3185652"/>
            <a:ext cx="1435510" cy="276093"/>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
        <p:nvSpPr>
          <p:cNvPr id="8" name="Rounded Rectangle 7"/>
          <p:cNvSpPr/>
          <p:nvPr/>
        </p:nvSpPr>
        <p:spPr>
          <a:xfrm>
            <a:off x="5604387" y="5613552"/>
            <a:ext cx="1309087" cy="305467"/>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5862475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240" y="593623"/>
            <a:ext cx="6252731" cy="597803"/>
          </a:xfrm>
        </p:spPr>
        <p:txBody>
          <a:bodyPr>
            <a:normAutofit/>
          </a:bodyPr>
          <a:lstStyle/>
          <a:p>
            <a:r>
              <a:rPr lang="en-US" dirty="0"/>
              <a:t>BUDGET CHECK</a:t>
            </a:r>
          </a:p>
        </p:txBody>
      </p:sp>
      <p:sp>
        <p:nvSpPr>
          <p:cNvPr id="3" name="Content Placeholder 2"/>
          <p:cNvSpPr>
            <a:spLocks noGrp="1"/>
          </p:cNvSpPr>
          <p:nvPr>
            <p:ph idx="1"/>
          </p:nvPr>
        </p:nvSpPr>
        <p:spPr>
          <a:xfrm>
            <a:off x="806245" y="1317523"/>
            <a:ext cx="6992131" cy="5142271"/>
          </a:xfrm>
        </p:spPr>
        <p:txBody>
          <a:bodyPr>
            <a:normAutofit/>
          </a:bodyPr>
          <a:lstStyle/>
          <a:p>
            <a:pPr marL="0" indent="0">
              <a:buNone/>
            </a:pPr>
            <a:r>
              <a:rPr lang="en-US" sz="1800" dirty="0"/>
              <a:t>In addition to the Valid budget status, the Maintain Requisitions page will also indicate the </a:t>
            </a:r>
            <a:r>
              <a:rPr lang="en-US" sz="1800" b="1" dirty="0"/>
              <a:t>Pre-Encumbrance Balance</a:t>
            </a:r>
            <a:r>
              <a:rPr lang="en-US" sz="1800" dirty="0"/>
              <a:t> in the Header’s summary section:</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smtClean="0"/>
          </a:p>
          <a:p>
            <a:pPr marL="0" indent="0">
              <a:buNone/>
            </a:pPr>
            <a:endParaRPr lang="en-US" sz="1800" dirty="0"/>
          </a:p>
          <a:p>
            <a:pPr marL="0" indent="0">
              <a:buNone/>
            </a:pPr>
            <a:endParaRPr lang="en-US" sz="1800" dirty="0"/>
          </a:p>
          <a:p>
            <a:pPr marL="0" indent="0">
              <a:buNone/>
            </a:pPr>
            <a:r>
              <a:rPr lang="en-US" sz="1800" dirty="0"/>
              <a:t>Only </a:t>
            </a:r>
            <a:r>
              <a:rPr lang="en-US" sz="1800" b="1" dirty="0"/>
              <a:t>Approved</a:t>
            </a:r>
            <a:r>
              <a:rPr lang="en-US" sz="1800" dirty="0"/>
              <a:t> Requisitions with a </a:t>
            </a:r>
            <a:r>
              <a:rPr lang="en-US" sz="1800" b="1" dirty="0"/>
              <a:t>Valid</a:t>
            </a:r>
            <a:r>
              <a:rPr lang="en-US" sz="1800" dirty="0"/>
              <a:t> Budget Status are eligible to be turned into a Purchase Order.</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28</a:t>
            </a:fld>
            <a:endParaRPr lang="en-US" sz="825" dirty="0">
              <a:solidFill>
                <a:prstClr val="black"/>
              </a:solidFill>
              <a:latin typeface="Franklin Gothic Book"/>
            </a:endParaRP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8486"/>
          <a:stretch/>
        </p:blipFill>
        <p:spPr bwMode="auto">
          <a:xfrm>
            <a:off x="960442" y="2362604"/>
            <a:ext cx="7031209" cy="266267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Rounded Rectangle 9"/>
          <p:cNvSpPr/>
          <p:nvPr/>
        </p:nvSpPr>
        <p:spPr>
          <a:xfrm>
            <a:off x="4975123" y="4660491"/>
            <a:ext cx="2743199" cy="364788"/>
          </a:xfrm>
          <a:prstGeom prst="roundRect">
            <a:avLst/>
          </a:prstGeom>
          <a:noFill/>
          <a:ln w="3810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algn="ctr" defTabSz="685800">
              <a:defRPr/>
            </a:pPr>
            <a:endParaRPr lang="en-US" sz="1350" kern="0">
              <a:solidFill>
                <a:prstClr val="white"/>
              </a:solidFill>
              <a:latin typeface="Calibri"/>
            </a:endParaRPr>
          </a:p>
        </p:txBody>
      </p:sp>
    </p:spTree>
    <p:extLst>
      <p:ext uri="{BB962C8B-B14F-4D97-AF65-F5344CB8AC3E}">
        <p14:creationId xmlns:p14="http://schemas.microsoft.com/office/powerpoint/2010/main" val="3475916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6885" y="544462"/>
            <a:ext cx="6252731" cy="597803"/>
          </a:xfrm>
        </p:spPr>
        <p:txBody>
          <a:bodyPr>
            <a:normAutofit/>
          </a:bodyPr>
          <a:lstStyle/>
          <a:p>
            <a:r>
              <a:rPr lang="en-US" dirty="0"/>
              <a:t>Modifying a REQUISITION</a:t>
            </a:r>
          </a:p>
        </p:txBody>
      </p:sp>
      <p:sp>
        <p:nvSpPr>
          <p:cNvPr id="3" name="Content Placeholder 2"/>
          <p:cNvSpPr>
            <a:spLocks noGrp="1"/>
          </p:cNvSpPr>
          <p:nvPr>
            <p:ph idx="1"/>
          </p:nvPr>
        </p:nvSpPr>
        <p:spPr>
          <a:xfrm>
            <a:off x="1002890" y="1386348"/>
            <a:ext cx="7443019" cy="5335128"/>
          </a:xfrm>
        </p:spPr>
        <p:txBody>
          <a:bodyPr/>
          <a:lstStyle/>
          <a:p>
            <a:pPr marL="0" indent="0">
              <a:buNone/>
            </a:pPr>
            <a:r>
              <a:rPr lang="en-US" sz="2800" dirty="0">
                <a:solidFill>
                  <a:schemeClr val="tx2">
                    <a:lumMod val="75000"/>
                  </a:schemeClr>
                </a:solidFill>
              </a:rPr>
              <a:t>There are a few modification scenarios with Requisition, each with their own set of options and outcomes:</a:t>
            </a: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800" dirty="0">
              <a:solidFill>
                <a:schemeClr val="tx2">
                  <a:lumMod val="75000"/>
                </a:schemeClr>
              </a:solidFill>
            </a:endParaRPr>
          </a:p>
          <a:p>
            <a:pPr marL="0" indent="0">
              <a:buNone/>
            </a:pPr>
            <a:endParaRPr lang="en-US" sz="1050" dirty="0">
              <a:solidFill>
                <a:schemeClr val="tx2">
                  <a:lumMod val="75000"/>
                </a:schemeClr>
              </a:solidFill>
            </a:endParaRPr>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29</a:t>
            </a:fld>
            <a:endParaRPr lang="en-US" sz="825" dirty="0">
              <a:solidFill>
                <a:prstClr val="black"/>
              </a:solidFill>
              <a:latin typeface="Franklin Gothic Book"/>
            </a:endParaRPr>
          </a:p>
        </p:txBody>
      </p:sp>
      <p:pic>
        <p:nvPicPr>
          <p:cNvPr id="6" name="Picture 5"/>
          <p:cNvPicPr>
            <a:picLocks noChangeAspect="1"/>
          </p:cNvPicPr>
          <p:nvPr/>
        </p:nvPicPr>
        <p:blipFill>
          <a:blip r:embed="rId3"/>
          <a:stretch>
            <a:fillRect/>
          </a:stretch>
        </p:blipFill>
        <p:spPr>
          <a:xfrm>
            <a:off x="1028558" y="2626162"/>
            <a:ext cx="7613151" cy="3730189"/>
          </a:xfrm>
          <a:prstGeom prst="rect">
            <a:avLst/>
          </a:prstGeom>
        </p:spPr>
      </p:pic>
    </p:spTree>
    <p:extLst>
      <p:ext uri="{BB962C8B-B14F-4D97-AF65-F5344CB8AC3E}">
        <p14:creationId xmlns:p14="http://schemas.microsoft.com/office/powerpoint/2010/main" val="23386539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494F22D1-511F-492D-B7DE-D4F39EE0D610}"/>
              </a:ext>
            </a:extLst>
          </p:cNvPr>
          <p:cNvSpPr>
            <a:spLocks noGrp="1"/>
          </p:cNvSpPr>
          <p:nvPr>
            <p:ph idx="1"/>
          </p:nvPr>
        </p:nvSpPr>
        <p:spPr>
          <a:xfrm>
            <a:off x="452284" y="924231"/>
            <a:ext cx="8288593" cy="5506065"/>
          </a:xfrm>
        </p:spPr>
        <p:txBody>
          <a:bodyPr>
            <a:normAutofit/>
          </a:bodyPr>
          <a:lstStyle/>
          <a:p>
            <a:pPr marL="0" indent="0">
              <a:buNone/>
            </a:pPr>
            <a:r>
              <a:rPr lang="en-US" sz="3600" b="1" dirty="0" smtClean="0"/>
              <a:t>Requisition Basics</a:t>
            </a:r>
          </a:p>
          <a:p>
            <a:pPr marL="0" indent="0">
              <a:buNone/>
            </a:pPr>
            <a:endParaRPr lang="en-US" sz="3600" b="1" dirty="0" smtClean="0"/>
          </a:p>
          <a:p>
            <a:r>
              <a:rPr lang="en-US" sz="2800" dirty="0" smtClean="0">
                <a:solidFill>
                  <a:schemeClr val="accent1">
                    <a:lumMod val="50000"/>
                  </a:schemeClr>
                </a:solidFill>
              </a:rPr>
              <a:t>Those who created requisitions in Procure+ will have access to create requisitions in </a:t>
            </a:r>
            <a:r>
              <a:rPr lang="en-US" sz="2800" dirty="0" err="1" smtClean="0">
                <a:solidFill>
                  <a:schemeClr val="accent1">
                    <a:lumMod val="50000"/>
                  </a:schemeClr>
                </a:solidFill>
              </a:rPr>
              <a:t>MyCLark</a:t>
            </a:r>
            <a:r>
              <a:rPr lang="en-US" sz="2800" dirty="0" smtClean="0">
                <a:solidFill>
                  <a:schemeClr val="accent1">
                    <a:lumMod val="50000"/>
                  </a:schemeClr>
                </a:solidFill>
              </a:rPr>
              <a:t>.</a:t>
            </a:r>
          </a:p>
          <a:p>
            <a:endParaRPr lang="en-US" sz="2800" dirty="0" smtClean="0">
              <a:solidFill>
                <a:schemeClr val="accent1">
                  <a:lumMod val="50000"/>
                </a:schemeClr>
              </a:solidFill>
            </a:endParaRPr>
          </a:p>
          <a:p>
            <a:r>
              <a:rPr lang="en-US" sz="2800" dirty="0" smtClean="0">
                <a:solidFill>
                  <a:schemeClr val="accent1">
                    <a:lumMod val="50000"/>
                  </a:schemeClr>
                </a:solidFill>
              </a:rPr>
              <a:t>Requisitions are entered in the </a:t>
            </a:r>
            <a:r>
              <a:rPr lang="en-US" sz="2800" u="sng" dirty="0" smtClean="0">
                <a:solidFill>
                  <a:schemeClr val="accent1">
                    <a:lumMod val="50000"/>
                  </a:schemeClr>
                </a:solidFill>
              </a:rPr>
              <a:t>Finance</a:t>
            </a:r>
            <a:r>
              <a:rPr lang="en-US" sz="2800" dirty="0" smtClean="0">
                <a:solidFill>
                  <a:schemeClr val="accent1">
                    <a:lumMod val="50000"/>
                  </a:schemeClr>
                </a:solidFill>
              </a:rPr>
              <a:t> Pillar of </a:t>
            </a:r>
            <a:r>
              <a:rPr lang="en-US" sz="2800" dirty="0" err="1" smtClean="0">
                <a:solidFill>
                  <a:schemeClr val="accent1">
                    <a:lumMod val="50000"/>
                  </a:schemeClr>
                </a:solidFill>
              </a:rPr>
              <a:t>MyClark</a:t>
            </a:r>
            <a:endParaRPr lang="en-US" sz="2800" dirty="0" smtClean="0">
              <a:solidFill>
                <a:schemeClr val="accent1">
                  <a:lumMod val="50000"/>
                </a:schemeClr>
              </a:solidFill>
            </a:endParaRPr>
          </a:p>
          <a:p>
            <a:endParaRPr lang="en-US" sz="2800" dirty="0">
              <a:solidFill>
                <a:schemeClr val="accent1">
                  <a:lumMod val="50000"/>
                </a:schemeClr>
              </a:solidFill>
            </a:endParaRPr>
          </a:p>
          <a:p>
            <a:r>
              <a:rPr lang="en-US" sz="2800" dirty="0" smtClean="0">
                <a:solidFill>
                  <a:schemeClr val="accent1">
                    <a:lumMod val="50000"/>
                  </a:schemeClr>
                </a:solidFill>
              </a:rPr>
              <a:t>The Purchasing Office takes that requisition information and then turns it into a PO, assigning it a vendor and ordering the goods or services.</a:t>
            </a:r>
            <a:endParaRPr lang="en-US" sz="2800" dirty="0">
              <a:solidFill>
                <a:schemeClr val="accent1">
                  <a:lumMod val="50000"/>
                </a:schemeClr>
              </a:solidFill>
            </a:endParaRPr>
          </a:p>
          <a:p>
            <a:pPr marL="342900" lvl="1" indent="0">
              <a:buNone/>
            </a:pPr>
            <a:endParaRPr lang="en-US" dirty="0"/>
          </a:p>
        </p:txBody>
      </p:sp>
      <p:sp>
        <p:nvSpPr>
          <p:cNvPr id="4" name="Slide Number Placeholder 3">
            <a:extLst>
              <a:ext uri="{FF2B5EF4-FFF2-40B4-BE49-F238E27FC236}">
                <a16:creationId xmlns:a16="http://schemas.microsoft.com/office/drawing/2014/main" id="{5DA3C771-461B-4433-B5DF-8D3F62823C39}"/>
              </a:ext>
            </a:extLst>
          </p:cNvPr>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3</a:t>
            </a:fld>
            <a:endParaRPr lang="en-US" sz="825" dirty="0">
              <a:solidFill>
                <a:prstClr val="black"/>
              </a:solidFill>
              <a:latin typeface="Franklin Gothic Book"/>
            </a:endParaRPr>
          </a:p>
        </p:txBody>
      </p:sp>
    </p:spTree>
    <p:extLst>
      <p:ext uri="{BB962C8B-B14F-4D97-AF65-F5344CB8AC3E}">
        <p14:creationId xmlns:p14="http://schemas.microsoft.com/office/powerpoint/2010/main" val="28756337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5972" y="642317"/>
            <a:ext cx="6088969" cy="597803"/>
          </a:xfrm>
        </p:spPr>
        <p:txBody>
          <a:bodyPr>
            <a:normAutofit/>
          </a:bodyPr>
          <a:lstStyle/>
          <a:p>
            <a:r>
              <a:rPr lang="en-US" sz="3600" b="1" dirty="0"/>
              <a:t>Requisition life cycle</a:t>
            </a:r>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30</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Budget Check</a:t>
            </a:r>
          </a:p>
        </p:txBody>
      </p:sp>
      <p:sp>
        <p:nvSpPr>
          <p:cNvPr id="13" name="Flowchart: Decision 12"/>
          <p:cNvSpPr/>
          <p:nvPr/>
        </p:nvSpPr>
        <p:spPr>
          <a:xfrm>
            <a:off x="1554907" y="3783945"/>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rtlCol="0" anchor="ctr"/>
          <a:lstStyle/>
          <a:p>
            <a:pPr algn="ctr">
              <a:defRPr/>
            </a:pPr>
            <a:r>
              <a:rPr lang="en-US" sz="1350" b="1" dirty="0">
                <a:solidFill>
                  <a:prstClr val="white"/>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rgbClr val="5B9BD5"/>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rgbClr val="E7E6E6"/>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rgbClr val="5B9BD5"/>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617995"/>
            <a:ext cx="1146726" cy="791093"/>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350" b="1" dirty="0" smtClean="0">
                <a:solidFill>
                  <a:prstClr val="white"/>
                </a:solidFill>
                <a:latin typeface="Franklin Gothic Book"/>
              </a:rPr>
              <a:t>Purchasing Office Sources </a:t>
            </a:r>
            <a:r>
              <a:rPr lang="en-US" sz="1350" b="1" dirty="0" err="1">
                <a:solidFill>
                  <a:prstClr val="white"/>
                </a:solidFill>
                <a:latin typeface="Franklin Gothic Book"/>
              </a:rPr>
              <a:t>Req</a:t>
            </a:r>
            <a:r>
              <a:rPr lang="en-US" sz="1350" b="1" dirty="0">
                <a:solidFill>
                  <a:prstClr val="white"/>
                </a:solidFill>
                <a:latin typeface="Franklin Gothic Book"/>
              </a:rPr>
              <a:t> to PO</a:t>
            </a:r>
          </a:p>
        </p:txBody>
      </p:sp>
      <p:sp>
        <p:nvSpPr>
          <p:cNvPr id="51" name="Flowchart: Decision 50"/>
          <p:cNvSpPr/>
          <p:nvPr/>
        </p:nvSpPr>
        <p:spPr>
          <a:xfrm>
            <a:off x="4703125" y="3801032"/>
            <a:ext cx="1068869" cy="608056"/>
          </a:xfrm>
          <a:prstGeom prst="flowChartDecisi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srgbClr val="FF0000"/>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rgbClr val="5B9BD5"/>
                </a:solidFill>
                <a:latin typeface="Franklin Gothic Book"/>
              </a:rPr>
              <a:t>Y</a:t>
            </a:r>
            <a:endParaRPr lang="en-US" sz="1350" dirty="0">
              <a:solidFill>
                <a:srgbClr val="5B9BD5"/>
              </a:solidFill>
              <a:latin typeface="Franklin Gothic Book"/>
            </a:endParaRPr>
          </a:p>
        </p:txBody>
      </p:sp>
      <p:sp>
        <p:nvSpPr>
          <p:cNvPr id="6" name="Flowchart: Data 5"/>
          <p:cNvSpPr/>
          <p:nvPr/>
        </p:nvSpPr>
        <p:spPr>
          <a:xfrm>
            <a:off x="1341796" y="4858132"/>
            <a:ext cx="1862882" cy="716757"/>
          </a:xfrm>
          <a:prstGeom prst="flowChartInputOutpu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white">
                    <a:lumMod val="65000"/>
                  </a:prstClr>
                </a:solidFill>
                <a:latin typeface="Franklin Gothic Book"/>
              </a:rPr>
              <a:t>Goods and services ordered</a:t>
            </a:r>
            <a:endParaRPr lang="en-US" sz="1350" b="1" dirty="0">
              <a:solidFill>
                <a:prstClr val="white">
                  <a:lumMod val="65000"/>
                </a:prstClr>
              </a:solidFill>
              <a:latin typeface="Franklin Gothic Book"/>
            </a:endParaRPr>
          </a:p>
        </p:txBody>
      </p:sp>
    </p:spTree>
    <p:extLst>
      <p:ext uri="{BB962C8B-B14F-4D97-AF65-F5344CB8AC3E}">
        <p14:creationId xmlns:p14="http://schemas.microsoft.com/office/powerpoint/2010/main" val="3048590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494F22D1-511F-492D-B7DE-D4F39EE0D610}"/>
              </a:ext>
            </a:extLst>
          </p:cNvPr>
          <p:cNvSpPr>
            <a:spLocks noGrp="1"/>
          </p:cNvSpPr>
          <p:nvPr>
            <p:ph idx="1"/>
          </p:nvPr>
        </p:nvSpPr>
        <p:spPr>
          <a:xfrm>
            <a:off x="1071716" y="796413"/>
            <a:ext cx="7108723" cy="5348747"/>
          </a:xfrm>
        </p:spPr>
        <p:txBody>
          <a:bodyPr>
            <a:normAutofit/>
          </a:bodyPr>
          <a:lstStyle/>
          <a:p>
            <a:pPr marL="0" indent="0">
              <a:buNone/>
            </a:pPr>
            <a:r>
              <a:rPr lang="en-US" sz="3600" b="1" dirty="0"/>
              <a:t>Purchase Order </a:t>
            </a:r>
            <a:r>
              <a:rPr lang="en-US" sz="3600" b="1" dirty="0" smtClean="0"/>
              <a:t>Basics</a:t>
            </a:r>
          </a:p>
          <a:p>
            <a:pPr marL="0" indent="0">
              <a:buNone/>
            </a:pPr>
            <a:endParaRPr lang="en-US" sz="3600" b="1" dirty="0"/>
          </a:p>
          <a:p>
            <a:r>
              <a:rPr lang="en-US" sz="3200" b="1" dirty="0" smtClean="0">
                <a:solidFill>
                  <a:schemeClr val="accent1">
                    <a:lumMod val="50000"/>
                  </a:schemeClr>
                </a:solidFill>
              </a:rPr>
              <a:t>Purchase </a:t>
            </a:r>
            <a:r>
              <a:rPr lang="en-US" sz="3200" b="1" dirty="0">
                <a:solidFill>
                  <a:schemeClr val="accent1">
                    <a:lumMod val="50000"/>
                  </a:schemeClr>
                </a:solidFill>
              </a:rPr>
              <a:t>Orders</a:t>
            </a:r>
            <a:r>
              <a:rPr lang="en-US" sz="3200" dirty="0">
                <a:solidFill>
                  <a:schemeClr val="accent1">
                    <a:lumMod val="50000"/>
                  </a:schemeClr>
                </a:solidFill>
              </a:rPr>
              <a:t> are designed to contain the final information that will be used to place an order with a Supplier.  Purchase Orders are more complex than Requisitions</a:t>
            </a:r>
            <a:r>
              <a:rPr lang="en-US" sz="3200" dirty="0" smtClean="0">
                <a:solidFill>
                  <a:schemeClr val="accent1">
                    <a:lumMod val="50000"/>
                  </a:schemeClr>
                </a:solidFill>
              </a:rPr>
              <a:t>, and are created by Purchasing Office staff, based on requisitions submitted.</a:t>
            </a:r>
          </a:p>
          <a:p>
            <a:endParaRPr lang="en-US" sz="3200" dirty="0">
              <a:solidFill>
                <a:schemeClr val="accent1">
                  <a:lumMod val="50000"/>
                </a:schemeClr>
              </a:solidFill>
            </a:endParaRPr>
          </a:p>
          <a:p>
            <a:pPr marL="342900" lvl="1" indent="0">
              <a:buNone/>
            </a:pPr>
            <a:endParaRPr lang="en-US" dirty="0"/>
          </a:p>
        </p:txBody>
      </p:sp>
      <p:sp>
        <p:nvSpPr>
          <p:cNvPr id="4" name="Slide Number Placeholder 3">
            <a:extLst>
              <a:ext uri="{FF2B5EF4-FFF2-40B4-BE49-F238E27FC236}">
                <a16:creationId xmlns:a16="http://schemas.microsoft.com/office/drawing/2014/main" id="{5DA3C771-461B-4433-B5DF-8D3F62823C39}"/>
              </a:ext>
            </a:extLst>
          </p:cNvPr>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31</a:t>
            </a:fld>
            <a:endParaRPr lang="en-US" sz="825" dirty="0">
              <a:solidFill>
                <a:prstClr val="black"/>
              </a:solidFill>
              <a:latin typeface="Franklin Gothic Book"/>
            </a:endParaRPr>
          </a:p>
        </p:txBody>
      </p:sp>
    </p:spTree>
    <p:extLst>
      <p:ext uri="{BB962C8B-B14F-4D97-AF65-F5344CB8AC3E}">
        <p14:creationId xmlns:p14="http://schemas.microsoft.com/office/powerpoint/2010/main" val="10474806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3567777"/>
          </a:xfrm>
        </p:spPr>
        <p:txBody>
          <a:bodyPr/>
          <a:lstStyle/>
          <a:p>
            <a:r>
              <a:rPr lang="en-US" dirty="0" smtClean="0"/>
              <a:t>Walk through in </a:t>
            </a:r>
            <a:r>
              <a:rPr lang="en-US" dirty="0" err="1" smtClean="0"/>
              <a:t>MyClark</a:t>
            </a:r>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32</a:t>
            </a:fld>
            <a:endParaRPr lang="en-US" dirty="0"/>
          </a:p>
        </p:txBody>
      </p:sp>
    </p:spTree>
    <p:extLst>
      <p:ext uri="{BB962C8B-B14F-4D97-AF65-F5344CB8AC3E}">
        <p14:creationId xmlns:p14="http://schemas.microsoft.com/office/powerpoint/2010/main" val="1009839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3518616"/>
          </a:xfrm>
        </p:spPr>
        <p:txBody>
          <a:bodyPr>
            <a:normAutofit/>
          </a:bodyPr>
          <a:lstStyle/>
          <a:p>
            <a:r>
              <a:rPr lang="en-US" sz="6000" dirty="0" smtClean="0"/>
              <a:t>Questions?</a:t>
            </a:r>
            <a:endParaRPr lang="en-US" sz="6000"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33</a:t>
            </a:fld>
            <a:endParaRPr lang="en-US" dirty="0"/>
          </a:p>
        </p:txBody>
      </p:sp>
    </p:spTree>
    <p:extLst>
      <p:ext uri="{BB962C8B-B14F-4D97-AF65-F5344CB8AC3E}">
        <p14:creationId xmlns:p14="http://schemas.microsoft.com/office/powerpoint/2010/main" val="1162725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9218" y="1107500"/>
            <a:ext cx="6088969" cy="597803"/>
          </a:xfrm>
        </p:spPr>
        <p:txBody>
          <a:bodyPr>
            <a:noAutofit/>
          </a:bodyPr>
          <a:lstStyle/>
          <a:p>
            <a:r>
              <a:rPr lang="en-US" sz="4400" dirty="0" smtClean="0"/>
              <a:t>Requisition life cycle</a:t>
            </a:r>
            <a:endParaRPr lang="en-US" sz="4400"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4</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solidFill>
                <a:latin typeface="Franklin Gothic Book"/>
              </a:rPr>
              <a:t>Budget Check</a:t>
            </a:r>
          </a:p>
        </p:txBody>
      </p:sp>
      <p:sp>
        <p:nvSpPr>
          <p:cNvPr id="13" name="Flowchart: Decision 12"/>
          <p:cNvSpPr/>
          <p:nvPr/>
        </p:nvSpPr>
        <p:spPr>
          <a:xfrm>
            <a:off x="1554907" y="3783945"/>
            <a:ext cx="1068869" cy="60805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defRPr/>
            </a:pPr>
            <a:r>
              <a:rPr lang="en-US" sz="1350" b="1" dirty="0">
                <a:solidFill>
                  <a:prstClr val="white"/>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rgbClr val="00B050"/>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rgbClr val="FF0000"/>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prstClr val="black"/>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rgbClr val="00B050"/>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546823"/>
            <a:ext cx="1059873" cy="862265"/>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smtClean="0">
                <a:solidFill>
                  <a:prstClr val="white"/>
                </a:solidFill>
                <a:latin typeface="Franklin Gothic Book"/>
              </a:rPr>
              <a:t>Purchasing </a:t>
            </a:r>
            <a:r>
              <a:rPr lang="en-US" sz="1350" b="1" dirty="0" err="1" smtClean="0">
                <a:solidFill>
                  <a:prstClr val="white"/>
                </a:solidFill>
                <a:latin typeface="Franklin Gothic Book"/>
              </a:rPr>
              <a:t>Ofiice</a:t>
            </a:r>
            <a:r>
              <a:rPr lang="en-US" sz="1350" b="1" dirty="0" smtClean="0">
                <a:solidFill>
                  <a:prstClr val="white"/>
                </a:solidFill>
                <a:latin typeface="Franklin Gothic Book"/>
              </a:rPr>
              <a:t> Sources </a:t>
            </a:r>
            <a:r>
              <a:rPr lang="en-US" sz="1350" b="1" dirty="0" err="1">
                <a:solidFill>
                  <a:prstClr val="white"/>
                </a:solidFill>
                <a:latin typeface="Franklin Gothic Book"/>
              </a:rPr>
              <a:t>Req</a:t>
            </a:r>
            <a:r>
              <a:rPr lang="en-US" sz="1350" b="1" dirty="0">
                <a:solidFill>
                  <a:prstClr val="white"/>
                </a:solidFill>
                <a:latin typeface="Franklin Gothic Book"/>
              </a:rPr>
              <a:t> to PO</a:t>
            </a:r>
          </a:p>
        </p:txBody>
      </p:sp>
      <p:sp>
        <p:nvSpPr>
          <p:cNvPr id="51" name="Flowchart: Decision 50"/>
          <p:cNvSpPr/>
          <p:nvPr/>
        </p:nvSpPr>
        <p:spPr>
          <a:xfrm>
            <a:off x="4703125" y="3801032"/>
            <a:ext cx="1068869" cy="60805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350" b="1" dirty="0">
                <a:solidFill>
                  <a:prstClr val="white"/>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rgbClr val="FF0000"/>
                </a:solidFill>
                <a:latin typeface="Franklin Gothic Book"/>
              </a:rPr>
              <a:t>N</a:t>
            </a:r>
            <a:endParaRPr lang="en-US" sz="1350" dirty="0">
              <a:solidFill>
                <a:prstClr val="black"/>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rgbClr val="00B050"/>
                </a:solidFill>
                <a:latin typeface="Franklin Gothic Book"/>
              </a:rPr>
              <a:t>Y</a:t>
            </a:r>
            <a:endParaRPr lang="en-US" sz="1350" dirty="0">
              <a:solidFill>
                <a:prstClr val="black"/>
              </a:solidFill>
              <a:latin typeface="Franklin Gothic Book"/>
            </a:endParaRPr>
          </a:p>
        </p:txBody>
      </p:sp>
      <p:sp>
        <p:nvSpPr>
          <p:cNvPr id="6" name="Flowchart: Data 5"/>
          <p:cNvSpPr/>
          <p:nvPr/>
        </p:nvSpPr>
        <p:spPr>
          <a:xfrm>
            <a:off x="1341796" y="4858132"/>
            <a:ext cx="1862882" cy="697093"/>
          </a:xfrm>
          <a:prstGeom prst="flowChartInputOutp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smtClean="0">
                <a:solidFill>
                  <a:prstClr val="white"/>
                </a:solidFill>
              </a:rPr>
              <a:t>Goods or services ordered</a:t>
            </a:r>
            <a:endParaRPr lang="en-US" sz="1350" dirty="0"/>
          </a:p>
        </p:txBody>
      </p:sp>
    </p:spTree>
    <p:extLst>
      <p:ext uri="{BB962C8B-B14F-4D97-AF65-F5344CB8AC3E}">
        <p14:creationId xmlns:p14="http://schemas.microsoft.com/office/powerpoint/2010/main" val="4238874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847" y="1382265"/>
            <a:ext cx="6088969" cy="597803"/>
          </a:xfrm>
        </p:spPr>
        <p:txBody>
          <a:bodyPr>
            <a:normAutofit/>
          </a:bodyPr>
          <a:lstStyle/>
          <a:p>
            <a:r>
              <a:rPr lang="en-US" sz="3600" dirty="0"/>
              <a:t>Requisition life cycle</a:t>
            </a:r>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5</a:t>
            </a:fld>
            <a:endParaRPr lang="en-US" sz="825" dirty="0">
              <a:solidFill>
                <a:prstClr val="black"/>
              </a:solidFill>
              <a:latin typeface="Franklin Gothic Book"/>
            </a:endParaRPr>
          </a:p>
        </p:txBody>
      </p:sp>
      <p:sp>
        <p:nvSpPr>
          <p:cNvPr id="7" name="Flowchart: Process 6"/>
          <p:cNvSpPr/>
          <p:nvPr/>
        </p:nvSpPr>
        <p:spPr>
          <a:xfrm>
            <a:off x="3225338" y="2655729"/>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Budget   Pre-check</a:t>
            </a:r>
          </a:p>
        </p:txBody>
      </p:sp>
      <p:cxnSp>
        <p:nvCxnSpPr>
          <p:cNvPr id="9" name="Straight Arrow Connector 8"/>
          <p:cNvCxnSpPr>
            <a:endCxn id="7" idx="1"/>
          </p:cNvCxnSpPr>
          <p:nvPr/>
        </p:nvCxnSpPr>
        <p:spPr>
          <a:xfrm>
            <a:off x="2637227" y="2959755"/>
            <a:ext cx="588111" cy="2"/>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11" idx="1"/>
          </p:cNvCxnSpPr>
          <p:nvPr/>
        </p:nvCxnSpPr>
        <p:spPr>
          <a:xfrm>
            <a:off x="4303204" y="2957063"/>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4" name="Flowchart: Process 13"/>
          <p:cNvSpPr/>
          <p:nvPr/>
        </p:nvSpPr>
        <p:spPr>
          <a:xfrm>
            <a:off x="6192983" y="2653036"/>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Submit for Approval</a:t>
            </a:r>
          </a:p>
        </p:txBody>
      </p:sp>
      <p:cxnSp>
        <p:nvCxnSpPr>
          <p:cNvPr id="15" name="Straight Arrow Connector 14"/>
          <p:cNvCxnSpPr/>
          <p:nvPr/>
        </p:nvCxnSpPr>
        <p:spPr>
          <a:xfrm>
            <a:off x="5787026" y="2972803"/>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3247829" y="3776087"/>
            <a:ext cx="1059873" cy="608056"/>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Budget Check</a:t>
            </a:r>
          </a:p>
        </p:txBody>
      </p:sp>
      <p:sp>
        <p:nvSpPr>
          <p:cNvPr id="13" name="Flowchart: Decision 12"/>
          <p:cNvSpPr/>
          <p:nvPr/>
        </p:nvSpPr>
        <p:spPr>
          <a:xfrm>
            <a:off x="1554907" y="3783945"/>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US" sz="1350" b="1" dirty="0">
                <a:solidFill>
                  <a:prstClr val="white">
                    <a:lumMod val="65000"/>
                  </a:prstClr>
                </a:solidFill>
                <a:latin typeface="Franklin Gothic Book"/>
              </a:rPr>
              <a:t>Approved</a:t>
            </a:r>
          </a:p>
        </p:txBody>
      </p:sp>
      <p:cxnSp>
        <p:nvCxnSpPr>
          <p:cNvPr id="38" name="Elbow Connector 37"/>
          <p:cNvCxnSpPr>
            <a:stCxn id="14" idx="3"/>
          </p:cNvCxnSpPr>
          <p:nvPr/>
        </p:nvCxnSpPr>
        <p:spPr>
          <a:xfrm flipH="1">
            <a:off x="2095172" y="2957064"/>
            <a:ext cx="5157684" cy="43440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13" idx="0"/>
          </p:cNvCxnSpPr>
          <p:nvPr/>
        </p:nvCxnSpPr>
        <p:spPr>
          <a:xfrm flipH="1">
            <a:off x="2089340" y="3391468"/>
            <a:ext cx="5832" cy="39247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2637227" y="4092521"/>
            <a:ext cx="626928" cy="12539"/>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4303204" y="4088261"/>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a:off x="5793263" y="4105059"/>
            <a:ext cx="405957" cy="2693"/>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2778733" y="3825928"/>
            <a:ext cx="286790" cy="300082"/>
          </a:xfrm>
          <a:prstGeom prst="rect">
            <a:avLst/>
          </a:prstGeom>
          <a:noFill/>
        </p:spPr>
        <p:txBody>
          <a:bodyPr wrap="square" rtlCol="0">
            <a:spAutoFit/>
          </a:bodyPr>
          <a:lstStyle/>
          <a:p>
            <a:pPr>
              <a:defRPr/>
            </a:pPr>
            <a:r>
              <a:rPr lang="en-US" sz="1350" b="1" dirty="0">
                <a:solidFill>
                  <a:schemeClr val="bg2"/>
                </a:solidFill>
                <a:latin typeface="Franklin Gothic Book"/>
              </a:rPr>
              <a:t>Y</a:t>
            </a:r>
          </a:p>
        </p:txBody>
      </p:sp>
      <p:sp>
        <p:nvSpPr>
          <p:cNvPr id="50" name="Rectangle 49"/>
          <p:cNvSpPr/>
          <p:nvPr/>
        </p:nvSpPr>
        <p:spPr>
          <a:xfrm>
            <a:off x="1588028" y="3656261"/>
            <a:ext cx="298480" cy="300082"/>
          </a:xfrm>
          <a:prstGeom prst="rect">
            <a:avLst/>
          </a:prstGeom>
        </p:spPr>
        <p:txBody>
          <a:bodyPr wrap="none">
            <a:spAutoFit/>
          </a:bodyPr>
          <a:lstStyle/>
          <a:p>
            <a:pPr>
              <a:defRPr/>
            </a:pPr>
            <a:r>
              <a:rPr lang="en-US" sz="1350" b="1" dirty="0">
                <a:solidFill>
                  <a:schemeClr val="bg2"/>
                </a:solidFill>
                <a:latin typeface="Franklin Gothic Book"/>
              </a:rPr>
              <a:t>N</a:t>
            </a:r>
          </a:p>
        </p:txBody>
      </p:sp>
      <p:cxnSp>
        <p:nvCxnSpPr>
          <p:cNvPr id="27" name="Elbow Connector 26"/>
          <p:cNvCxnSpPr/>
          <p:nvPr/>
        </p:nvCxnSpPr>
        <p:spPr>
          <a:xfrm flipH="1">
            <a:off x="2087956" y="4087972"/>
            <a:ext cx="5157684" cy="575654"/>
          </a:xfrm>
          <a:prstGeom prst="bentConnector3">
            <a:avLst>
              <a:gd name="adj1" fmla="val -3324"/>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2095172" y="4663627"/>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9" name="Flowchart: Process 28"/>
          <p:cNvSpPr/>
          <p:nvPr/>
        </p:nvSpPr>
        <p:spPr>
          <a:xfrm>
            <a:off x="1565236" y="2629782"/>
            <a:ext cx="1059873" cy="608056"/>
          </a:xfrm>
          <a:prstGeom prst="flowChartProcess">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defRPr/>
            </a:pPr>
            <a:r>
              <a:rPr lang="en-US" sz="1350" b="1" dirty="0">
                <a:solidFill>
                  <a:prstClr val="white"/>
                </a:solidFill>
                <a:latin typeface="Franklin Gothic Book"/>
              </a:rPr>
              <a:t>Create a Requisition</a:t>
            </a:r>
          </a:p>
        </p:txBody>
      </p:sp>
      <p:sp>
        <p:nvSpPr>
          <p:cNvPr id="30" name="Flowchart: Decision 29"/>
          <p:cNvSpPr/>
          <p:nvPr/>
        </p:nvSpPr>
        <p:spPr>
          <a:xfrm>
            <a:off x="4704664" y="2671333"/>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Pass</a:t>
            </a:r>
          </a:p>
        </p:txBody>
      </p:sp>
      <p:cxnSp>
        <p:nvCxnSpPr>
          <p:cNvPr id="8" name="Elbow Connector 7"/>
          <p:cNvCxnSpPr>
            <a:stCxn id="30" idx="0"/>
          </p:cNvCxnSpPr>
          <p:nvPr/>
        </p:nvCxnSpPr>
        <p:spPr>
          <a:xfrm rot="16200000" flipV="1">
            <a:off x="3523376" y="955611"/>
            <a:ext cx="269525" cy="3161918"/>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095172" y="2415726"/>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5232789" y="2439532"/>
            <a:ext cx="298480" cy="300082"/>
          </a:xfrm>
          <a:prstGeom prst="rect">
            <a:avLst/>
          </a:prstGeom>
        </p:spPr>
        <p:txBody>
          <a:bodyPr wrap="none">
            <a:spAutoFit/>
          </a:bodyPr>
          <a:lstStyle/>
          <a:p>
            <a:pPr>
              <a:defRPr/>
            </a:pPr>
            <a:r>
              <a:rPr lang="en-US" sz="1350" b="1" dirty="0">
                <a:solidFill>
                  <a:schemeClr val="bg2"/>
                </a:solidFill>
                <a:latin typeface="Franklin Gothic Book"/>
              </a:rPr>
              <a:t>N</a:t>
            </a:r>
            <a:endParaRPr lang="en-US" sz="1350" dirty="0">
              <a:solidFill>
                <a:schemeClr val="bg2"/>
              </a:solidFill>
              <a:latin typeface="Franklin Gothic Book"/>
            </a:endParaRPr>
          </a:p>
        </p:txBody>
      </p:sp>
      <p:sp>
        <p:nvSpPr>
          <p:cNvPr id="21" name="Rectangle 20"/>
          <p:cNvSpPr/>
          <p:nvPr/>
        </p:nvSpPr>
        <p:spPr>
          <a:xfrm>
            <a:off x="5778029" y="2680063"/>
            <a:ext cx="272832" cy="300082"/>
          </a:xfrm>
          <a:prstGeom prst="rect">
            <a:avLst/>
          </a:prstGeom>
        </p:spPr>
        <p:txBody>
          <a:bodyPr wrap="none">
            <a:spAutoFit/>
          </a:bodyPr>
          <a:lstStyle/>
          <a:p>
            <a:pPr>
              <a:defRPr/>
            </a:pPr>
            <a:r>
              <a:rPr lang="en-US" sz="1350" b="1" dirty="0">
                <a:solidFill>
                  <a:schemeClr val="bg2"/>
                </a:solidFill>
                <a:latin typeface="Franklin Gothic Book"/>
              </a:rPr>
              <a:t>Y</a:t>
            </a:r>
          </a:p>
        </p:txBody>
      </p:sp>
      <p:cxnSp>
        <p:nvCxnSpPr>
          <p:cNvPr id="23" name="Elbow Connector 22"/>
          <p:cNvCxnSpPr>
            <a:stCxn id="13" idx="1"/>
          </p:cNvCxnSpPr>
          <p:nvPr/>
        </p:nvCxnSpPr>
        <p:spPr>
          <a:xfrm rot="10800000">
            <a:off x="1341796" y="2933811"/>
            <a:ext cx="213110" cy="1154164"/>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endCxn id="29" idx="1"/>
          </p:cNvCxnSpPr>
          <p:nvPr/>
        </p:nvCxnSpPr>
        <p:spPr>
          <a:xfrm>
            <a:off x="1362457" y="2933810"/>
            <a:ext cx="202780" cy="1"/>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44" name="Flowchart: Process 43"/>
          <p:cNvSpPr/>
          <p:nvPr/>
        </p:nvSpPr>
        <p:spPr>
          <a:xfrm>
            <a:off x="6177604" y="3815149"/>
            <a:ext cx="1059873" cy="560651"/>
          </a:xfrm>
          <a:prstGeom prst="flowChartProcess">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Source </a:t>
            </a:r>
            <a:r>
              <a:rPr lang="en-US" sz="1350" b="1" dirty="0" err="1">
                <a:solidFill>
                  <a:prstClr val="white">
                    <a:lumMod val="65000"/>
                  </a:prstClr>
                </a:solidFill>
                <a:latin typeface="Franklin Gothic Book"/>
              </a:rPr>
              <a:t>Req</a:t>
            </a:r>
            <a:r>
              <a:rPr lang="en-US" sz="1350" b="1" dirty="0">
                <a:solidFill>
                  <a:prstClr val="white">
                    <a:lumMod val="65000"/>
                  </a:prstClr>
                </a:solidFill>
                <a:latin typeface="Franklin Gothic Book"/>
              </a:rPr>
              <a:t> to PO</a:t>
            </a:r>
          </a:p>
        </p:txBody>
      </p:sp>
      <p:sp>
        <p:nvSpPr>
          <p:cNvPr id="51" name="Flowchart: Decision 50"/>
          <p:cNvSpPr/>
          <p:nvPr/>
        </p:nvSpPr>
        <p:spPr>
          <a:xfrm>
            <a:off x="4703125" y="3801032"/>
            <a:ext cx="1068869" cy="608056"/>
          </a:xfrm>
          <a:prstGeom prst="flowChartDecision">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Pass</a:t>
            </a:r>
          </a:p>
        </p:txBody>
      </p:sp>
      <p:cxnSp>
        <p:nvCxnSpPr>
          <p:cNvPr id="53" name="Elbow Connector 52"/>
          <p:cNvCxnSpPr>
            <a:stCxn id="51" idx="0"/>
          </p:cNvCxnSpPr>
          <p:nvPr/>
        </p:nvCxnSpPr>
        <p:spPr>
          <a:xfrm rot="16200000" flipV="1">
            <a:off x="4399927" y="2963397"/>
            <a:ext cx="213326" cy="1461943"/>
          </a:xfrm>
          <a:prstGeom prst="bentConnector2">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3777766" y="3587706"/>
            <a:ext cx="0" cy="214057"/>
          </a:xfrm>
          <a:prstGeom prst="straightConnector1">
            <a:avLst/>
          </a:prstGeom>
          <a:ln w="57150">
            <a:solidFill>
              <a:schemeClr val="bg2"/>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p:cNvSpPr/>
          <p:nvPr/>
        </p:nvSpPr>
        <p:spPr>
          <a:xfrm>
            <a:off x="6449363" y="2086483"/>
            <a:ext cx="184731" cy="300082"/>
          </a:xfrm>
          <a:prstGeom prst="rect">
            <a:avLst/>
          </a:prstGeom>
        </p:spPr>
        <p:txBody>
          <a:bodyPr wrap="none">
            <a:spAutoFit/>
          </a:bodyPr>
          <a:lstStyle/>
          <a:p>
            <a:pPr>
              <a:defRPr/>
            </a:pPr>
            <a:endParaRPr lang="en-US" sz="1350" dirty="0">
              <a:solidFill>
                <a:prstClr val="black"/>
              </a:solidFill>
              <a:latin typeface="Franklin Gothic Book"/>
            </a:endParaRPr>
          </a:p>
        </p:txBody>
      </p:sp>
      <p:sp>
        <p:nvSpPr>
          <p:cNvPr id="57" name="Rectangle 56"/>
          <p:cNvSpPr/>
          <p:nvPr/>
        </p:nvSpPr>
        <p:spPr>
          <a:xfrm>
            <a:off x="5230237" y="3538699"/>
            <a:ext cx="298480" cy="300082"/>
          </a:xfrm>
          <a:prstGeom prst="rect">
            <a:avLst/>
          </a:prstGeom>
        </p:spPr>
        <p:txBody>
          <a:bodyPr wrap="none">
            <a:spAutoFit/>
          </a:bodyPr>
          <a:lstStyle/>
          <a:p>
            <a:pPr>
              <a:defRPr/>
            </a:pPr>
            <a:r>
              <a:rPr lang="en-US" sz="1350" b="1" dirty="0">
                <a:solidFill>
                  <a:schemeClr val="bg2"/>
                </a:solidFill>
                <a:latin typeface="Franklin Gothic Book"/>
              </a:rPr>
              <a:t>N</a:t>
            </a:r>
            <a:endParaRPr lang="en-US" sz="1350" dirty="0">
              <a:solidFill>
                <a:schemeClr val="bg2"/>
              </a:solidFill>
              <a:latin typeface="Franklin Gothic Book"/>
            </a:endParaRPr>
          </a:p>
        </p:txBody>
      </p:sp>
      <p:sp>
        <p:nvSpPr>
          <p:cNvPr id="58" name="Rectangle 57"/>
          <p:cNvSpPr/>
          <p:nvPr/>
        </p:nvSpPr>
        <p:spPr>
          <a:xfrm>
            <a:off x="5793263" y="3861445"/>
            <a:ext cx="272832" cy="300082"/>
          </a:xfrm>
          <a:prstGeom prst="rect">
            <a:avLst/>
          </a:prstGeom>
        </p:spPr>
        <p:txBody>
          <a:bodyPr wrap="none">
            <a:spAutoFit/>
          </a:bodyPr>
          <a:lstStyle/>
          <a:p>
            <a:pPr>
              <a:defRPr/>
            </a:pPr>
            <a:r>
              <a:rPr lang="en-US" sz="1350" b="1" dirty="0">
                <a:solidFill>
                  <a:schemeClr val="bg2"/>
                </a:solidFill>
                <a:latin typeface="Franklin Gothic Book"/>
              </a:rPr>
              <a:t>Y</a:t>
            </a:r>
            <a:endParaRPr lang="en-US" sz="1350" dirty="0">
              <a:solidFill>
                <a:schemeClr val="bg2"/>
              </a:solidFill>
              <a:latin typeface="Franklin Gothic Book"/>
            </a:endParaRPr>
          </a:p>
        </p:txBody>
      </p:sp>
      <p:sp>
        <p:nvSpPr>
          <p:cNvPr id="6" name="Flowchart: Data 5"/>
          <p:cNvSpPr/>
          <p:nvPr/>
        </p:nvSpPr>
        <p:spPr>
          <a:xfrm>
            <a:off x="1341796" y="4858133"/>
            <a:ext cx="1862882" cy="585962"/>
          </a:xfrm>
          <a:prstGeom prst="flowChartInputOutput">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b="1" dirty="0">
                <a:solidFill>
                  <a:prstClr val="white">
                    <a:lumMod val="65000"/>
                  </a:prstClr>
                </a:solidFill>
                <a:latin typeface="Franklin Gothic Book"/>
              </a:rPr>
              <a:t>Downstream Process</a:t>
            </a:r>
          </a:p>
        </p:txBody>
      </p:sp>
    </p:spTree>
    <p:extLst>
      <p:ext uri="{BB962C8B-B14F-4D97-AF65-F5344CB8AC3E}">
        <p14:creationId xmlns:p14="http://schemas.microsoft.com/office/powerpoint/2010/main" val="4201521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15227" y="427537"/>
            <a:ext cx="7807664" cy="5928814"/>
          </a:xfrm>
        </p:spPr>
      </p:pic>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dirty="0"/>
          </a:p>
        </p:txBody>
      </p:sp>
      <p:sp>
        <p:nvSpPr>
          <p:cNvPr id="6" name="Oval 5"/>
          <p:cNvSpPr/>
          <p:nvPr/>
        </p:nvSpPr>
        <p:spPr>
          <a:xfrm>
            <a:off x="6457950" y="471489"/>
            <a:ext cx="532785" cy="45274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72226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Create a Requisition</a:t>
            </a:r>
            <a:endParaRPr lang="en-US" b="1" dirty="0"/>
          </a:p>
        </p:txBody>
      </p:sp>
      <p:sp>
        <p:nvSpPr>
          <p:cNvPr id="3" name="Content Placeholder 2"/>
          <p:cNvSpPr>
            <a:spLocks noGrp="1"/>
          </p:cNvSpPr>
          <p:nvPr>
            <p:ph idx="1"/>
          </p:nvPr>
        </p:nvSpPr>
        <p:spPr/>
        <p:txBody>
          <a:bodyPr/>
          <a:lstStyle/>
          <a:p>
            <a:pPr marL="0" indent="0">
              <a:buNone/>
            </a:pPr>
            <a:r>
              <a:rPr lang="en-US" dirty="0" smtClean="0"/>
              <a:t>First go to Navigation (</a:t>
            </a:r>
            <a:r>
              <a:rPr lang="en-US" dirty="0" err="1" smtClean="0"/>
              <a:t>Nav</a:t>
            </a:r>
            <a:r>
              <a:rPr lang="en-US" dirty="0" smtClean="0"/>
              <a:t> Bar) on the upper right corner, click on it and it will give you a drop down menu of your options..</a:t>
            </a:r>
          </a:p>
          <a:p>
            <a:endParaRPr lang="en-US" dirty="0"/>
          </a:p>
        </p:txBody>
      </p:sp>
      <p:sp>
        <p:nvSpPr>
          <p:cNvPr id="4" name="Slide Number Placeholder 3"/>
          <p:cNvSpPr>
            <a:spLocks noGrp="1"/>
          </p:cNvSpPr>
          <p:nvPr>
            <p:ph type="sldNum" sz="quarter" idx="12"/>
          </p:nvPr>
        </p:nvSpPr>
        <p:spPr/>
        <p:txBody>
          <a:bodyPr/>
          <a:lstStyle/>
          <a:p>
            <a:fld id="{DEE5BC03-7CE3-4FE3-BC0A-0ACCA8AC1F24}" type="slidenum">
              <a:rPr lang="en-US" smtClean="0"/>
              <a:pPr/>
              <a:t>7</a:t>
            </a:fld>
            <a:endParaRPr lang="en-US" dirty="0"/>
          </a:p>
        </p:txBody>
      </p:sp>
      <p:pic>
        <p:nvPicPr>
          <p:cNvPr id="5" name="Picture 4"/>
          <p:cNvPicPr>
            <a:picLocks noChangeAspect="1"/>
          </p:cNvPicPr>
          <p:nvPr/>
        </p:nvPicPr>
        <p:blipFill>
          <a:blip r:embed="rId2"/>
          <a:stretch>
            <a:fillRect/>
          </a:stretch>
        </p:blipFill>
        <p:spPr>
          <a:xfrm>
            <a:off x="2027817" y="3454798"/>
            <a:ext cx="1981372" cy="1383912"/>
          </a:xfrm>
          <a:prstGeom prst="rect">
            <a:avLst/>
          </a:prstGeom>
        </p:spPr>
      </p:pic>
      <p:pic>
        <p:nvPicPr>
          <p:cNvPr id="6" name="Picture 5"/>
          <p:cNvPicPr>
            <a:picLocks noChangeAspect="1"/>
          </p:cNvPicPr>
          <p:nvPr/>
        </p:nvPicPr>
        <p:blipFill>
          <a:blip r:embed="rId3"/>
          <a:stretch>
            <a:fillRect/>
          </a:stretch>
        </p:blipFill>
        <p:spPr>
          <a:xfrm>
            <a:off x="5692877" y="2959878"/>
            <a:ext cx="974811" cy="3444822"/>
          </a:xfrm>
          <a:prstGeom prst="rect">
            <a:avLst/>
          </a:prstGeom>
        </p:spPr>
      </p:pic>
      <p:cxnSp>
        <p:nvCxnSpPr>
          <p:cNvPr id="14" name="Straight Arrow Connector 13"/>
          <p:cNvCxnSpPr/>
          <p:nvPr/>
        </p:nvCxnSpPr>
        <p:spPr>
          <a:xfrm flipH="1">
            <a:off x="3835725" y="2787640"/>
            <a:ext cx="197547" cy="6432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4033272" y="3226430"/>
            <a:ext cx="898827" cy="22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4084480" y="3672548"/>
            <a:ext cx="1045166" cy="538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6848993" y="5143483"/>
            <a:ext cx="780839" cy="283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6848993" y="4863143"/>
            <a:ext cx="930469" cy="765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6819721" y="4316361"/>
            <a:ext cx="666929" cy="365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2551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323" y="881184"/>
            <a:ext cx="6252731" cy="597803"/>
          </a:xfrm>
        </p:spPr>
        <p:txBody>
          <a:bodyPr>
            <a:normAutofit/>
          </a:bodyPr>
          <a:lstStyle/>
          <a:p>
            <a:r>
              <a:rPr lang="en-US" dirty="0"/>
              <a:t>CREATE A REQUISITION</a:t>
            </a:r>
          </a:p>
        </p:txBody>
      </p:sp>
      <p:sp>
        <p:nvSpPr>
          <p:cNvPr id="3" name="Content Placeholder 2"/>
          <p:cNvSpPr>
            <a:spLocks noGrp="1"/>
          </p:cNvSpPr>
          <p:nvPr>
            <p:ph idx="1"/>
          </p:nvPr>
        </p:nvSpPr>
        <p:spPr>
          <a:xfrm>
            <a:off x="727587" y="1632155"/>
            <a:ext cx="7787763" cy="5089321"/>
          </a:xfrm>
        </p:spPr>
        <p:txBody>
          <a:bodyPr>
            <a:normAutofit/>
          </a:bodyPr>
          <a:lstStyle/>
          <a:p>
            <a:pPr marL="0" indent="0">
              <a:buNone/>
            </a:pPr>
            <a:r>
              <a:rPr lang="en-US" sz="1800" dirty="0" smtClean="0"/>
              <a:t>In the </a:t>
            </a:r>
            <a:r>
              <a:rPr lang="en-US" sz="1800" u="sng" dirty="0" smtClean="0"/>
              <a:t>Finance</a:t>
            </a:r>
            <a:r>
              <a:rPr lang="en-US" sz="1800" dirty="0" smtClean="0"/>
              <a:t> pillar, Navigate </a:t>
            </a:r>
            <a:r>
              <a:rPr lang="en-US" sz="1800" dirty="0"/>
              <a:t>to Purchasing &gt; Requisition &gt; Add/Update Requisition</a:t>
            </a:r>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a:p>
          <a:p>
            <a:pPr marL="0" indent="0">
              <a:buNone/>
            </a:pPr>
            <a:endParaRPr lang="en-US" sz="1800" dirty="0" smtClean="0"/>
          </a:p>
          <a:p>
            <a:pPr marL="0" indent="0">
              <a:buNone/>
            </a:pPr>
            <a:endParaRPr lang="en-US" sz="1800" dirty="0" smtClean="0"/>
          </a:p>
          <a:p>
            <a:pPr marL="0" indent="0">
              <a:buNone/>
            </a:pPr>
            <a:endParaRPr lang="en-US" sz="1800" dirty="0"/>
          </a:p>
          <a:p>
            <a:pPr marL="0" indent="0">
              <a:buNone/>
            </a:pPr>
            <a:r>
              <a:rPr lang="en-US" sz="1800" dirty="0" smtClean="0"/>
              <a:t>Click </a:t>
            </a:r>
            <a:r>
              <a:rPr lang="en-US" sz="1800" dirty="0"/>
              <a:t>on Add button.</a:t>
            </a:r>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8</a:t>
            </a:fld>
            <a:endParaRPr lang="en-US" sz="825" dirty="0">
              <a:solidFill>
                <a:prstClr val="black"/>
              </a:solidFill>
              <a:latin typeface="Franklin Gothic Book"/>
            </a:endParaRPr>
          </a:p>
        </p:txBody>
      </p:sp>
      <p:pic>
        <p:nvPicPr>
          <p:cNvPr id="6" name="Picture 5"/>
          <p:cNvPicPr/>
          <p:nvPr/>
        </p:nvPicPr>
        <p:blipFill>
          <a:blip r:embed="rId3">
            <a:extLst>
              <a:ext uri="{28A0092B-C50C-407E-A947-70E740481C1C}">
                <a14:useLocalDpi xmlns:a14="http://schemas.microsoft.com/office/drawing/2010/main" val="0"/>
              </a:ext>
            </a:extLst>
          </a:blip>
          <a:stretch>
            <a:fillRect/>
          </a:stretch>
        </p:blipFill>
        <p:spPr>
          <a:xfrm>
            <a:off x="2172928" y="2273608"/>
            <a:ext cx="5073445" cy="3441290"/>
          </a:xfrm>
          <a:prstGeom prst="rect">
            <a:avLst/>
          </a:prstGeom>
          <a:ln>
            <a:noFill/>
          </a:ln>
          <a:effectLst>
            <a:outerShdw blurRad="190500" algn="tl" rotWithShape="0">
              <a:srgbClr val="000000">
                <a:alpha val="70000"/>
              </a:srgbClr>
            </a:outerShdw>
          </a:effectLst>
        </p:spPr>
      </p:pic>
      <p:sp>
        <p:nvSpPr>
          <p:cNvPr id="8" name="Oval 7"/>
          <p:cNvSpPr/>
          <p:nvPr/>
        </p:nvSpPr>
        <p:spPr>
          <a:xfrm>
            <a:off x="2005782" y="4517596"/>
            <a:ext cx="1002890" cy="49685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757330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5643" y="435282"/>
            <a:ext cx="6252731" cy="776825"/>
          </a:xfrm>
        </p:spPr>
        <p:txBody>
          <a:bodyPr>
            <a:normAutofit/>
          </a:bodyPr>
          <a:lstStyle/>
          <a:p>
            <a:r>
              <a:rPr lang="en-US" dirty="0"/>
              <a:t>CREATE A REQUISITION</a:t>
            </a:r>
          </a:p>
        </p:txBody>
      </p:sp>
      <p:sp>
        <p:nvSpPr>
          <p:cNvPr id="3" name="Content Placeholder 2"/>
          <p:cNvSpPr>
            <a:spLocks noGrp="1"/>
          </p:cNvSpPr>
          <p:nvPr>
            <p:ph idx="1"/>
          </p:nvPr>
        </p:nvSpPr>
        <p:spPr>
          <a:xfrm>
            <a:off x="1014703" y="1212107"/>
            <a:ext cx="6252731" cy="5645893"/>
          </a:xfrm>
        </p:spPr>
        <p:txBody>
          <a:bodyPr/>
          <a:lstStyle/>
          <a:p>
            <a:pPr marL="0" indent="0">
              <a:buNone/>
            </a:pPr>
            <a:r>
              <a:rPr lang="en-US" sz="1800" dirty="0" smtClean="0"/>
              <a:t>The top section of the Maintain </a:t>
            </a:r>
            <a:r>
              <a:rPr lang="en-US" sz="1800" dirty="0"/>
              <a:t>Requisition </a:t>
            </a:r>
            <a:r>
              <a:rPr lang="en-US" sz="1800" dirty="0" smtClean="0"/>
              <a:t>page includes a free form field for Requisition Name. This field should be used for a department specific numbering scheme. Below that section is two </a:t>
            </a:r>
            <a:r>
              <a:rPr lang="en-US" sz="1800" dirty="0"/>
              <a:t>main parts, </a:t>
            </a:r>
            <a:r>
              <a:rPr lang="en-US" sz="1800" b="1" dirty="0"/>
              <a:t>Header </a:t>
            </a:r>
            <a:r>
              <a:rPr lang="en-US" sz="1800" dirty="0"/>
              <a:t>and </a:t>
            </a:r>
            <a:r>
              <a:rPr lang="en-US" sz="1800" b="1" dirty="0"/>
              <a:t>Line </a:t>
            </a:r>
            <a:r>
              <a:rPr lang="en-US" sz="1800" dirty="0"/>
              <a:t>data.</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342900" lvl="1" indent="0">
              <a:buNone/>
            </a:pPr>
            <a:endParaRPr lang="en-US" dirty="0"/>
          </a:p>
        </p:txBody>
      </p:sp>
      <p:sp>
        <p:nvSpPr>
          <p:cNvPr id="4" name="Slide Number Placeholder 3"/>
          <p:cNvSpPr>
            <a:spLocks noGrp="1"/>
          </p:cNvSpPr>
          <p:nvPr>
            <p:ph type="sldNum" sz="quarter" idx="12"/>
          </p:nvPr>
        </p:nvSpPr>
        <p:spPr/>
        <p:txBody>
          <a:bodyPr/>
          <a:lstStyle/>
          <a:p>
            <a:pPr>
              <a:defRPr/>
            </a:pPr>
            <a:fld id="{DEE5BC03-7CE3-4FE3-BC0A-0ACCA8AC1F24}" type="slidenum">
              <a:rPr lang="en-US" sz="825">
                <a:solidFill>
                  <a:prstClr val="black"/>
                </a:solidFill>
                <a:latin typeface="Franklin Gothic Book"/>
              </a:rPr>
              <a:pPr>
                <a:defRPr/>
              </a:pPr>
              <a:t>9</a:t>
            </a:fld>
            <a:endParaRPr lang="en-US" sz="825" dirty="0">
              <a:solidFill>
                <a:prstClr val="black"/>
              </a:solidFill>
              <a:latin typeface="Franklin Gothic Book"/>
            </a:endParaRPr>
          </a:p>
        </p:txBody>
      </p:sp>
      <p:pic>
        <p:nvPicPr>
          <p:cNvPr id="7" name="Picture 6"/>
          <p:cNvPicPr/>
          <p:nvPr/>
        </p:nvPicPr>
        <p:blipFill>
          <a:blip r:embed="rId3">
            <a:extLst>
              <a:ext uri="{28A0092B-C50C-407E-A947-70E740481C1C}">
                <a14:useLocalDpi xmlns:a14="http://schemas.microsoft.com/office/drawing/2010/main" val="0"/>
              </a:ext>
            </a:extLst>
          </a:blip>
          <a:stretch>
            <a:fillRect/>
          </a:stretch>
        </p:blipFill>
        <p:spPr>
          <a:xfrm>
            <a:off x="1317523" y="2251587"/>
            <a:ext cx="6656438" cy="4469889"/>
          </a:xfrm>
          <a:prstGeom prst="rect">
            <a:avLst/>
          </a:prstGeom>
          <a:ln>
            <a:noFill/>
          </a:ln>
          <a:effectLst>
            <a:outerShdw blurRad="190500" algn="tl" rotWithShape="0">
              <a:srgbClr val="000000">
                <a:alpha val="70000"/>
              </a:srgbClr>
            </a:outerShdw>
          </a:effectLst>
        </p:spPr>
      </p:pic>
      <p:sp>
        <p:nvSpPr>
          <p:cNvPr id="5" name="Rounded Rectangle 4"/>
          <p:cNvSpPr/>
          <p:nvPr/>
        </p:nvSpPr>
        <p:spPr>
          <a:xfrm>
            <a:off x="1545643" y="3758465"/>
            <a:ext cx="2280357" cy="82934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ounded Rectangle 8"/>
          <p:cNvSpPr/>
          <p:nvPr/>
        </p:nvSpPr>
        <p:spPr>
          <a:xfrm>
            <a:off x="1199533" y="5226548"/>
            <a:ext cx="6774428" cy="104077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Rectangle 9"/>
          <p:cNvSpPr/>
          <p:nvPr/>
        </p:nvSpPr>
        <p:spPr>
          <a:xfrm>
            <a:off x="4723516" y="3849970"/>
            <a:ext cx="838691" cy="323165"/>
          </a:xfrm>
          <a:prstGeom prst="rect">
            <a:avLst/>
          </a:prstGeom>
        </p:spPr>
        <p:txBody>
          <a:bodyPr wrap="none">
            <a:spAutoFit/>
          </a:bodyPr>
          <a:lstStyle/>
          <a:p>
            <a:pPr defTabSz="685800"/>
            <a:r>
              <a:rPr lang="en-US" sz="1500" b="1" dirty="0">
                <a:solidFill>
                  <a:srgbClr val="FF0000"/>
                </a:solidFill>
                <a:latin typeface="Arial" panose="020B0604020202020204" pitchFamily="34" charset="0"/>
                <a:cs typeface="Arial" panose="020B0604020202020204" pitchFamily="34" charset="0"/>
              </a:rPr>
              <a:t>Header</a:t>
            </a:r>
          </a:p>
        </p:txBody>
      </p:sp>
      <p:sp>
        <p:nvSpPr>
          <p:cNvPr id="11" name="Rectangle 10"/>
          <p:cNvSpPr/>
          <p:nvPr/>
        </p:nvSpPr>
        <p:spPr>
          <a:xfrm>
            <a:off x="6154089" y="4809463"/>
            <a:ext cx="579005" cy="323165"/>
          </a:xfrm>
          <a:prstGeom prst="rect">
            <a:avLst/>
          </a:prstGeom>
        </p:spPr>
        <p:txBody>
          <a:bodyPr wrap="none">
            <a:spAutoFit/>
          </a:bodyPr>
          <a:lstStyle/>
          <a:p>
            <a:pPr defTabSz="685800"/>
            <a:r>
              <a:rPr lang="en-US" sz="1500" b="1" dirty="0">
                <a:solidFill>
                  <a:srgbClr val="FF0000"/>
                </a:solidFill>
                <a:latin typeface="Arial" panose="020B0604020202020204" pitchFamily="34" charset="0"/>
                <a:cs typeface="Arial" panose="020B0604020202020204" pitchFamily="34" charset="0"/>
              </a:rPr>
              <a:t>Line</a:t>
            </a:r>
          </a:p>
        </p:txBody>
      </p:sp>
    </p:spTree>
    <p:extLst>
      <p:ext uri="{BB962C8B-B14F-4D97-AF65-F5344CB8AC3E}">
        <p14:creationId xmlns:p14="http://schemas.microsoft.com/office/powerpoint/2010/main" val="7769111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p:properties xmlns:p="http://schemas.microsoft.com/office/2006/metadata/properties" xmlns:xsi="http://www.w3.org/2001/XMLSchema-instance" xmlns:pc="http://schemas.microsoft.com/office/infopath/2007/PartnerControls">
  <documentManagement>
    <Category xmlns="686bc730-dfb5-4557-ac43-64e2aeb71117">SBCTC Templates</Category>
    <Menu_x0020_Group xmlns="686bc730-dfb5-4557-ac43-64e2aeb71117">Publications &amp; Printing</Menu_x0020_Group>
    <IconOverlay xmlns="http://schemas.microsoft.com/sharepoint/v4" xsi:nil="true"/>
    <PublishingStartDate xmlns="http://schemas.microsoft.com/sharepoint/v3" xsi:nil="true"/>
    <PublishingExpirationDate xmlns="http://schemas.microsoft.com/sharepoint/v3" xsi:nil="true"/>
    <_dlc_DocId xmlns="dbb9891f-5342-44b3-9004-2472729e727f">Z7X6SQ3F62JH-64-45</_dlc_DocId>
    <_dlc_DocIdUrl xmlns="dbb9891f-5342-44b3-9004-2472729e727f">
      <Url>https://portal.sbctc.edu/sites/Intranet/publications/_layouts/15/DocIdRedir.aspx?ID=Z7X6SQ3F62JH-64-45</Url>
      <Description>Z7X6SQ3F62JH-64-45</Description>
    </_dlc_DocIdUrl>
    <Content_x0020_Owner xmlns="686bc730-dfb5-4557-ac43-64e2aeb71117">
      <UserInfo>
        <DisplayName>Katie Rose</DisplayName>
        <AccountId>178</AccountId>
        <AccountType/>
      </UserInfo>
    </Content_x0020_Owne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301EAAAF5A9A14C98C32A8D7B77B290" ma:contentTypeVersion="4" ma:contentTypeDescription="Create a new document." ma:contentTypeScope="" ma:versionID="e364fc523c39ff84877964d62bb0c69e">
  <xsd:schema xmlns:xsd="http://www.w3.org/2001/XMLSchema" xmlns:xs="http://www.w3.org/2001/XMLSchema" xmlns:p="http://schemas.microsoft.com/office/2006/metadata/properties" xmlns:ns1="http://schemas.microsoft.com/sharepoint/v3" xmlns:ns2="686bc730-dfb5-4557-ac43-64e2aeb71117" xmlns:ns3="dbb9891f-5342-44b3-9004-2472729e727f" xmlns:ns4="http://schemas.microsoft.com/sharepoint/v4" targetNamespace="http://schemas.microsoft.com/office/2006/metadata/properties" ma:root="true" ma:fieldsID="b59568911a8627c463a330b5927c98aa" ns1:_="" ns2:_="" ns3:_="" ns4:_="">
    <xsd:import namespace="http://schemas.microsoft.com/sharepoint/v3"/>
    <xsd:import namespace="686bc730-dfb5-4557-ac43-64e2aeb71117"/>
    <xsd:import namespace="dbb9891f-5342-44b3-9004-2472729e727f"/>
    <xsd:import namespace="http://schemas.microsoft.com/sharepoint/v4"/>
    <xsd:element name="properties">
      <xsd:complexType>
        <xsd:sequence>
          <xsd:element name="documentManagement">
            <xsd:complexType>
              <xsd:all>
                <xsd:element ref="ns2:Menu_x0020_Group" minOccurs="0"/>
                <xsd:element ref="ns2:Category" minOccurs="0"/>
                <xsd:element ref="ns2:Content_x0020_Owner" minOccurs="0"/>
                <xsd:element ref="ns1:PublishingStartDate" minOccurs="0"/>
                <xsd:element ref="ns1:PublishingExpirationDate" minOccurs="0"/>
                <xsd:element ref="ns3:_dlc_DocId" minOccurs="0"/>
                <xsd:element ref="ns3:_dlc_DocIdUrl" minOccurs="0"/>
                <xsd:element ref="ns3:_dlc_DocIdPersistId" minOccurs="0"/>
                <xsd:element ref="ns4: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internalName="PublishingStartDate">
      <xsd:simpleType>
        <xsd:restriction base="dms:Unknown"/>
      </xsd:simpleType>
    </xsd:element>
    <xsd:element name="PublishingExpirationDate" ma:index="12"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86bc730-dfb5-4557-ac43-64e2aeb71117"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xsd:simpleType>
        <xsd:restriction base="dms:Choice">
          <xsd:enumeration value="Agency Issue Briefs"/>
          <xsd:enumeration value="Business Cards"/>
          <xsd:enumeration value="Name Badges"/>
          <xsd:enumeration value="Logos"/>
          <xsd:enumeration value="SBCTC Templates"/>
          <xsd:enumeration value="Style Guide"/>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bb9891f-5342-44b3-9004-2472729e727f" elementFormDefault="qualified">
    <xsd:import namespace="http://schemas.microsoft.com/office/2006/documentManagement/types"/>
    <xsd:import namespace="http://schemas.microsoft.com/office/infopath/2007/PartnerControls"/>
    <xsd:element name="_dlc_DocId" ma:index="13" nillable="true" ma:displayName="Document ID Value" ma:description="The value of the document ID assigned to this item." ma:internalName="_dlc_DocId" ma:readOnly="true">
      <xsd:simpleType>
        <xsd:restriction base="dms:Text"/>
      </xsd:simpleType>
    </xsd:element>
    <xsd:element name="_dlc_DocIdUrl" ma:index="14"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5"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16"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53C5D9-1A2B-447E-9929-E770D4EC92C5}">
  <ds:schemaRefs>
    <ds:schemaRef ds:uri="http://schemas.microsoft.com/sharepoint/events"/>
  </ds:schemaRefs>
</ds:datastoreItem>
</file>

<file path=customXml/itemProps2.xml><?xml version="1.0" encoding="utf-8"?>
<ds:datastoreItem xmlns:ds="http://schemas.openxmlformats.org/officeDocument/2006/customXml" ds:itemID="{899CAEAB-7F25-457A-9492-6E864807A77D}">
  <ds:schemaRefs>
    <ds:schemaRef ds:uri="http://purl.org/dc/elements/1.1/"/>
    <ds:schemaRef ds:uri="http://schemas.microsoft.com/office/2006/metadata/properties"/>
    <ds:schemaRef ds:uri="http://schemas.microsoft.com/office/2006/documentManagement/types"/>
    <ds:schemaRef ds:uri="http://www.w3.org/XML/1998/namespace"/>
    <ds:schemaRef ds:uri="http://purl.org/dc/terms/"/>
    <ds:schemaRef ds:uri="http://schemas.microsoft.com/sharepoint/v3"/>
    <ds:schemaRef ds:uri="dbb9891f-5342-44b3-9004-2472729e727f"/>
    <ds:schemaRef ds:uri="http://purl.org/dc/dcmitype/"/>
    <ds:schemaRef ds:uri="http://schemas.microsoft.com/office/infopath/2007/PartnerControls"/>
    <ds:schemaRef ds:uri="http://schemas.openxmlformats.org/package/2006/metadata/core-properties"/>
    <ds:schemaRef ds:uri="http://schemas.microsoft.com/sharepoint/v4"/>
    <ds:schemaRef ds:uri="686bc730-dfb5-4557-ac43-64e2aeb71117"/>
  </ds:schemaRefs>
</ds:datastoreItem>
</file>

<file path=customXml/itemProps3.xml><?xml version="1.0" encoding="utf-8"?>
<ds:datastoreItem xmlns:ds="http://schemas.openxmlformats.org/officeDocument/2006/customXml" ds:itemID="{66BAF7FC-2AB0-4E52-BDFA-26FE3CE669D4}">
  <ds:schemaRefs>
    <ds:schemaRef ds:uri="http://schemas.microsoft.com/sharepoint/v3/contenttype/forms"/>
  </ds:schemaRefs>
</ds:datastoreItem>
</file>

<file path=customXml/itemProps4.xml><?xml version="1.0" encoding="utf-8"?>
<ds:datastoreItem xmlns:ds="http://schemas.openxmlformats.org/officeDocument/2006/customXml" ds:itemID="{73B44174-E0D7-446D-9305-F26F35FAF71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86bc730-dfb5-4557-ac43-64e2aeb71117"/>
    <ds:schemaRef ds:uri="dbb9891f-5342-44b3-9004-2472729e727f"/>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17010</TotalTime>
  <Words>1796</Words>
  <Application>Microsoft Office PowerPoint</Application>
  <PresentationFormat>On-screen Show (4:3)</PresentationFormat>
  <Paragraphs>478</Paragraphs>
  <Slides>33</Slides>
  <Notes>25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Franklin Gothic Book</vt:lpstr>
      <vt:lpstr>Office Theme</vt:lpstr>
      <vt:lpstr>Creating a Requisition in MyClark </vt:lpstr>
      <vt:lpstr>PowerPoint Presentation</vt:lpstr>
      <vt:lpstr>PowerPoint Presentation</vt:lpstr>
      <vt:lpstr>Requisition life cycle</vt:lpstr>
      <vt:lpstr>Requisition life cycle</vt:lpstr>
      <vt:lpstr>PowerPoint Presentation</vt:lpstr>
      <vt:lpstr>Create a Requisition</vt:lpstr>
      <vt:lpstr>CREATE A REQUISITION</vt:lpstr>
      <vt:lpstr>CREATE A REQUISITION</vt:lpstr>
      <vt:lpstr>CREATE A REQUISITION</vt:lpstr>
      <vt:lpstr>CREATE A REQUISITION</vt:lpstr>
      <vt:lpstr>CREATE A REQUISITION</vt:lpstr>
      <vt:lpstr>CREATE A REQUISITION</vt:lpstr>
      <vt:lpstr>CREATE A REQUISITION</vt:lpstr>
      <vt:lpstr>PEOPLESOFT DISTRIBUTION BASICS</vt:lpstr>
      <vt:lpstr>CREATE A REQUISITION</vt:lpstr>
      <vt:lpstr>Requisition life cycle</vt:lpstr>
      <vt:lpstr>BUDGET PRE-CHECK</vt:lpstr>
      <vt:lpstr>Requisition life cycle</vt:lpstr>
      <vt:lpstr>REQ APPROVAL WORKFLOW</vt:lpstr>
      <vt:lpstr>SUBMIT FOR APPROVAL</vt:lpstr>
      <vt:lpstr>SUBMIT FOR APPROVAL</vt:lpstr>
      <vt:lpstr>APPROVAL OF A REQUISITION</vt:lpstr>
      <vt:lpstr>APPROVAL OF A REQUISITION</vt:lpstr>
      <vt:lpstr>Requisition life cycle</vt:lpstr>
      <vt:lpstr>BUDGET CHECK</vt:lpstr>
      <vt:lpstr>BUDGET CHECK</vt:lpstr>
      <vt:lpstr>BUDGET CHECK</vt:lpstr>
      <vt:lpstr>Modifying a REQUISITION</vt:lpstr>
      <vt:lpstr>Requisition life cycle</vt:lpstr>
      <vt:lpstr>PowerPoint Presentation</vt:lpstr>
      <vt:lpstr>Walk through in MyClark</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Design Review template</dc:title>
  <dc:creator>Sherry Nelson</dc:creator>
  <cp:keywords>Business Process Fit Gap;BPFG</cp:keywords>
  <cp:lastModifiedBy>Sand, Sabra</cp:lastModifiedBy>
  <cp:revision>477</cp:revision>
  <cp:lastPrinted>2019-10-09T23:36:32Z</cp:lastPrinted>
  <dcterms:created xsi:type="dcterms:W3CDTF">2018-03-06T02:29:55Z</dcterms:created>
  <dcterms:modified xsi:type="dcterms:W3CDTF">2019-10-11T15:31:15Z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827cf6ad-251b-42c8-8114-b49e9efa05d5</vt:lpwstr>
  </property>
</Properties>
</file>