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E964ED0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92" r:id="rId4"/>
    <p:sldId id="300" r:id="rId5"/>
    <p:sldId id="301" r:id="rId6"/>
    <p:sldId id="269" r:id="rId7"/>
    <p:sldId id="283" r:id="rId8"/>
    <p:sldId id="270" r:id="rId9"/>
    <p:sldId id="285" r:id="rId10"/>
    <p:sldId id="302" r:id="rId11"/>
    <p:sldId id="303" r:id="rId12"/>
    <p:sldId id="304" r:id="rId13"/>
    <p:sldId id="298" r:id="rId14"/>
    <p:sldId id="305" r:id="rId15"/>
    <p:sldId id="307" r:id="rId16"/>
    <p:sldId id="306" r:id="rId17"/>
    <p:sldId id="266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87402" autoAdjust="0"/>
  </p:normalViewPr>
  <p:slideViewPr>
    <p:cSldViewPr snapToGrid="0">
      <p:cViewPr varScale="1">
        <p:scale>
          <a:sx n="58" d="100"/>
          <a:sy n="58" d="100"/>
        </p:scale>
        <p:origin x="357" y="30"/>
      </p:cViewPr>
      <p:guideLst/>
    </p:cSldViewPr>
  </p:slideViewPr>
  <p:outlineViewPr>
    <p:cViewPr>
      <p:scale>
        <a:sx n="33" d="100"/>
        <a:sy n="33" d="100"/>
      </p:scale>
      <p:origin x="0" y="-25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0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8D0B-FD58-4B51-BE56-99E30CFBC4E2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813F8-B084-472A-A934-1C06737A92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76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F183F-797E-44D1-9D9F-8E18B55FBDEB}" type="datetimeFigureOut">
              <a:rPr lang="en-US" smtClean="0"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577"/>
            <a:ext cx="560832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1A7E-F88C-41DA-BC51-81D305E2F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1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28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2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 Access</a:t>
            </a:r>
            <a:r>
              <a:rPr lang="en-US" baseline="0" dirty="0" smtClean="0"/>
              <a:t> testing. SBCTC log bugs with Oracle. Clark help prioritize.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17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24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8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Susan: Calendar days – many of us are working evenings and weekends, overtime, meetings during lunch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9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7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77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Susan: Groups will receive an email with the link to be able to sign in as a new user. Reminder – write down that PS ID when you see it, or else you will need to call the help desk.  </a:t>
            </a:r>
          </a:p>
          <a:p>
            <a:r>
              <a:rPr lang="en-US" dirty="0" smtClean="0"/>
              <a:t>Students will not access the system until Thursday.  This allows</a:t>
            </a:r>
            <a:r>
              <a:rPr lang="en-US" baseline="0" dirty="0" smtClean="0"/>
              <a:t> time for staff to review student records and enter any data as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0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 – where to find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4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 Ward is a our training lead.  She is teaching</a:t>
            </a:r>
            <a:r>
              <a:rPr lang="en-US" baseline="0" dirty="0" smtClean="0"/>
              <a:t> the fundamentals classes and coordinating the other trainings.  She can help you with canvas. </a:t>
            </a:r>
            <a:endParaRPr lang="en-US" dirty="0" smtClean="0"/>
          </a:p>
          <a:p>
            <a:r>
              <a:rPr lang="en-US" dirty="0" smtClean="0"/>
              <a:t>Jennifer: There are many ways available</a:t>
            </a:r>
            <a:r>
              <a:rPr lang="en-US" baseline="0" dirty="0" smtClean="0"/>
              <a:t> to you to learn about PeopleSoft.  We are in the process of scheduling sessions.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4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81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9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56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21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9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5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0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3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2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7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116357"/>
            <a:ext cx="2352403" cy="5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DE964ED0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52560" y="4232366"/>
            <a:ext cx="262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2165096"/>
            <a:ext cx="10058400" cy="17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 Self-Paced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144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Fundamentals (available now)</a:t>
            </a:r>
          </a:p>
          <a:p>
            <a:r>
              <a:rPr lang="en-US" sz="2800" dirty="0" smtClean="0"/>
              <a:t>ES100 HCM: Employee Self-Service </a:t>
            </a:r>
            <a:r>
              <a:rPr lang="en-US" sz="2800" dirty="0"/>
              <a:t>(9/30 release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MS100 HCM: Manager Self Service (9/30 release)</a:t>
            </a:r>
          </a:p>
          <a:p>
            <a:r>
              <a:rPr lang="en-US" sz="2800" dirty="0" smtClean="0"/>
              <a:t>EX100 Travel &amp; Expenses (10/7 release)</a:t>
            </a:r>
          </a:p>
          <a:p>
            <a:r>
              <a:rPr lang="en-US" sz="2800" dirty="0" smtClean="0"/>
              <a:t>PU100 Purchasing – Creating Requisitions</a:t>
            </a:r>
          </a:p>
          <a:p>
            <a:r>
              <a:rPr lang="en-US" sz="2800" dirty="0" smtClean="0"/>
              <a:t>CH100 CS Staff Self-Service </a:t>
            </a:r>
            <a:r>
              <a:rPr lang="en-US" sz="2800" dirty="0"/>
              <a:t>(9/30 release)</a:t>
            </a:r>
          </a:p>
          <a:p>
            <a:r>
              <a:rPr lang="en-US" sz="2800" dirty="0" smtClean="0"/>
              <a:t>CF100 Faculty Self-Service </a:t>
            </a:r>
            <a:r>
              <a:rPr lang="en-US" sz="2800" dirty="0"/>
              <a:t>(9/30 release)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11</a:t>
            </a:r>
            <a:r>
              <a:rPr lang="en-US" baseline="30000" dirty="0" smtClean="0"/>
              <a:t>th</a:t>
            </a:r>
            <a:r>
              <a:rPr lang="en-US" dirty="0" smtClean="0"/>
              <a:t> MyClark ctcLink Training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Travel requests &amp; expense vouchers</a:t>
            </a:r>
          </a:p>
          <a:p>
            <a:r>
              <a:rPr lang="en-US" sz="3200" dirty="0" smtClean="0"/>
              <a:t>Purchasing – Creating Requisitions</a:t>
            </a:r>
          </a:p>
          <a:p>
            <a:r>
              <a:rPr lang="en-US" sz="3200" dirty="0" smtClean="0"/>
              <a:t>Employee Self-Service</a:t>
            </a:r>
          </a:p>
          <a:p>
            <a:r>
              <a:rPr lang="en-US" sz="3200" dirty="0" smtClean="0"/>
              <a:t>Manager Self-Service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42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General Ledger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Sabra will meet with departments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37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74201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What if I have a technology issue with ctcLink.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19144"/>
            <a:ext cx="9988391" cy="42060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ITS Service Center</a:t>
            </a:r>
          </a:p>
          <a:p>
            <a:pPr lvl="1"/>
            <a:r>
              <a:rPr lang="en-US" sz="2600" dirty="0" smtClean="0"/>
              <a:t>Icon on your desktop</a:t>
            </a:r>
          </a:p>
          <a:p>
            <a:pPr lvl="1"/>
            <a:r>
              <a:rPr lang="en-US" sz="2600" dirty="0" smtClean="0"/>
              <a:t>Call x2425</a:t>
            </a:r>
          </a:p>
          <a:p>
            <a:r>
              <a:rPr lang="en-US" sz="2800" dirty="0" smtClean="0"/>
              <a:t>Determine if it is a technology issue or a knowledge issue.</a:t>
            </a:r>
          </a:p>
          <a:p>
            <a:pPr lvl="1"/>
            <a:r>
              <a:rPr lang="en-US" sz="2600" dirty="0" smtClean="0"/>
              <a:t>Technology – ITS Service Center will address or forward to SBCTC</a:t>
            </a:r>
          </a:p>
          <a:p>
            <a:pPr lvl="1"/>
            <a:r>
              <a:rPr lang="en-US" sz="2600" dirty="0" smtClean="0"/>
              <a:t>Knowledge – will be forwarded to a SME at the college</a:t>
            </a:r>
          </a:p>
          <a:p>
            <a:pPr lvl="2"/>
            <a:r>
              <a:rPr lang="en-US" sz="2400" dirty="0" smtClean="0"/>
              <a:t>May be escalated to SBCTC if necessary</a:t>
            </a:r>
            <a:endParaRPr lang="en-US" sz="24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MyClark ctcLink Accessibility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2709"/>
            <a:ext cx="8596668" cy="450865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Documents</a:t>
            </a:r>
          </a:p>
          <a:p>
            <a:pPr lvl="1"/>
            <a:r>
              <a:rPr lang="en-US" sz="3000" dirty="0" smtClean="0"/>
              <a:t>ctcLink </a:t>
            </a:r>
            <a:r>
              <a:rPr lang="en-US" sz="3000" dirty="0"/>
              <a:t>Screen Reader Resource </a:t>
            </a:r>
            <a:r>
              <a:rPr lang="en-US" sz="3000" dirty="0" smtClean="0"/>
              <a:t>Guide </a:t>
            </a:r>
          </a:p>
          <a:p>
            <a:pPr lvl="1"/>
            <a:r>
              <a:rPr lang="en-US" sz="3000" dirty="0" smtClean="0"/>
              <a:t>Overview of the Student Center</a:t>
            </a:r>
          </a:p>
          <a:p>
            <a:pPr lvl="1"/>
            <a:r>
              <a:rPr lang="en-US" sz="3000" dirty="0" smtClean="0"/>
              <a:t>Student How To documents</a:t>
            </a:r>
          </a:p>
          <a:p>
            <a:pPr lvl="1"/>
            <a:r>
              <a:rPr lang="en-US" sz="3000" dirty="0" smtClean="0"/>
              <a:t>Overview of Employee Self Service and Travel Expenses</a:t>
            </a:r>
          </a:p>
          <a:p>
            <a:r>
              <a:rPr lang="en-US" sz="3200" dirty="0" smtClean="0"/>
              <a:t>Computer lab sessions focused on helping people using assistive technology</a:t>
            </a:r>
            <a:endParaRPr lang="en-US" sz="3200" dirty="0"/>
          </a:p>
          <a:p>
            <a:r>
              <a:rPr lang="en-US" sz="3200" dirty="0" smtClean="0"/>
              <a:t>Enrollment Services and Advising will work with students to register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17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508" y="421416"/>
            <a:ext cx="9753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 probably don’t have to say this for you to know, but you have such a great crew!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lnSpc>
                <a:spcPct val="11500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Sitka Heading" panose="02000505000000020004" pitchFamily="2" charset="0"/>
                <a:ea typeface="Calibri" panose="020F0502020204030204" pitchFamily="34" charset="0"/>
              </a:rPr>
              <a:t>John </a:t>
            </a:r>
            <a:r>
              <a:rPr lang="en-US" sz="2000" b="1" dirty="0">
                <a:solidFill>
                  <a:srgbClr val="1F497D"/>
                </a:solidFill>
                <a:latin typeface="Sitka Heading" panose="02000505000000020004" pitchFamily="2" charset="0"/>
                <a:ea typeface="Calibri" panose="020F0502020204030204" pitchFamily="34" charset="0"/>
              </a:rPr>
              <a:t>Henry Whatley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lnSpc>
                <a:spcPct val="115000"/>
              </a:lnSpc>
            </a:pPr>
            <a:r>
              <a:rPr lang="en-US" dirty="0">
                <a:solidFill>
                  <a:srgbClr val="1F497D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ctcLink Project Manager - Campus Solutions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508" y="2933969"/>
            <a:ext cx="10289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But please also make sure you give Cathy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[Reynolds] special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acknowledgement when you can.  She is working very hard to learn something rather difficult and there are a lot of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hurdles.... Her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persistence and positive attitude mean a lot in those long UAT sessions this week.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 entire team working on FWL has been superlative. 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r"/>
            <a:r>
              <a:rPr lang="en-US" dirty="0">
                <a:latin typeface="Sitka Text" panose="02000505000000020004" pitchFamily="2" charset="0"/>
                <a:ea typeface="Calibri" panose="020F0502020204030204" pitchFamily="34" charset="0"/>
              </a:rPr>
              <a:t>Josie</a:t>
            </a:r>
          </a:p>
        </p:txBody>
      </p:sp>
    </p:spTree>
    <p:extLst>
      <p:ext uri="{BB962C8B-B14F-4D97-AF65-F5344CB8AC3E}">
        <p14:creationId xmlns:p14="http://schemas.microsoft.com/office/powerpoint/2010/main" val="32492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image001.png@01D522C2.DE964ED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" y="148280"/>
            <a:ext cx="11743553" cy="588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4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9" y="1270000"/>
            <a:ext cx="7100651" cy="4714833"/>
          </a:xfrm>
        </p:spPr>
      </p:pic>
    </p:spTree>
    <p:extLst>
      <p:ext uri="{BB962C8B-B14F-4D97-AF65-F5344CB8AC3E}">
        <p14:creationId xmlns:p14="http://schemas.microsoft.com/office/powerpoint/2010/main" val="3216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10 – 28 – 2019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44 days to GoLive</a:t>
            </a:r>
            <a:endParaRPr 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8" y="485554"/>
            <a:ext cx="7301552" cy="12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 &amp;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243914"/>
            <a:ext cx="9941241" cy="4797449"/>
          </a:xfrm>
        </p:spPr>
        <p:txBody>
          <a:bodyPr>
            <a:noAutofit/>
          </a:bodyPr>
          <a:lstStyle/>
          <a:p>
            <a:r>
              <a:rPr lang="en-US" sz="2400" dirty="0" smtClean="0"/>
              <a:t>September 27 – Last day to issue fall work-study referrals.</a:t>
            </a:r>
          </a:p>
          <a:p>
            <a:r>
              <a:rPr lang="en-US" sz="2400" dirty="0" smtClean="0"/>
              <a:t>September 30 – Last day for purchasing. No purchasing in October.</a:t>
            </a:r>
          </a:p>
          <a:p>
            <a:r>
              <a:rPr lang="en-US" sz="2400" dirty="0" smtClean="0"/>
              <a:t>October 4 – Last Day for submission of travel advance requests.</a:t>
            </a:r>
          </a:p>
          <a:p>
            <a:r>
              <a:rPr lang="en-US" sz="2400" dirty="0" smtClean="0"/>
              <a:t>October 15 – Time Sheets must be in on time.  If you miss the deadline we will not be able to write a check.  You will be paid with the Nov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pay.</a:t>
            </a:r>
          </a:p>
          <a:p>
            <a:r>
              <a:rPr lang="en-US" sz="2400" dirty="0" smtClean="0"/>
              <a:t>October 15 – Last day for corrections to winter classes</a:t>
            </a:r>
          </a:p>
          <a:p>
            <a:r>
              <a:rPr lang="en-US" sz="2400" dirty="0" smtClean="0"/>
              <a:t>October 16 to 31 – no new employees processed. November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will be start date.</a:t>
            </a:r>
          </a:p>
          <a:p>
            <a:r>
              <a:rPr lang="en-US" sz="2400" dirty="0" smtClean="0"/>
              <a:t>October 17 – last day for student enrollment transactions.</a:t>
            </a:r>
          </a:p>
          <a:p>
            <a:r>
              <a:rPr lang="en-US" sz="2400" dirty="0" smtClean="0"/>
              <a:t>October 22 – Business Services closes financial books</a:t>
            </a:r>
          </a:p>
        </p:txBody>
      </p:sp>
    </p:spTree>
    <p:extLst>
      <p:ext uri="{BB962C8B-B14F-4D97-AF65-F5344CB8AC3E}">
        <p14:creationId xmlns:p14="http://schemas.microsoft.com/office/powerpoint/2010/main" val="21139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ience is not the ability to wait, but the ability to keep a good attitude while waiting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" y="120978"/>
            <a:ext cx="9618605" cy="66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/No-Go decision process&#10;9/11 - SBCTC Road Show&#10;9/12-17 checklist; 1 on 1 with EC members&#10;9/18 Steering Team recomendation to President&#10;9/24 SBCTC ctcLink Steering Team makes Go/No-Go decision&#10;10/28 GoL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" y="208788"/>
            <a:ext cx="11889723" cy="58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have access to PeopleSoft?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415011"/>
              </p:ext>
            </p:extLst>
          </p:nvPr>
        </p:nvGraphicFramePr>
        <p:xfrm>
          <a:off x="677860" y="1542194"/>
          <a:ext cx="11031920" cy="564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384">
                  <a:extLst>
                    <a:ext uri="{9D8B030D-6E8A-4147-A177-3AD203B41FA5}">
                      <a16:colId xmlns:a16="http://schemas.microsoft.com/office/drawing/2014/main" val="2956009713"/>
                    </a:ext>
                  </a:extLst>
                </a:gridCol>
                <a:gridCol w="2506622">
                  <a:extLst>
                    <a:ext uri="{9D8B030D-6E8A-4147-A177-3AD203B41FA5}">
                      <a16:colId xmlns:a16="http://schemas.microsoft.com/office/drawing/2014/main" val="737759499"/>
                    </a:ext>
                  </a:extLst>
                </a:gridCol>
                <a:gridCol w="2374710">
                  <a:extLst>
                    <a:ext uri="{9D8B030D-6E8A-4147-A177-3AD203B41FA5}">
                      <a16:colId xmlns:a16="http://schemas.microsoft.com/office/drawing/2014/main" val="3929157548"/>
                    </a:ext>
                  </a:extLst>
                </a:gridCol>
                <a:gridCol w="1737820">
                  <a:extLst>
                    <a:ext uri="{9D8B030D-6E8A-4147-A177-3AD203B41FA5}">
                      <a16:colId xmlns:a16="http://schemas.microsoft.com/office/drawing/2014/main" val="3355619808"/>
                    </a:ext>
                  </a:extLst>
                </a:gridCol>
                <a:gridCol w="2206384">
                  <a:extLst>
                    <a:ext uri="{9D8B030D-6E8A-4147-A177-3AD203B41FA5}">
                      <a16:colId xmlns:a16="http://schemas.microsoft.com/office/drawing/2014/main" val="713257704"/>
                    </a:ext>
                  </a:extLst>
                </a:gridCol>
              </a:tblGrid>
              <a:tr h="9730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Sunday</a:t>
                      </a:r>
                    </a:p>
                    <a:p>
                      <a:r>
                        <a:rPr lang="en-US" sz="2800" dirty="0" smtClean="0"/>
                        <a:t>10/27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Monday</a:t>
                      </a:r>
                    </a:p>
                    <a:p>
                      <a:r>
                        <a:rPr lang="en-US" sz="2800" dirty="0" smtClean="0"/>
                        <a:t>10/28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Tuesday</a:t>
                      </a:r>
                    </a:p>
                    <a:p>
                      <a:r>
                        <a:rPr lang="en-US" sz="2800" dirty="0" smtClean="0"/>
                        <a:t>10/29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Wednesday</a:t>
                      </a:r>
                    </a:p>
                    <a:p>
                      <a:r>
                        <a:rPr lang="en-US" sz="2000" dirty="0" smtClean="0"/>
                        <a:t>10/31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Thursday</a:t>
                      </a:r>
                    </a:p>
                    <a:p>
                      <a:r>
                        <a:rPr lang="en-US" sz="2800" dirty="0" smtClean="0"/>
                        <a:t>10/31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40110"/>
                  </a:ext>
                </a:extLst>
              </a:tr>
              <a:tr h="10428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Legacy Super Users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Self-Service Users (Non Legacy</a:t>
                      </a:r>
                      <a:r>
                        <a:rPr lang="en-US" sz="2800" baseline="0" dirty="0" smtClean="0"/>
                        <a:t> Users)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00481"/>
                  </a:ext>
                </a:extLst>
              </a:tr>
              <a:tr h="10428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Supervisors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Faculty Advisors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ECD Students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047357"/>
                  </a:ext>
                </a:extLst>
              </a:tr>
              <a:tr h="12141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 Service Center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Administrative Support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Faculty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4139"/>
                  </a:ext>
                </a:extLst>
              </a:tr>
              <a:tr h="10428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Tech Hub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Club</a:t>
                      </a:r>
                      <a:r>
                        <a:rPr lang="en-US" sz="2800" baseline="0" dirty="0" smtClean="0"/>
                        <a:t> Advisors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6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9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www.clark.edu/myclark</a:t>
            </a:r>
            <a:endParaRPr lang="en-US" dirty="0"/>
          </a:p>
        </p:txBody>
      </p:sp>
      <p:pic>
        <p:nvPicPr>
          <p:cNvPr id="5" name="Content Placeholder 4" descr="screen shot of www.clark.edu/myclark  home pag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805746"/>
            <a:ext cx="10716896" cy="48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I know 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19144"/>
            <a:ext cx="10312883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Start with the Fundamentals / Orientation </a:t>
            </a:r>
          </a:p>
          <a:p>
            <a:pPr lvl="1"/>
            <a:r>
              <a:rPr lang="en-US" sz="2600" dirty="0"/>
              <a:t>Clark led </a:t>
            </a:r>
            <a:r>
              <a:rPr lang="en-US" sz="2600" dirty="0" smtClean="0"/>
              <a:t>classes – scheduling at CTC and CCW</a:t>
            </a:r>
          </a:p>
          <a:p>
            <a:pPr lvl="2"/>
            <a:r>
              <a:rPr lang="en-US" sz="2000" dirty="0" smtClean="0"/>
              <a:t>  Tuesday </a:t>
            </a:r>
            <a:r>
              <a:rPr lang="en-US" sz="2000" dirty="0"/>
              <a:t>September 17 at CCW; Room 102 from 2:30 to 4:00pm</a:t>
            </a:r>
          </a:p>
          <a:p>
            <a:pPr lvl="2"/>
            <a:r>
              <a:rPr lang="en-US" sz="2000" dirty="0"/>
              <a:t>  Thursday September 19 at Main Campus; SHL Room 019 from 9:30 to 1:00am</a:t>
            </a:r>
          </a:p>
          <a:p>
            <a:pPr lvl="2"/>
            <a:r>
              <a:rPr lang="en-US" sz="2000" dirty="0"/>
              <a:t>  Thursday September 19 at CTC; Room 206 from 11:30am to 1:00pm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Self-paced course in Canvas</a:t>
            </a:r>
          </a:p>
          <a:p>
            <a:pPr lvl="2"/>
            <a:r>
              <a:rPr lang="en-US" sz="2400" dirty="0" smtClean="0"/>
              <a:t>We will be enrolling everyone</a:t>
            </a:r>
          </a:p>
          <a:p>
            <a:pPr lvl="2"/>
            <a:r>
              <a:rPr lang="en-US" sz="2400" dirty="0" smtClean="0"/>
              <a:t>Expect an email invitation to the Canvas course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I know 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144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Self-paced course in Canvas </a:t>
            </a:r>
          </a:p>
          <a:p>
            <a:r>
              <a:rPr lang="en-US" sz="2800" dirty="0" smtClean="0"/>
              <a:t>ctcLink Reference Center – Quick Reference Guides (QRG)</a:t>
            </a:r>
          </a:p>
          <a:p>
            <a:r>
              <a:rPr lang="en-US" sz="2800" dirty="0" smtClean="0"/>
              <a:t>Videos</a:t>
            </a:r>
          </a:p>
          <a:p>
            <a:r>
              <a:rPr lang="en-US" sz="2800" dirty="0" smtClean="0"/>
              <a:t>Open Labs</a:t>
            </a:r>
          </a:p>
          <a:p>
            <a:r>
              <a:rPr lang="en-US" sz="2800" dirty="0" smtClean="0"/>
              <a:t>Clark led classes</a:t>
            </a:r>
          </a:p>
          <a:p>
            <a:r>
              <a:rPr lang="en-US" sz="2800" dirty="0" smtClean="0"/>
              <a:t>Ask a SME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ClarkPPT.potx" id="{09259E7B-6224-43AE-8A06-2A911ECCC7E8}" vid="{8F86E627-7CE7-4F58-A930-F8DAB9D245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myClarkPPT</Template>
  <TotalTime>2736</TotalTime>
  <Words>645</Words>
  <Application>Microsoft Office PowerPoint</Application>
  <PresentationFormat>Widescreen</PresentationFormat>
  <Paragraphs>121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Bodoni MT</vt:lpstr>
      <vt:lpstr>Calibri</vt:lpstr>
      <vt:lpstr>Sitka Heading</vt:lpstr>
      <vt:lpstr>Sitka Text</vt:lpstr>
      <vt:lpstr>Trebuchet MS</vt:lpstr>
      <vt:lpstr>Wingdings 3</vt:lpstr>
      <vt:lpstr>Facet</vt:lpstr>
      <vt:lpstr>PowerPoint Presentation</vt:lpstr>
      <vt:lpstr>PowerPoint Presentation</vt:lpstr>
      <vt:lpstr>Dates &amp; Deadlines</vt:lpstr>
      <vt:lpstr>PowerPoint Presentation</vt:lpstr>
      <vt:lpstr>PowerPoint Presentation</vt:lpstr>
      <vt:lpstr>When do we have access to PeopleSoft?</vt:lpstr>
      <vt:lpstr>Information www.clark.edu/myclark</vt:lpstr>
      <vt:lpstr>How will I know what to do?</vt:lpstr>
      <vt:lpstr>How will I know what to do?</vt:lpstr>
      <vt:lpstr>Canvas Self-Paced Courses</vt:lpstr>
      <vt:lpstr>October 11th MyClark ctcLink Training </vt:lpstr>
      <vt:lpstr>New General Ledger Structure</vt:lpstr>
      <vt:lpstr>What if I have a technology issue with ctcLink.</vt:lpstr>
      <vt:lpstr>MyClark ctcLink Accessibility Plan</vt:lpstr>
      <vt:lpstr>PowerPoint Presentation</vt:lpstr>
      <vt:lpstr>PowerPoint Presentation</vt:lpstr>
      <vt:lpstr>Questions?</vt:lpstr>
    </vt:vector>
  </TitlesOfParts>
  <Company>Clark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Maxwell, Susan</dc:creator>
  <cp:lastModifiedBy>Maxwell, Susan</cp:lastModifiedBy>
  <cp:revision>183</cp:revision>
  <cp:lastPrinted>2019-08-13T00:19:49Z</cp:lastPrinted>
  <dcterms:created xsi:type="dcterms:W3CDTF">2015-09-15T18:58:43Z</dcterms:created>
  <dcterms:modified xsi:type="dcterms:W3CDTF">2019-09-13T05:32:02Z</dcterms:modified>
</cp:coreProperties>
</file>