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90" r:id="rId4"/>
    <p:sldId id="291" r:id="rId5"/>
    <p:sldId id="285" r:id="rId6"/>
    <p:sldId id="288" r:id="rId7"/>
    <p:sldId id="286" r:id="rId8"/>
    <p:sldId id="287" r:id="rId9"/>
    <p:sldId id="292" r:id="rId10"/>
    <p:sldId id="263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7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D0B-FD58-4B51-BE56-99E30CFBC4E2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13F8-B084-472A-A934-1C06737A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7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183F-797E-44D1-9D9F-8E18B55FBDEB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1A7E-F88C-41DA-BC51-81D305E2F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81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56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2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116357"/>
            <a:ext cx="2352403" cy="5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kcoll.sharepoint.com/sites/ctclink/SitePages/Home.aspx" TargetMode="External"/><Relationship Id="rId2" Type="http://schemas.openxmlformats.org/officeDocument/2006/relationships/hyperlink" Target="http://www.clark.edu/mycla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clinkreferencecenter.ctclink.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52560" y="4232366"/>
            <a:ext cx="262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9" y="2328672"/>
            <a:ext cx="8622323" cy="149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4128" y="4511040"/>
            <a:ext cx="10594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Project Management Office: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Susan Maxwell, Project Director (SBCTC Project Manager and Organizational Change Manager)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Jennifer Ward, Training Lead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Ryan Paulos, Testing &amp; Reporting Lead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1235"/>
            <a:ext cx="9556912" cy="4330128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>
                <a:solidFill>
                  <a:schemeClr val="accent2">
                    <a:lumMod val="75000"/>
                  </a:schemeClr>
                </a:solidFill>
              </a:rPr>
              <a:t>Clark College website – basic information</a:t>
            </a:r>
          </a:p>
          <a:p>
            <a:pPr marL="400050" lvl="1" indent="0">
              <a:buNone/>
            </a:pPr>
            <a:r>
              <a:rPr lang="en-US" sz="39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www.clark.edu/myclark</a:t>
            </a:r>
            <a:endParaRPr lang="en-US" sz="39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myCLARK</a:t>
            </a:r>
            <a:r>
              <a:rPr lang="en-US" sz="3200" dirty="0" smtClean="0">
                <a:solidFill>
                  <a:schemeClr val="tx1"/>
                </a:solidFill>
              </a:rPr>
              <a:t> connect team 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clarkcoll.sharepoint.com/sites/ctclink/SitePages/Home.aspx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SBCTC Reference Center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tx1"/>
                </a:solidFill>
                <a:hlinkClick r:id="rId4"/>
              </a:rPr>
              <a:t>http://ctclinkreferencecenter.ctclink.us</a:t>
            </a:r>
            <a:r>
              <a:rPr lang="en-US" sz="22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12064" y="5791200"/>
            <a:ext cx="900379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515856" y="1792224"/>
            <a:ext cx="12192" cy="39989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8160" y="1792224"/>
            <a:ext cx="12192" cy="39989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524256" y="292607"/>
            <a:ext cx="8997696" cy="1499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24256" y="2529840"/>
            <a:ext cx="900379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064" y="3368040"/>
            <a:ext cx="900379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064" y="4099560"/>
            <a:ext cx="900379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2064" y="4907280"/>
            <a:ext cx="900379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86235" y="4907280"/>
            <a:ext cx="0" cy="8839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0" y="4907280"/>
            <a:ext cx="0" cy="8839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32320" y="4907280"/>
            <a:ext cx="0" cy="8839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691" y="5011727"/>
            <a:ext cx="92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TCC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2256" y="5011727"/>
            <a:ext cx="88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SCC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631935" y="5057447"/>
            <a:ext cx="88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SF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01" y="1150538"/>
            <a:ext cx="2362405" cy="64013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896772" y="4907280"/>
            <a:ext cx="0" cy="8839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44308" y="4907280"/>
            <a:ext cx="0" cy="8839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9259" y="5057447"/>
            <a:ext cx="109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Clark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6417" y="5011726"/>
            <a:ext cx="115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SBCTC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4907280"/>
            <a:ext cx="0" cy="8839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86235" y="4099560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96772" y="4099560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65312" y="4099560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44308" y="4148211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32320" y="4148211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80112" y="4148211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86235" y="338785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96772" y="338785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65312" y="338785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44308" y="338785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30432" y="338785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380112" y="338785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6235" y="258013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96772" y="2560320"/>
            <a:ext cx="0" cy="8573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5312" y="2560320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42420" y="2601820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30432" y="2580132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0112" y="2609909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686235" y="1794100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96772" y="1823877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65312" y="1818484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42420" y="1818484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130432" y="1824814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0112" y="1818484"/>
            <a:ext cx="0" cy="8077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6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0" grpId="0"/>
      <p:bldP spid="21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793" y="1570892"/>
            <a:ext cx="5784870" cy="3892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91085" y="281354"/>
            <a:ext cx="6446285" cy="1289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8415" y="4530412"/>
            <a:ext cx="457200" cy="9378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7220" y="501183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003343" y="4114800"/>
            <a:ext cx="975621" cy="41030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071561" y="4525108"/>
            <a:ext cx="56644" cy="935389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874839" y="4525107"/>
            <a:ext cx="56644" cy="935389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94232" y="439317"/>
            <a:ext cx="159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Admissions Application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332773" y="281354"/>
            <a:ext cx="457200" cy="937845"/>
            <a:chOff x="7332773" y="281354"/>
            <a:chExt cx="457200" cy="937845"/>
          </a:xfrm>
        </p:grpSpPr>
        <p:sp>
          <p:nvSpPr>
            <p:cNvPr id="11" name="Rectangle 10"/>
            <p:cNvSpPr/>
            <p:nvPr/>
          </p:nvSpPr>
          <p:spPr>
            <a:xfrm>
              <a:off x="7332773" y="281354"/>
              <a:ext cx="457200" cy="9378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7385329" y="785354"/>
              <a:ext cx="80239" cy="77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7061" y="5468257"/>
            <a:ext cx="1146048" cy="240791"/>
            <a:chOff x="7217664" y="2377440"/>
            <a:chExt cx="1146048" cy="240791"/>
          </a:xfrm>
        </p:grpSpPr>
        <p:sp>
          <p:nvSpPr>
            <p:cNvPr id="3" name="Rectangle 2"/>
            <p:cNvSpPr/>
            <p:nvPr/>
          </p:nvSpPr>
          <p:spPr>
            <a:xfrm>
              <a:off x="7217664" y="2377440"/>
              <a:ext cx="1146048" cy="195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17664" y="2572512"/>
              <a:ext cx="114604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87061" y="5709048"/>
            <a:ext cx="1146048" cy="240791"/>
            <a:chOff x="7217664" y="2377440"/>
            <a:chExt cx="1146048" cy="240791"/>
          </a:xfrm>
        </p:grpSpPr>
        <p:sp>
          <p:nvSpPr>
            <p:cNvPr id="18" name="Rectangle 17"/>
            <p:cNvSpPr/>
            <p:nvPr/>
          </p:nvSpPr>
          <p:spPr>
            <a:xfrm>
              <a:off x="7217664" y="2377440"/>
              <a:ext cx="1146048" cy="195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17664" y="2572512"/>
              <a:ext cx="114604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Block Arc 20"/>
          <p:cNvSpPr/>
          <p:nvPr/>
        </p:nvSpPr>
        <p:spPr>
          <a:xfrm flipH="1">
            <a:off x="3123032" y="4380663"/>
            <a:ext cx="3041792" cy="2175188"/>
          </a:xfrm>
          <a:prstGeom prst="blockArc">
            <a:avLst>
              <a:gd name="adj1" fmla="val 45532"/>
              <a:gd name="adj2" fmla="val 4350577"/>
              <a:gd name="adj3" fmla="val 22399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12305" y="1718908"/>
            <a:ext cx="1146048" cy="496184"/>
            <a:chOff x="6812305" y="1718908"/>
            <a:chExt cx="1146048" cy="496184"/>
          </a:xfrm>
        </p:grpSpPr>
        <p:grpSp>
          <p:nvGrpSpPr>
            <p:cNvPr id="22" name="Group 21"/>
            <p:cNvGrpSpPr/>
            <p:nvPr/>
          </p:nvGrpSpPr>
          <p:grpSpPr>
            <a:xfrm>
              <a:off x="6812305" y="1718908"/>
              <a:ext cx="1146048" cy="240791"/>
              <a:chOff x="7217664" y="2377440"/>
              <a:chExt cx="1146048" cy="2407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17664" y="2377440"/>
                <a:ext cx="1146048" cy="195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217664" y="2572512"/>
                <a:ext cx="1146048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12305" y="1974301"/>
              <a:ext cx="1146048" cy="240791"/>
              <a:chOff x="7217664" y="2377440"/>
              <a:chExt cx="1146048" cy="24079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17664" y="2377440"/>
                <a:ext cx="1146048" cy="195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17664" y="2572512"/>
                <a:ext cx="1146048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7994232" y="1846542"/>
            <a:ext cx="159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420276" y="4540206"/>
            <a:ext cx="457200" cy="937845"/>
            <a:chOff x="6420276" y="4540206"/>
            <a:chExt cx="457200" cy="937845"/>
          </a:xfrm>
        </p:grpSpPr>
        <p:sp>
          <p:nvSpPr>
            <p:cNvPr id="32" name="Rectangle 31"/>
            <p:cNvSpPr/>
            <p:nvPr/>
          </p:nvSpPr>
          <p:spPr>
            <a:xfrm rot="1207050">
              <a:off x="6420276" y="4540206"/>
              <a:ext cx="457200" cy="937845"/>
            </a:xfrm>
            <a:prstGeom prst="rect">
              <a:avLst/>
            </a:prstGeom>
            <a:solidFill>
              <a:srgbClr val="EEF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V="1">
              <a:off x="6474196" y="4960702"/>
              <a:ext cx="76535" cy="96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10468" y="4535908"/>
            <a:ext cx="457200" cy="937845"/>
            <a:chOff x="7765632" y="4472631"/>
            <a:chExt cx="457200" cy="937845"/>
          </a:xfrm>
        </p:grpSpPr>
        <p:sp>
          <p:nvSpPr>
            <p:cNvPr id="36" name="Rectangle 35"/>
            <p:cNvSpPr/>
            <p:nvPr/>
          </p:nvSpPr>
          <p:spPr>
            <a:xfrm>
              <a:off x="7765632" y="4472631"/>
              <a:ext cx="457200" cy="937845"/>
            </a:xfrm>
            <a:prstGeom prst="rect">
              <a:avLst/>
            </a:prstGeom>
            <a:solidFill>
              <a:srgbClr val="EEF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7842939" y="4913974"/>
              <a:ext cx="76535" cy="96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1199110">
            <a:off x="7351061" y="2612147"/>
            <a:ext cx="457200" cy="937845"/>
            <a:chOff x="7765632" y="4472631"/>
            <a:chExt cx="457200" cy="937845"/>
          </a:xfrm>
        </p:grpSpPr>
        <p:sp>
          <p:nvSpPr>
            <p:cNvPr id="41" name="Rectangle 40"/>
            <p:cNvSpPr/>
            <p:nvPr/>
          </p:nvSpPr>
          <p:spPr>
            <a:xfrm>
              <a:off x="7765632" y="4472631"/>
              <a:ext cx="457200" cy="937845"/>
            </a:xfrm>
            <a:prstGeom prst="rect">
              <a:avLst/>
            </a:prstGeom>
            <a:solidFill>
              <a:srgbClr val="EEF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V="1">
              <a:off x="7842939" y="4913974"/>
              <a:ext cx="76535" cy="96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994232" y="2740038"/>
            <a:ext cx="159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Continuing Ed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291841" y="689173"/>
            <a:ext cx="67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</a:t>
            </a:r>
            <a:endParaRPr lang="en-US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7904523" y="5621917"/>
            <a:ext cx="2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 Planning Tool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27" y="4114968"/>
            <a:ext cx="604525" cy="6045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69" y="3329375"/>
            <a:ext cx="604525" cy="6045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39" y="2724850"/>
            <a:ext cx="604525" cy="6045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27" y="4267368"/>
            <a:ext cx="604525" cy="60452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904522" y="4155775"/>
            <a:ext cx="21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Tracking</a:t>
            </a:r>
            <a:endParaRPr lang="en-US" dirty="0"/>
          </a:p>
        </p:txBody>
      </p:sp>
      <p:sp>
        <p:nvSpPr>
          <p:cNvPr id="59" name="Cube 58"/>
          <p:cNvSpPr/>
          <p:nvPr/>
        </p:nvSpPr>
        <p:spPr>
          <a:xfrm>
            <a:off x="3983021" y="4660744"/>
            <a:ext cx="1104004" cy="79362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?</a:t>
            </a:r>
            <a:endParaRPr lang="en-US" sz="4400" b="1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16" y="574524"/>
            <a:ext cx="1238321" cy="824912"/>
          </a:xfrm>
          <a:prstGeom prst="rect">
            <a:avLst/>
          </a:prstGeom>
        </p:spPr>
      </p:pic>
      <p:sp>
        <p:nvSpPr>
          <p:cNvPr id="49" name="Cube 48"/>
          <p:cNvSpPr/>
          <p:nvPr/>
        </p:nvSpPr>
        <p:spPr>
          <a:xfrm>
            <a:off x="7150274" y="4078474"/>
            <a:ext cx="673500" cy="5239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?</a:t>
            </a:r>
            <a:endParaRPr lang="en-US" sz="4400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86" y="5594088"/>
            <a:ext cx="715032" cy="4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21" grpId="0" animBg="1"/>
      <p:bldP spid="31" grpId="0"/>
      <p:bldP spid="43" grpId="0"/>
      <p:bldP spid="44" grpId="0"/>
      <p:bldP spid="46" grpId="0"/>
      <p:bldP spid="55" grpId="0"/>
      <p:bldP spid="5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793" y="1570892"/>
            <a:ext cx="5784870" cy="4420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91085" y="281354"/>
            <a:ext cx="6446285" cy="1289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94232" y="439317"/>
            <a:ext cx="159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Admissions Application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332773" y="281354"/>
            <a:ext cx="457200" cy="937845"/>
            <a:chOff x="7332773" y="281354"/>
            <a:chExt cx="457200" cy="937845"/>
          </a:xfrm>
        </p:grpSpPr>
        <p:sp>
          <p:nvSpPr>
            <p:cNvPr id="11" name="Rectangle 10"/>
            <p:cNvSpPr/>
            <p:nvPr/>
          </p:nvSpPr>
          <p:spPr>
            <a:xfrm>
              <a:off x="7332773" y="281354"/>
              <a:ext cx="457200" cy="9378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7385329" y="785354"/>
              <a:ext cx="80239" cy="77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12305" y="1718908"/>
            <a:ext cx="1146048" cy="240791"/>
            <a:chOff x="7217664" y="2377440"/>
            <a:chExt cx="1146048" cy="240791"/>
          </a:xfrm>
        </p:grpSpPr>
        <p:sp>
          <p:nvSpPr>
            <p:cNvPr id="23" name="Rectangle 22"/>
            <p:cNvSpPr/>
            <p:nvPr/>
          </p:nvSpPr>
          <p:spPr>
            <a:xfrm>
              <a:off x="7217664" y="2377440"/>
              <a:ext cx="1146048" cy="195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17664" y="2572512"/>
              <a:ext cx="114604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2305" y="1974301"/>
            <a:ext cx="1146048" cy="240791"/>
            <a:chOff x="7217664" y="2377440"/>
            <a:chExt cx="1146048" cy="240791"/>
          </a:xfrm>
        </p:grpSpPr>
        <p:sp>
          <p:nvSpPr>
            <p:cNvPr id="26" name="Rectangle 25"/>
            <p:cNvSpPr/>
            <p:nvPr/>
          </p:nvSpPr>
          <p:spPr>
            <a:xfrm>
              <a:off x="7217664" y="2377440"/>
              <a:ext cx="1146048" cy="195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17664" y="2572512"/>
              <a:ext cx="114604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994232" y="1846542"/>
            <a:ext cx="159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 rot="1199110">
            <a:off x="7351061" y="2612147"/>
            <a:ext cx="457200" cy="937845"/>
            <a:chOff x="7765632" y="4472631"/>
            <a:chExt cx="457200" cy="937845"/>
          </a:xfrm>
        </p:grpSpPr>
        <p:sp>
          <p:nvSpPr>
            <p:cNvPr id="41" name="Rectangle 40"/>
            <p:cNvSpPr/>
            <p:nvPr/>
          </p:nvSpPr>
          <p:spPr>
            <a:xfrm>
              <a:off x="7765632" y="4472631"/>
              <a:ext cx="457200" cy="937845"/>
            </a:xfrm>
            <a:prstGeom prst="rect">
              <a:avLst/>
            </a:prstGeom>
            <a:solidFill>
              <a:srgbClr val="EEF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V="1">
              <a:off x="7842939" y="4913974"/>
              <a:ext cx="76535" cy="96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994232" y="2740038"/>
            <a:ext cx="159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Continuing 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994232" y="5304748"/>
            <a:ext cx="2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 Planning Tool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904522" y="4155775"/>
            <a:ext cx="21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Tracking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391" y="1718908"/>
            <a:ext cx="55556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Course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Classes for summer and  fall built in two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Financial Aid – remain in FAM, then PS for 2020-21.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25 Live is upgrading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HighPoint mobile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Cube 27"/>
          <p:cNvSpPr/>
          <p:nvPr/>
        </p:nvSpPr>
        <p:spPr>
          <a:xfrm>
            <a:off x="7150274" y="4078474"/>
            <a:ext cx="673500" cy="5239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?</a:t>
            </a:r>
            <a:endParaRPr lang="en-US" sz="4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8" y="5309548"/>
            <a:ext cx="715032" cy="4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8" y="1157858"/>
            <a:ext cx="11637776" cy="2694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414" y="3645407"/>
            <a:ext cx="99175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Currently: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Course Catalog: 	OOI, ECD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Validation Cycle 4: 	Business Services, HR, Student Affairs, Financial Aid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User Acceptance Testing:	Business </a:t>
            </a:r>
            <a:r>
              <a:rPr lang="en-US" dirty="0"/>
              <a:t>Services, HR, </a:t>
            </a:r>
            <a:r>
              <a:rPr lang="en-US" dirty="0" smtClean="0"/>
              <a:t>ECD, Student Affairs – Enrollment 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Course Requisite Building:	OOI, Credentials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3181"/>
            <a:ext cx="7473696" cy="3880773"/>
          </a:xfrm>
        </p:spPr>
        <p:txBody>
          <a:bodyPr/>
          <a:lstStyle/>
          <a:p>
            <a:r>
              <a:rPr lang="en-US" sz="2400" dirty="0" smtClean="0"/>
              <a:t>Be mindful of deadlines.  Respect the deadlines set and ensure your staff respects these deadlines. </a:t>
            </a:r>
          </a:p>
          <a:p>
            <a:r>
              <a:rPr lang="en-US" sz="2400" dirty="0" smtClean="0"/>
              <a:t>Understand what departments are heavily involved in ctcLink and set realistic expectations for response times.</a:t>
            </a:r>
          </a:p>
          <a:p>
            <a:r>
              <a:rPr lang="en-US" sz="2400" dirty="0" smtClean="0"/>
              <a:t>Plan now for fall regarding hiring needs, purchasing and travel plans.</a:t>
            </a:r>
          </a:p>
          <a:p>
            <a:endParaRPr lang="en-US" dirty="0"/>
          </a:p>
        </p:txBody>
      </p:sp>
      <p:pic>
        <p:nvPicPr>
          <p:cNvPr id="4" name="Picture 3" descr="Lack of Planning on your part does not constitute and emergency on my part." title="Lack of Plann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30" y="2883981"/>
            <a:ext cx="38195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quot;Stress is not what happens to us.  It;s our response TO what happens, and RESPONSE is something we can choose.&quot; Maureen Killoran&#10;photo person with outstretched arms&#10;" title="St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0"/>
            <a:ext cx="11292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err="1" smtClean="0"/>
              <a:t>Bit.ly.eapweb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4/16/19 – Understanding Resilience</a:t>
            </a:r>
            <a:endParaRPr lang="en-US" sz="4000" dirty="0"/>
          </a:p>
        </p:txBody>
      </p:sp>
      <p:pic>
        <p:nvPicPr>
          <p:cNvPr id="4" name="Picture 3" descr="Employee Assistance Program Logo" title="Washington State Department of Enterprise Servi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17" y="266128"/>
            <a:ext cx="5502454" cy="17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07987" cy="273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2" y="2743097"/>
            <a:ext cx="4119563" cy="4086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588" y="430717"/>
            <a:ext cx="1010402" cy="639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499" y="1941255"/>
            <a:ext cx="5205685" cy="4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larkPPT.potx" id="{09259E7B-6224-43AE-8A06-2A911ECCC7E8}" vid="{8F86E627-7CE7-4F58-A930-F8DAB9D245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myClarkPPT</Template>
  <TotalTime>898</TotalTime>
  <Words>171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Timeline</vt:lpstr>
      <vt:lpstr>How can I help?</vt:lpstr>
      <vt:lpstr>PowerPoint Presentation</vt:lpstr>
      <vt:lpstr>PowerPoint Presentation</vt:lpstr>
      <vt:lpstr>PowerPoint Presentation</vt:lpstr>
      <vt:lpstr>For More Information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Maxwell, Susan</dc:creator>
  <cp:lastModifiedBy>Maxwell, Susan</cp:lastModifiedBy>
  <cp:revision>88</cp:revision>
  <cp:lastPrinted>2015-10-15T00:23:34Z</cp:lastPrinted>
  <dcterms:created xsi:type="dcterms:W3CDTF">2015-09-15T18:58:43Z</dcterms:created>
  <dcterms:modified xsi:type="dcterms:W3CDTF">2019-04-19T15:44:16Z</dcterms:modified>
</cp:coreProperties>
</file>