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8" r:id="rId4"/>
    <p:sldId id="262" r:id="rId5"/>
    <p:sldId id="26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9D3CE-27E2-4CDF-9CA0-26F3AD8CFD4D}"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BE64A493-AFFD-4EAA-8BB4-9447520D1A88}">
      <dgm:prSet custT="1"/>
      <dgm:spPr>
        <a:solidFill>
          <a:schemeClr val="accent1">
            <a:lumMod val="75000"/>
          </a:schemeClr>
        </a:solidFill>
      </dgm:spPr>
      <dgm:t>
        <a:bodyPr/>
        <a:lstStyle/>
        <a:p>
          <a:pPr>
            <a:lnSpc>
              <a:spcPct val="100000"/>
            </a:lnSpc>
          </a:pPr>
          <a:r>
            <a:rPr lang="en-US" sz="1400" dirty="0"/>
            <a:t>After the 2nd day of the term, all students must get the instructor’s permission to add a class.</a:t>
          </a:r>
        </a:p>
      </dgm:t>
    </dgm:pt>
    <dgm:pt modelId="{4FE8A010-86F0-48FD-B220-FBDBA2F8AF97}" type="parTrans" cxnId="{D98F549A-E2F6-428F-975E-EEE94C050306}">
      <dgm:prSet/>
      <dgm:spPr/>
      <dgm:t>
        <a:bodyPr/>
        <a:lstStyle/>
        <a:p>
          <a:endParaRPr lang="en-US"/>
        </a:p>
      </dgm:t>
    </dgm:pt>
    <dgm:pt modelId="{2B40F482-373F-4666-965A-357DB6B3F729}" type="sibTrans" cxnId="{D98F549A-E2F6-428F-975E-EEE94C050306}">
      <dgm:prSet/>
      <dgm:spPr>
        <a:ln>
          <a:solidFill>
            <a:schemeClr val="tx1"/>
          </a:solidFill>
        </a:ln>
      </dgm:spPr>
      <dgm:t>
        <a:bodyPr/>
        <a:lstStyle/>
        <a:p>
          <a:pPr>
            <a:lnSpc>
              <a:spcPct val="100000"/>
            </a:lnSpc>
          </a:pPr>
          <a:endParaRPr lang="en-US"/>
        </a:p>
      </dgm:t>
    </dgm:pt>
    <dgm:pt modelId="{BEEEF634-BD82-4D72-A872-5B9370D09E20}">
      <dgm:prSet custT="1"/>
      <dgm:spPr>
        <a:solidFill>
          <a:schemeClr val="accent1">
            <a:lumMod val="75000"/>
          </a:schemeClr>
        </a:solidFill>
      </dgm:spPr>
      <dgm:t>
        <a:bodyPr/>
        <a:lstStyle/>
        <a:p>
          <a:pPr>
            <a:lnSpc>
              <a:spcPct val="100000"/>
            </a:lnSpc>
          </a:pPr>
          <a:r>
            <a:rPr lang="en-US" sz="1400" dirty="0"/>
            <a:t>Students can drop a class in ctcLink any time. If this is done by the 10</a:t>
          </a:r>
          <a:r>
            <a:rPr lang="en-US" sz="1400" baseline="30000" dirty="0"/>
            <a:t>th</a:t>
          </a:r>
          <a:r>
            <a:rPr lang="en-US" sz="1400" dirty="0"/>
            <a:t> day of the term, then it will not show on a transcript.  </a:t>
          </a:r>
        </a:p>
      </dgm:t>
    </dgm:pt>
    <dgm:pt modelId="{5E2ED49D-6741-485F-B8BA-AF2AEF9D91D7}" type="parTrans" cxnId="{2424077A-138E-49C3-9A38-981008BA5CBB}">
      <dgm:prSet/>
      <dgm:spPr/>
      <dgm:t>
        <a:bodyPr/>
        <a:lstStyle/>
        <a:p>
          <a:endParaRPr lang="en-US"/>
        </a:p>
      </dgm:t>
    </dgm:pt>
    <dgm:pt modelId="{490AF6B2-BE0B-42E9-8852-4870D8461C3C}" type="sibTrans" cxnId="{2424077A-138E-49C3-9A38-981008BA5CBB}">
      <dgm:prSet/>
      <dgm:spPr>
        <a:ln>
          <a:solidFill>
            <a:schemeClr val="tx1"/>
          </a:solidFill>
        </a:ln>
      </dgm:spPr>
      <dgm:t>
        <a:bodyPr/>
        <a:lstStyle/>
        <a:p>
          <a:pPr>
            <a:lnSpc>
              <a:spcPct val="100000"/>
            </a:lnSpc>
          </a:pPr>
          <a:endParaRPr lang="en-US"/>
        </a:p>
      </dgm:t>
    </dgm:pt>
    <dgm:pt modelId="{0C374389-21D1-46D8-B2B3-48D2543FE634}">
      <dgm:prSet custT="1"/>
      <dgm:spPr>
        <a:solidFill>
          <a:schemeClr val="accent1">
            <a:lumMod val="75000"/>
          </a:schemeClr>
        </a:solidFill>
      </dgm:spPr>
      <dgm:t>
        <a:bodyPr/>
        <a:lstStyle/>
        <a:p>
          <a:pPr>
            <a:lnSpc>
              <a:spcPct val="100000"/>
            </a:lnSpc>
          </a:pPr>
          <a:r>
            <a:rPr lang="en-US" sz="1400" dirty="0"/>
            <a:t>Everything you do after the 10</a:t>
          </a:r>
          <a:r>
            <a:rPr lang="en-US" sz="1400" baseline="30000" dirty="0"/>
            <a:t>th</a:t>
          </a:r>
          <a:r>
            <a:rPr lang="en-US" sz="1400" dirty="0"/>
            <a:t> day of the term will be included on your official Clark transcript.</a:t>
          </a:r>
        </a:p>
      </dgm:t>
    </dgm:pt>
    <dgm:pt modelId="{872FE79B-F138-4B47-9EC0-49BFF064F642}" type="parTrans" cxnId="{57380913-48A4-48BE-9841-E1CF4149DBD4}">
      <dgm:prSet/>
      <dgm:spPr/>
      <dgm:t>
        <a:bodyPr/>
        <a:lstStyle/>
        <a:p>
          <a:endParaRPr lang="en-US"/>
        </a:p>
      </dgm:t>
    </dgm:pt>
    <dgm:pt modelId="{4485CD8F-BE00-4732-AC52-6DB16434DF79}" type="sibTrans" cxnId="{57380913-48A4-48BE-9841-E1CF4149DBD4}">
      <dgm:prSet/>
      <dgm:spPr>
        <a:solidFill>
          <a:schemeClr val="tx1"/>
        </a:solidFill>
        <a:ln>
          <a:solidFill>
            <a:schemeClr val="tx1"/>
          </a:solidFill>
        </a:ln>
      </dgm:spPr>
      <dgm:t>
        <a:bodyPr/>
        <a:lstStyle/>
        <a:p>
          <a:pPr>
            <a:lnSpc>
              <a:spcPct val="100000"/>
            </a:lnSpc>
          </a:pPr>
          <a:endParaRPr lang="en-US"/>
        </a:p>
      </dgm:t>
    </dgm:pt>
    <dgm:pt modelId="{A230A3D6-6A54-4733-897C-AAC552ED846D}">
      <dgm:prSet custT="1"/>
      <dgm:spPr>
        <a:solidFill>
          <a:schemeClr val="accent1">
            <a:lumMod val="75000"/>
          </a:schemeClr>
        </a:solidFill>
      </dgm:spPr>
      <dgm:t>
        <a:bodyPr/>
        <a:lstStyle/>
        <a:p>
          <a:pPr>
            <a:lnSpc>
              <a:spcPct val="100000"/>
            </a:lnSpc>
          </a:pPr>
          <a:r>
            <a:rPr lang="en-US" sz="1400" dirty="0"/>
            <a:t>After the 10</a:t>
          </a:r>
          <a:r>
            <a:rPr lang="en-US" sz="1400" baseline="30000" dirty="0"/>
            <a:t>th</a:t>
          </a:r>
          <a:r>
            <a:rPr lang="en-US" sz="1400" dirty="0"/>
            <a:t> day of the term, if you decide to not complete a class then you must to withdraw. </a:t>
          </a:r>
        </a:p>
      </dgm:t>
    </dgm:pt>
    <dgm:pt modelId="{9AFE5B8A-48B9-4C74-AC76-976D9819D33C}" type="parTrans" cxnId="{A0A23687-AC53-4902-BCBB-9C8963A2905B}">
      <dgm:prSet/>
      <dgm:spPr/>
      <dgm:t>
        <a:bodyPr/>
        <a:lstStyle/>
        <a:p>
          <a:endParaRPr lang="en-US"/>
        </a:p>
      </dgm:t>
    </dgm:pt>
    <dgm:pt modelId="{506F17DC-E822-4262-B1FF-AA8B235FA0E2}" type="sibTrans" cxnId="{A0A23687-AC53-4902-BCBB-9C8963A2905B}">
      <dgm:prSet/>
      <dgm:spPr>
        <a:ln>
          <a:solidFill>
            <a:schemeClr val="tx1"/>
          </a:solidFill>
        </a:ln>
      </dgm:spPr>
      <dgm:t>
        <a:bodyPr/>
        <a:lstStyle/>
        <a:p>
          <a:pPr>
            <a:lnSpc>
              <a:spcPct val="100000"/>
            </a:lnSpc>
          </a:pPr>
          <a:endParaRPr lang="en-US"/>
        </a:p>
      </dgm:t>
    </dgm:pt>
    <dgm:pt modelId="{83FD12D4-D600-4AB6-83C1-76638A4B08BE}">
      <dgm:prSet custT="1"/>
      <dgm:spPr>
        <a:solidFill>
          <a:schemeClr val="accent1">
            <a:lumMod val="75000"/>
          </a:schemeClr>
        </a:solidFill>
      </dgm:spPr>
      <dgm:t>
        <a:bodyPr/>
        <a:lstStyle/>
        <a:p>
          <a:pPr>
            <a:lnSpc>
              <a:spcPct val="100000"/>
            </a:lnSpc>
          </a:pPr>
          <a:r>
            <a:rPr lang="en-US" sz="1400" dirty="0"/>
            <a:t>Withdrawing will show on your transcript as a “W” instead of a grade, and will not affect your grade point average (GPA).</a:t>
          </a:r>
        </a:p>
      </dgm:t>
    </dgm:pt>
    <dgm:pt modelId="{4FF66276-5E57-4A41-9314-FD0B4EDFA12F}" type="parTrans" cxnId="{0AB85907-B742-498B-8B65-07D64B613199}">
      <dgm:prSet/>
      <dgm:spPr/>
      <dgm:t>
        <a:bodyPr/>
        <a:lstStyle/>
        <a:p>
          <a:endParaRPr lang="en-US"/>
        </a:p>
      </dgm:t>
    </dgm:pt>
    <dgm:pt modelId="{09156F43-3CAA-4F5A-A8E0-D86EDDD0F792}" type="sibTrans" cxnId="{0AB85907-B742-498B-8B65-07D64B613199}">
      <dgm:prSet/>
      <dgm:spPr>
        <a:ln>
          <a:solidFill>
            <a:schemeClr val="tx1"/>
          </a:solidFill>
        </a:ln>
      </dgm:spPr>
      <dgm:t>
        <a:bodyPr/>
        <a:lstStyle/>
        <a:p>
          <a:pPr>
            <a:lnSpc>
              <a:spcPct val="100000"/>
            </a:lnSpc>
          </a:pPr>
          <a:endParaRPr lang="en-US"/>
        </a:p>
      </dgm:t>
    </dgm:pt>
    <dgm:pt modelId="{A884B707-A4B1-47DE-8EAE-DFDB2B258503}">
      <dgm:prSet custT="1"/>
      <dgm:spPr>
        <a:solidFill>
          <a:schemeClr val="accent1">
            <a:lumMod val="75000"/>
          </a:schemeClr>
        </a:solidFill>
      </dgm:spPr>
      <dgm:t>
        <a:bodyPr/>
        <a:lstStyle/>
        <a:p>
          <a:pPr>
            <a:lnSpc>
              <a:spcPct val="100000"/>
            </a:lnSpc>
          </a:pPr>
          <a:r>
            <a:rPr lang="en-US" sz="1400" dirty="0"/>
            <a:t>Each term there’s a published date to withdraw from a class. If you miss that date you will receive the final grade issued.</a:t>
          </a:r>
        </a:p>
      </dgm:t>
    </dgm:pt>
    <dgm:pt modelId="{4719840B-DFC4-44D7-8D8E-BCAC34CF9002}" type="parTrans" cxnId="{B98785CD-D1ED-49F2-9F18-20106D2FB59F}">
      <dgm:prSet/>
      <dgm:spPr/>
      <dgm:t>
        <a:bodyPr/>
        <a:lstStyle/>
        <a:p>
          <a:endParaRPr lang="en-US"/>
        </a:p>
      </dgm:t>
    </dgm:pt>
    <dgm:pt modelId="{4F144C97-D100-4338-AC99-15E8C36AB567}" type="sibTrans" cxnId="{B98785CD-D1ED-49F2-9F18-20106D2FB59F}">
      <dgm:prSet/>
      <dgm:spPr/>
      <dgm:t>
        <a:bodyPr/>
        <a:lstStyle/>
        <a:p>
          <a:endParaRPr lang="en-US"/>
        </a:p>
      </dgm:t>
    </dgm:pt>
    <dgm:pt modelId="{A0C63A66-1230-4758-B0DC-A9810146DFF3}" type="pres">
      <dgm:prSet presAssocID="{0939D3CE-27E2-4CDF-9CA0-26F3AD8CFD4D}" presName="Name0" presStyleCnt="0">
        <dgm:presLayoutVars>
          <dgm:dir/>
          <dgm:resizeHandles val="exact"/>
        </dgm:presLayoutVars>
      </dgm:prSet>
      <dgm:spPr/>
    </dgm:pt>
    <dgm:pt modelId="{D5C9552E-6F3D-4E03-B59D-CD960CC7EAD4}" type="pres">
      <dgm:prSet presAssocID="{BE64A493-AFFD-4EAA-8BB4-9447520D1A88}" presName="node" presStyleLbl="node1" presStyleIdx="0" presStyleCnt="6" custScaleY="122575">
        <dgm:presLayoutVars>
          <dgm:bulletEnabled val="1"/>
        </dgm:presLayoutVars>
      </dgm:prSet>
      <dgm:spPr/>
    </dgm:pt>
    <dgm:pt modelId="{F806B6E4-6C3D-4DCA-BE10-C5CCF02D52ED}" type="pres">
      <dgm:prSet presAssocID="{2B40F482-373F-4666-965A-357DB6B3F729}" presName="sibTrans" presStyleLbl="sibTrans1D1" presStyleIdx="0" presStyleCnt="5"/>
      <dgm:spPr/>
    </dgm:pt>
    <dgm:pt modelId="{7AD2FB94-ED29-4631-95C3-E8C36AC9ED08}" type="pres">
      <dgm:prSet presAssocID="{2B40F482-373F-4666-965A-357DB6B3F729}" presName="connectorText" presStyleLbl="sibTrans1D1" presStyleIdx="0" presStyleCnt="5"/>
      <dgm:spPr/>
    </dgm:pt>
    <dgm:pt modelId="{FA4C844D-0773-4664-BB35-DBB34F38A1CE}" type="pres">
      <dgm:prSet presAssocID="{BEEEF634-BD82-4D72-A872-5B9370D09E20}" presName="node" presStyleLbl="node1" presStyleIdx="1" presStyleCnt="6" custScaleY="120292">
        <dgm:presLayoutVars>
          <dgm:bulletEnabled val="1"/>
        </dgm:presLayoutVars>
      </dgm:prSet>
      <dgm:spPr/>
    </dgm:pt>
    <dgm:pt modelId="{A6B7C8AE-36F2-4561-B915-ABAFD9830C46}" type="pres">
      <dgm:prSet presAssocID="{490AF6B2-BE0B-42E9-8852-4870D8461C3C}" presName="sibTrans" presStyleLbl="sibTrans1D1" presStyleIdx="1" presStyleCnt="5"/>
      <dgm:spPr/>
    </dgm:pt>
    <dgm:pt modelId="{B655C21A-A8D7-4B1B-889F-19F82CE3DA3A}" type="pres">
      <dgm:prSet presAssocID="{490AF6B2-BE0B-42E9-8852-4870D8461C3C}" presName="connectorText" presStyleLbl="sibTrans1D1" presStyleIdx="1" presStyleCnt="5"/>
      <dgm:spPr/>
    </dgm:pt>
    <dgm:pt modelId="{C7AAA8E4-0EE8-4080-8B85-2173EF9C3F41}" type="pres">
      <dgm:prSet presAssocID="{0C374389-21D1-46D8-B2B3-48D2543FE634}" presName="node" presStyleLbl="node1" presStyleIdx="2" presStyleCnt="6" custScaleY="120292">
        <dgm:presLayoutVars>
          <dgm:bulletEnabled val="1"/>
        </dgm:presLayoutVars>
      </dgm:prSet>
      <dgm:spPr/>
    </dgm:pt>
    <dgm:pt modelId="{0DD84037-72AF-4EE9-A57C-F54A8DAC5373}" type="pres">
      <dgm:prSet presAssocID="{4485CD8F-BE00-4732-AC52-6DB16434DF79}" presName="sibTrans" presStyleLbl="sibTrans1D1" presStyleIdx="2" presStyleCnt="5"/>
      <dgm:spPr/>
    </dgm:pt>
    <dgm:pt modelId="{387833B7-35B9-474D-92D9-8828B978427D}" type="pres">
      <dgm:prSet presAssocID="{4485CD8F-BE00-4732-AC52-6DB16434DF79}" presName="connectorText" presStyleLbl="sibTrans1D1" presStyleIdx="2" presStyleCnt="5"/>
      <dgm:spPr/>
    </dgm:pt>
    <dgm:pt modelId="{08F1F322-D65D-43D2-8EEE-D3E2C3264E3A}" type="pres">
      <dgm:prSet presAssocID="{A230A3D6-6A54-4733-897C-AAC552ED846D}" presName="node" presStyleLbl="node1" presStyleIdx="3" presStyleCnt="6" custScaleY="126075">
        <dgm:presLayoutVars>
          <dgm:bulletEnabled val="1"/>
        </dgm:presLayoutVars>
      </dgm:prSet>
      <dgm:spPr/>
    </dgm:pt>
    <dgm:pt modelId="{2114ECE6-5E55-411D-8A27-7FFE9BEE7523}" type="pres">
      <dgm:prSet presAssocID="{506F17DC-E822-4262-B1FF-AA8B235FA0E2}" presName="sibTrans" presStyleLbl="sibTrans1D1" presStyleIdx="3" presStyleCnt="5"/>
      <dgm:spPr/>
    </dgm:pt>
    <dgm:pt modelId="{2759DF33-D6AD-4777-8646-EA28859C77A0}" type="pres">
      <dgm:prSet presAssocID="{506F17DC-E822-4262-B1FF-AA8B235FA0E2}" presName="connectorText" presStyleLbl="sibTrans1D1" presStyleIdx="3" presStyleCnt="5"/>
      <dgm:spPr/>
    </dgm:pt>
    <dgm:pt modelId="{7B2EB8F9-5C48-47F1-A1DA-BDF3509ACE8D}" type="pres">
      <dgm:prSet presAssocID="{83FD12D4-D600-4AB6-83C1-76638A4B08BE}" presName="node" presStyleLbl="node1" presStyleIdx="4" presStyleCnt="6" custScaleY="123793">
        <dgm:presLayoutVars>
          <dgm:bulletEnabled val="1"/>
        </dgm:presLayoutVars>
      </dgm:prSet>
      <dgm:spPr/>
    </dgm:pt>
    <dgm:pt modelId="{C39B2561-2052-4B33-B3A4-E5473E75C6FC}" type="pres">
      <dgm:prSet presAssocID="{09156F43-3CAA-4F5A-A8E0-D86EDDD0F792}" presName="sibTrans" presStyleLbl="sibTrans1D1" presStyleIdx="4" presStyleCnt="5"/>
      <dgm:spPr/>
    </dgm:pt>
    <dgm:pt modelId="{ABF7D4D9-7339-4D90-93A3-0FACBCD176E0}" type="pres">
      <dgm:prSet presAssocID="{09156F43-3CAA-4F5A-A8E0-D86EDDD0F792}" presName="connectorText" presStyleLbl="sibTrans1D1" presStyleIdx="4" presStyleCnt="5"/>
      <dgm:spPr/>
    </dgm:pt>
    <dgm:pt modelId="{42BED97F-C88A-44EB-AE78-3A12222D2A09}" type="pres">
      <dgm:prSet presAssocID="{A884B707-A4B1-47DE-8EAE-DFDB2B258503}" presName="node" presStyleLbl="node1" presStyleIdx="5" presStyleCnt="6" custScaleY="126075">
        <dgm:presLayoutVars>
          <dgm:bulletEnabled val="1"/>
        </dgm:presLayoutVars>
      </dgm:prSet>
      <dgm:spPr/>
    </dgm:pt>
  </dgm:ptLst>
  <dgm:cxnLst>
    <dgm:cxn modelId="{0AB85907-B742-498B-8B65-07D64B613199}" srcId="{0939D3CE-27E2-4CDF-9CA0-26F3AD8CFD4D}" destId="{83FD12D4-D600-4AB6-83C1-76638A4B08BE}" srcOrd="4" destOrd="0" parTransId="{4FF66276-5E57-4A41-9314-FD0B4EDFA12F}" sibTransId="{09156F43-3CAA-4F5A-A8E0-D86EDDD0F792}"/>
    <dgm:cxn modelId="{D313270C-E076-4649-828D-E2E9B2DF8226}" type="presOf" srcId="{09156F43-3CAA-4F5A-A8E0-D86EDDD0F792}" destId="{C39B2561-2052-4B33-B3A4-E5473E75C6FC}" srcOrd="0" destOrd="0" presId="urn:microsoft.com/office/officeart/2016/7/layout/RepeatingBendingProcessNew"/>
    <dgm:cxn modelId="{57380913-48A4-48BE-9841-E1CF4149DBD4}" srcId="{0939D3CE-27E2-4CDF-9CA0-26F3AD8CFD4D}" destId="{0C374389-21D1-46D8-B2B3-48D2543FE634}" srcOrd="2" destOrd="0" parTransId="{872FE79B-F138-4B47-9EC0-49BFF064F642}" sibTransId="{4485CD8F-BE00-4732-AC52-6DB16434DF79}"/>
    <dgm:cxn modelId="{76C87A18-F1C1-4399-AC43-42A826CC3319}" type="presOf" srcId="{2B40F482-373F-4666-965A-357DB6B3F729}" destId="{F806B6E4-6C3D-4DCA-BE10-C5CCF02D52ED}" srcOrd="0" destOrd="0" presId="urn:microsoft.com/office/officeart/2016/7/layout/RepeatingBendingProcessNew"/>
    <dgm:cxn modelId="{A1A55525-F5F5-4715-B910-027EAFE17388}" type="presOf" srcId="{0C374389-21D1-46D8-B2B3-48D2543FE634}" destId="{C7AAA8E4-0EE8-4080-8B85-2173EF9C3F41}" srcOrd="0" destOrd="0" presId="urn:microsoft.com/office/officeart/2016/7/layout/RepeatingBendingProcessNew"/>
    <dgm:cxn modelId="{66F2F426-13BA-40C8-937C-75EA63F6147F}" type="presOf" srcId="{2B40F482-373F-4666-965A-357DB6B3F729}" destId="{7AD2FB94-ED29-4631-95C3-E8C36AC9ED08}" srcOrd="1" destOrd="0" presId="urn:microsoft.com/office/officeart/2016/7/layout/RepeatingBendingProcessNew"/>
    <dgm:cxn modelId="{31032F27-5CD3-4D10-A515-611946A83588}" type="presOf" srcId="{506F17DC-E822-4262-B1FF-AA8B235FA0E2}" destId="{2759DF33-D6AD-4777-8646-EA28859C77A0}" srcOrd="1" destOrd="0" presId="urn:microsoft.com/office/officeart/2016/7/layout/RepeatingBendingProcessNew"/>
    <dgm:cxn modelId="{C5928D28-D980-4903-BB57-CBB4CE1C8D25}" type="presOf" srcId="{0939D3CE-27E2-4CDF-9CA0-26F3AD8CFD4D}" destId="{A0C63A66-1230-4758-B0DC-A9810146DFF3}" srcOrd="0" destOrd="0" presId="urn:microsoft.com/office/officeart/2016/7/layout/RepeatingBendingProcessNew"/>
    <dgm:cxn modelId="{271F3A2E-0FA8-4765-92F9-CB7D95E68799}" type="presOf" srcId="{83FD12D4-D600-4AB6-83C1-76638A4B08BE}" destId="{7B2EB8F9-5C48-47F1-A1DA-BDF3509ACE8D}" srcOrd="0" destOrd="0" presId="urn:microsoft.com/office/officeart/2016/7/layout/RepeatingBendingProcessNew"/>
    <dgm:cxn modelId="{FA689A39-DED0-48A8-9654-B80F7EFF1D5D}" type="presOf" srcId="{A230A3D6-6A54-4733-897C-AAC552ED846D}" destId="{08F1F322-D65D-43D2-8EEE-D3E2C3264E3A}" srcOrd="0" destOrd="0" presId="urn:microsoft.com/office/officeart/2016/7/layout/RepeatingBendingProcessNew"/>
    <dgm:cxn modelId="{591DE057-2766-4B65-901E-F2A6115F2E00}" type="presOf" srcId="{506F17DC-E822-4262-B1FF-AA8B235FA0E2}" destId="{2114ECE6-5E55-411D-8A27-7FFE9BEE7523}" srcOrd="0" destOrd="0" presId="urn:microsoft.com/office/officeart/2016/7/layout/RepeatingBendingProcessNew"/>
    <dgm:cxn modelId="{2424077A-138E-49C3-9A38-981008BA5CBB}" srcId="{0939D3CE-27E2-4CDF-9CA0-26F3AD8CFD4D}" destId="{BEEEF634-BD82-4D72-A872-5B9370D09E20}" srcOrd="1" destOrd="0" parTransId="{5E2ED49D-6741-485F-B8BA-AF2AEF9D91D7}" sibTransId="{490AF6B2-BE0B-42E9-8852-4870D8461C3C}"/>
    <dgm:cxn modelId="{5E9DE07F-10D6-4A40-A5B2-798556FC77E4}" type="presOf" srcId="{4485CD8F-BE00-4732-AC52-6DB16434DF79}" destId="{387833B7-35B9-474D-92D9-8828B978427D}" srcOrd="1" destOrd="0" presId="urn:microsoft.com/office/officeart/2016/7/layout/RepeatingBendingProcessNew"/>
    <dgm:cxn modelId="{91BBAC86-D627-457A-94A0-569D2E73CABD}" type="presOf" srcId="{490AF6B2-BE0B-42E9-8852-4870D8461C3C}" destId="{A6B7C8AE-36F2-4561-B915-ABAFD9830C46}" srcOrd="0" destOrd="0" presId="urn:microsoft.com/office/officeart/2016/7/layout/RepeatingBendingProcessNew"/>
    <dgm:cxn modelId="{A0A23687-AC53-4902-BCBB-9C8963A2905B}" srcId="{0939D3CE-27E2-4CDF-9CA0-26F3AD8CFD4D}" destId="{A230A3D6-6A54-4733-897C-AAC552ED846D}" srcOrd="3" destOrd="0" parTransId="{9AFE5B8A-48B9-4C74-AC76-976D9819D33C}" sibTransId="{506F17DC-E822-4262-B1FF-AA8B235FA0E2}"/>
    <dgm:cxn modelId="{7C128A92-6A94-4A0D-AA80-62CBAAB67C6C}" type="presOf" srcId="{490AF6B2-BE0B-42E9-8852-4870D8461C3C}" destId="{B655C21A-A8D7-4B1B-889F-19F82CE3DA3A}" srcOrd="1" destOrd="0" presId="urn:microsoft.com/office/officeart/2016/7/layout/RepeatingBendingProcessNew"/>
    <dgm:cxn modelId="{D98F549A-E2F6-428F-975E-EEE94C050306}" srcId="{0939D3CE-27E2-4CDF-9CA0-26F3AD8CFD4D}" destId="{BE64A493-AFFD-4EAA-8BB4-9447520D1A88}" srcOrd="0" destOrd="0" parTransId="{4FE8A010-86F0-48FD-B220-FBDBA2F8AF97}" sibTransId="{2B40F482-373F-4666-965A-357DB6B3F729}"/>
    <dgm:cxn modelId="{27C664AF-B507-4D54-891F-D1518369FE4A}" type="presOf" srcId="{BEEEF634-BD82-4D72-A872-5B9370D09E20}" destId="{FA4C844D-0773-4664-BB35-DBB34F38A1CE}" srcOrd="0" destOrd="0" presId="urn:microsoft.com/office/officeart/2016/7/layout/RepeatingBendingProcessNew"/>
    <dgm:cxn modelId="{6F115DB0-D502-41F9-B178-F00EAF4090C4}" type="presOf" srcId="{BE64A493-AFFD-4EAA-8BB4-9447520D1A88}" destId="{D5C9552E-6F3D-4E03-B59D-CD960CC7EAD4}" srcOrd="0" destOrd="0" presId="urn:microsoft.com/office/officeart/2016/7/layout/RepeatingBendingProcessNew"/>
    <dgm:cxn modelId="{7660F0C9-FF84-474E-8685-B90250A025AA}" type="presOf" srcId="{09156F43-3CAA-4F5A-A8E0-D86EDDD0F792}" destId="{ABF7D4D9-7339-4D90-93A3-0FACBCD176E0}" srcOrd="1" destOrd="0" presId="urn:microsoft.com/office/officeart/2016/7/layout/RepeatingBendingProcessNew"/>
    <dgm:cxn modelId="{B98785CD-D1ED-49F2-9F18-20106D2FB59F}" srcId="{0939D3CE-27E2-4CDF-9CA0-26F3AD8CFD4D}" destId="{A884B707-A4B1-47DE-8EAE-DFDB2B258503}" srcOrd="5" destOrd="0" parTransId="{4719840B-DFC4-44D7-8D8E-BCAC34CF9002}" sibTransId="{4F144C97-D100-4338-AC99-15E8C36AB567}"/>
    <dgm:cxn modelId="{85524DE2-A7F9-4680-93DF-CF00B933FF1D}" type="presOf" srcId="{A884B707-A4B1-47DE-8EAE-DFDB2B258503}" destId="{42BED97F-C88A-44EB-AE78-3A12222D2A09}" srcOrd="0" destOrd="0" presId="urn:microsoft.com/office/officeart/2016/7/layout/RepeatingBendingProcessNew"/>
    <dgm:cxn modelId="{7BE1B8E4-ACA1-4132-B455-770DF5BAF29D}" type="presOf" srcId="{4485CD8F-BE00-4732-AC52-6DB16434DF79}" destId="{0DD84037-72AF-4EE9-A57C-F54A8DAC5373}" srcOrd="0" destOrd="0" presId="urn:microsoft.com/office/officeart/2016/7/layout/RepeatingBendingProcessNew"/>
    <dgm:cxn modelId="{BF81A141-33E2-4B70-9C1A-802B8E86B8E6}" type="presParOf" srcId="{A0C63A66-1230-4758-B0DC-A9810146DFF3}" destId="{D5C9552E-6F3D-4E03-B59D-CD960CC7EAD4}" srcOrd="0" destOrd="0" presId="urn:microsoft.com/office/officeart/2016/7/layout/RepeatingBendingProcessNew"/>
    <dgm:cxn modelId="{725D6F51-6E16-464E-9588-6D7BD86D3690}" type="presParOf" srcId="{A0C63A66-1230-4758-B0DC-A9810146DFF3}" destId="{F806B6E4-6C3D-4DCA-BE10-C5CCF02D52ED}" srcOrd="1" destOrd="0" presId="urn:microsoft.com/office/officeart/2016/7/layout/RepeatingBendingProcessNew"/>
    <dgm:cxn modelId="{B8318A39-5391-4F05-B202-6DF4D9360292}" type="presParOf" srcId="{F806B6E4-6C3D-4DCA-BE10-C5CCF02D52ED}" destId="{7AD2FB94-ED29-4631-95C3-E8C36AC9ED08}" srcOrd="0" destOrd="0" presId="urn:microsoft.com/office/officeart/2016/7/layout/RepeatingBendingProcessNew"/>
    <dgm:cxn modelId="{EEBAB564-488C-44DA-983D-DD4BF7797CCF}" type="presParOf" srcId="{A0C63A66-1230-4758-B0DC-A9810146DFF3}" destId="{FA4C844D-0773-4664-BB35-DBB34F38A1CE}" srcOrd="2" destOrd="0" presId="urn:microsoft.com/office/officeart/2016/7/layout/RepeatingBendingProcessNew"/>
    <dgm:cxn modelId="{9610D564-0CB9-4B3F-998A-4F7B3B95A4D5}" type="presParOf" srcId="{A0C63A66-1230-4758-B0DC-A9810146DFF3}" destId="{A6B7C8AE-36F2-4561-B915-ABAFD9830C46}" srcOrd="3" destOrd="0" presId="urn:microsoft.com/office/officeart/2016/7/layout/RepeatingBendingProcessNew"/>
    <dgm:cxn modelId="{4C493E3C-73AD-40D5-943B-15925AFFB086}" type="presParOf" srcId="{A6B7C8AE-36F2-4561-B915-ABAFD9830C46}" destId="{B655C21A-A8D7-4B1B-889F-19F82CE3DA3A}" srcOrd="0" destOrd="0" presId="urn:microsoft.com/office/officeart/2016/7/layout/RepeatingBendingProcessNew"/>
    <dgm:cxn modelId="{C7618868-C270-4C75-9049-1CABCDDCF084}" type="presParOf" srcId="{A0C63A66-1230-4758-B0DC-A9810146DFF3}" destId="{C7AAA8E4-0EE8-4080-8B85-2173EF9C3F41}" srcOrd="4" destOrd="0" presId="urn:microsoft.com/office/officeart/2016/7/layout/RepeatingBendingProcessNew"/>
    <dgm:cxn modelId="{30C508E8-96E2-4F32-954F-839A169AEB2C}" type="presParOf" srcId="{A0C63A66-1230-4758-B0DC-A9810146DFF3}" destId="{0DD84037-72AF-4EE9-A57C-F54A8DAC5373}" srcOrd="5" destOrd="0" presId="urn:microsoft.com/office/officeart/2016/7/layout/RepeatingBendingProcessNew"/>
    <dgm:cxn modelId="{41873C4B-F99B-42F9-9910-193FB1619D7D}" type="presParOf" srcId="{0DD84037-72AF-4EE9-A57C-F54A8DAC5373}" destId="{387833B7-35B9-474D-92D9-8828B978427D}" srcOrd="0" destOrd="0" presId="urn:microsoft.com/office/officeart/2016/7/layout/RepeatingBendingProcessNew"/>
    <dgm:cxn modelId="{6A76C60A-306E-44BB-B766-D34B71410098}" type="presParOf" srcId="{A0C63A66-1230-4758-B0DC-A9810146DFF3}" destId="{08F1F322-D65D-43D2-8EEE-D3E2C3264E3A}" srcOrd="6" destOrd="0" presId="urn:microsoft.com/office/officeart/2016/7/layout/RepeatingBendingProcessNew"/>
    <dgm:cxn modelId="{BCD86E36-B76F-4768-9FB6-A90CE9091FFD}" type="presParOf" srcId="{A0C63A66-1230-4758-B0DC-A9810146DFF3}" destId="{2114ECE6-5E55-411D-8A27-7FFE9BEE7523}" srcOrd="7" destOrd="0" presId="urn:microsoft.com/office/officeart/2016/7/layout/RepeatingBendingProcessNew"/>
    <dgm:cxn modelId="{8E2FB236-1441-46C0-9E8A-7B1187C1EAA7}" type="presParOf" srcId="{2114ECE6-5E55-411D-8A27-7FFE9BEE7523}" destId="{2759DF33-D6AD-4777-8646-EA28859C77A0}" srcOrd="0" destOrd="0" presId="urn:microsoft.com/office/officeart/2016/7/layout/RepeatingBendingProcessNew"/>
    <dgm:cxn modelId="{580C3C3E-F5E9-4E64-BC02-85D1F8FD1259}" type="presParOf" srcId="{A0C63A66-1230-4758-B0DC-A9810146DFF3}" destId="{7B2EB8F9-5C48-47F1-A1DA-BDF3509ACE8D}" srcOrd="8" destOrd="0" presId="urn:microsoft.com/office/officeart/2016/7/layout/RepeatingBendingProcessNew"/>
    <dgm:cxn modelId="{51CF8945-F6F7-4B2A-8A99-E16E49A0F499}" type="presParOf" srcId="{A0C63A66-1230-4758-B0DC-A9810146DFF3}" destId="{C39B2561-2052-4B33-B3A4-E5473E75C6FC}" srcOrd="9" destOrd="0" presId="urn:microsoft.com/office/officeart/2016/7/layout/RepeatingBendingProcessNew"/>
    <dgm:cxn modelId="{8F2C6607-4C6F-428C-9510-C577AB67AA33}" type="presParOf" srcId="{C39B2561-2052-4B33-B3A4-E5473E75C6FC}" destId="{ABF7D4D9-7339-4D90-93A3-0FACBCD176E0}" srcOrd="0" destOrd="0" presId="urn:microsoft.com/office/officeart/2016/7/layout/RepeatingBendingProcessNew"/>
    <dgm:cxn modelId="{A1EC4816-7816-4F31-A841-50B4E1CF703B}" type="presParOf" srcId="{A0C63A66-1230-4758-B0DC-A9810146DFF3}" destId="{42BED97F-C88A-44EB-AE78-3A12222D2A0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6B6E4-6C3D-4DCA-BE10-C5CCF02D52ED}">
      <dsp:nvSpPr>
        <dsp:cNvPr id="0" name=""/>
        <dsp:cNvSpPr/>
      </dsp:nvSpPr>
      <dsp:spPr>
        <a:xfrm>
          <a:off x="1941621" y="1010456"/>
          <a:ext cx="414450" cy="91440"/>
        </a:xfrm>
        <a:custGeom>
          <a:avLst/>
          <a:gdLst/>
          <a:ahLst/>
          <a:cxnLst/>
          <a:rect l="0" t="0" r="0" b="0"/>
          <a:pathLst>
            <a:path>
              <a:moveTo>
                <a:pt x="0" y="45720"/>
              </a:moveTo>
              <a:lnTo>
                <a:pt x="414450"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137721" y="1053949"/>
        <a:ext cx="22252" cy="4454"/>
      </dsp:txXfrm>
    </dsp:sp>
    <dsp:sp modelId="{D5C9552E-6F3D-4E03-B59D-CD960CC7EAD4}">
      <dsp:nvSpPr>
        <dsp:cNvPr id="0" name=""/>
        <dsp:cNvSpPr/>
      </dsp:nvSpPr>
      <dsp:spPr>
        <a:xfrm>
          <a:off x="8417" y="344627"/>
          <a:ext cx="1935004" cy="1423098"/>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817" tIns="99527" rIns="94817" bIns="99527" numCol="1" spcCol="1270" anchor="ctr" anchorCtr="0">
          <a:noAutofit/>
        </a:bodyPr>
        <a:lstStyle/>
        <a:p>
          <a:pPr marL="0" lvl="0" indent="0" algn="ctr" defTabSz="622300">
            <a:lnSpc>
              <a:spcPct val="100000"/>
            </a:lnSpc>
            <a:spcBef>
              <a:spcPct val="0"/>
            </a:spcBef>
            <a:spcAft>
              <a:spcPct val="35000"/>
            </a:spcAft>
            <a:buNone/>
          </a:pPr>
          <a:r>
            <a:rPr lang="en-US" sz="1400" kern="1200" dirty="0"/>
            <a:t>After the 2nd day of the term, all students must get the instructor’s permission to add a class.</a:t>
          </a:r>
        </a:p>
      </dsp:txBody>
      <dsp:txXfrm>
        <a:off x="8417" y="344627"/>
        <a:ext cx="1935004" cy="1423098"/>
      </dsp:txXfrm>
    </dsp:sp>
    <dsp:sp modelId="{A6B7C8AE-36F2-4561-B915-ABAFD9830C46}">
      <dsp:nvSpPr>
        <dsp:cNvPr id="0" name=""/>
        <dsp:cNvSpPr/>
      </dsp:nvSpPr>
      <dsp:spPr>
        <a:xfrm>
          <a:off x="4321677" y="1010456"/>
          <a:ext cx="414450" cy="91440"/>
        </a:xfrm>
        <a:custGeom>
          <a:avLst/>
          <a:gdLst/>
          <a:ahLst/>
          <a:cxnLst/>
          <a:rect l="0" t="0" r="0" b="0"/>
          <a:pathLst>
            <a:path>
              <a:moveTo>
                <a:pt x="0" y="45720"/>
              </a:moveTo>
              <a:lnTo>
                <a:pt x="414450"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517776" y="1053949"/>
        <a:ext cx="22252" cy="4454"/>
      </dsp:txXfrm>
    </dsp:sp>
    <dsp:sp modelId="{FA4C844D-0773-4664-BB35-DBB34F38A1CE}">
      <dsp:nvSpPr>
        <dsp:cNvPr id="0" name=""/>
        <dsp:cNvSpPr/>
      </dsp:nvSpPr>
      <dsp:spPr>
        <a:xfrm>
          <a:off x="2388472" y="357879"/>
          <a:ext cx="1935004" cy="1396593"/>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817" tIns="99527" rIns="94817" bIns="99527" numCol="1" spcCol="1270" anchor="ctr" anchorCtr="0">
          <a:noAutofit/>
        </a:bodyPr>
        <a:lstStyle/>
        <a:p>
          <a:pPr marL="0" lvl="0" indent="0" algn="ctr" defTabSz="622300">
            <a:lnSpc>
              <a:spcPct val="100000"/>
            </a:lnSpc>
            <a:spcBef>
              <a:spcPct val="0"/>
            </a:spcBef>
            <a:spcAft>
              <a:spcPct val="35000"/>
            </a:spcAft>
            <a:buNone/>
          </a:pPr>
          <a:r>
            <a:rPr lang="en-US" sz="1400" kern="1200" dirty="0"/>
            <a:t>Students can drop a class in ctcLink any time. If this is done by the 10</a:t>
          </a:r>
          <a:r>
            <a:rPr lang="en-US" sz="1400" kern="1200" baseline="30000" dirty="0"/>
            <a:t>th</a:t>
          </a:r>
          <a:r>
            <a:rPr lang="en-US" sz="1400" kern="1200" dirty="0"/>
            <a:t> day of the term, then it will not show on a transcript.  </a:t>
          </a:r>
        </a:p>
      </dsp:txBody>
      <dsp:txXfrm>
        <a:off x="2388472" y="357879"/>
        <a:ext cx="1935004" cy="1396593"/>
      </dsp:txXfrm>
    </dsp:sp>
    <dsp:sp modelId="{0DD84037-72AF-4EE9-A57C-F54A8DAC5373}">
      <dsp:nvSpPr>
        <dsp:cNvPr id="0" name=""/>
        <dsp:cNvSpPr/>
      </dsp:nvSpPr>
      <dsp:spPr>
        <a:xfrm>
          <a:off x="975919" y="1752673"/>
          <a:ext cx="4760110" cy="427703"/>
        </a:xfrm>
        <a:custGeom>
          <a:avLst/>
          <a:gdLst/>
          <a:ahLst/>
          <a:cxnLst/>
          <a:rect l="0" t="0" r="0" b="0"/>
          <a:pathLst>
            <a:path>
              <a:moveTo>
                <a:pt x="4760110" y="0"/>
              </a:moveTo>
              <a:lnTo>
                <a:pt x="4760110" y="230951"/>
              </a:lnTo>
              <a:lnTo>
                <a:pt x="0" y="230951"/>
              </a:lnTo>
              <a:lnTo>
                <a:pt x="0" y="427703"/>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3236421" y="1964297"/>
        <a:ext cx="239106" cy="4454"/>
      </dsp:txXfrm>
    </dsp:sp>
    <dsp:sp modelId="{C7AAA8E4-0EE8-4080-8B85-2173EF9C3F41}">
      <dsp:nvSpPr>
        <dsp:cNvPr id="0" name=""/>
        <dsp:cNvSpPr/>
      </dsp:nvSpPr>
      <dsp:spPr>
        <a:xfrm>
          <a:off x="4768528" y="357879"/>
          <a:ext cx="1935004" cy="1396593"/>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817" tIns="99527" rIns="94817" bIns="99527" numCol="1" spcCol="1270" anchor="ctr" anchorCtr="0">
          <a:noAutofit/>
        </a:bodyPr>
        <a:lstStyle/>
        <a:p>
          <a:pPr marL="0" lvl="0" indent="0" algn="ctr" defTabSz="622300">
            <a:lnSpc>
              <a:spcPct val="100000"/>
            </a:lnSpc>
            <a:spcBef>
              <a:spcPct val="0"/>
            </a:spcBef>
            <a:spcAft>
              <a:spcPct val="35000"/>
            </a:spcAft>
            <a:buNone/>
          </a:pPr>
          <a:r>
            <a:rPr lang="en-US" sz="1400" kern="1200" dirty="0"/>
            <a:t>Everything you do after the 10</a:t>
          </a:r>
          <a:r>
            <a:rPr lang="en-US" sz="1400" kern="1200" baseline="30000" dirty="0"/>
            <a:t>th</a:t>
          </a:r>
          <a:r>
            <a:rPr lang="en-US" sz="1400" kern="1200" dirty="0"/>
            <a:t> day of the term will be included on your official Clark transcript.</a:t>
          </a:r>
        </a:p>
      </dsp:txBody>
      <dsp:txXfrm>
        <a:off x="4768528" y="357879"/>
        <a:ext cx="1935004" cy="1396593"/>
      </dsp:txXfrm>
    </dsp:sp>
    <dsp:sp modelId="{2114ECE6-5E55-411D-8A27-7FFE9BEE7523}">
      <dsp:nvSpPr>
        <dsp:cNvPr id="0" name=""/>
        <dsp:cNvSpPr/>
      </dsp:nvSpPr>
      <dsp:spPr>
        <a:xfrm>
          <a:off x="1941621" y="2898923"/>
          <a:ext cx="414450" cy="91440"/>
        </a:xfrm>
        <a:custGeom>
          <a:avLst/>
          <a:gdLst/>
          <a:ahLst/>
          <a:cxnLst/>
          <a:rect l="0" t="0" r="0" b="0"/>
          <a:pathLst>
            <a:path>
              <a:moveTo>
                <a:pt x="0" y="45720"/>
              </a:moveTo>
              <a:lnTo>
                <a:pt x="414450"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137721" y="2942416"/>
        <a:ext cx="22252" cy="4454"/>
      </dsp:txXfrm>
    </dsp:sp>
    <dsp:sp modelId="{08F1F322-D65D-43D2-8EEE-D3E2C3264E3A}">
      <dsp:nvSpPr>
        <dsp:cNvPr id="0" name=""/>
        <dsp:cNvSpPr/>
      </dsp:nvSpPr>
      <dsp:spPr>
        <a:xfrm>
          <a:off x="8417" y="2212776"/>
          <a:ext cx="1935004" cy="1463733"/>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817" tIns="99527" rIns="94817" bIns="99527" numCol="1" spcCol="1270" anchor="ctr" anchorCtr="0">
          <a:noAutofit/>
        </a:bodyPr>
        <a:lstStyle/>
        <a:p>
          <a:pPr marL="0" lvl="0" indent="0" algn="ctr" defTabSz="622300">
            <a:lnSpc>
              <a:spcPct val="100000"/>
            </a:lnSpc>
            <a:spcBef>
              <a:spcPct val="0"/>
            </a:spcBef>
            <a:spcAft>
              <a:spcPct val="35000"/>
            </a:spcAft>
            <a:buNone/>
          </a:pPr>
          <a:r>
            <a:rPr lang="en-US" sz="1400" kern="1200" dirty="0"/>
            <a:t>After the 10</a:t>
          </a:r>
          <a:r>
            <a:rPr lang="en-US" sz="1400" kern="1200" baseline="30000" dirty="0"/>
            <a:t>th</a:t>
          </a:r>
          <a:r>
            <a:rPr lang="en-US" sz="1400" kern="1200" dirty="0"/>
            <a:t> day of the term, if you decide to not complete a class then you must to withdraw. </a:t>
          </a:r>
        </a:p>
      </dsp:txBody>
      <dsp:txXfrm>
        <a:off x="8417" y="2212776"/>
        <a:ext cx="1935004" cy="1463733"/>
      </dsp:txXfrm>
    </dsp:sp>
    <dsp:sp modelId="{C39B2561-2052-4B33-B3A4-E5473E75C6FC}">
      <dsp:nvSpPr>
        <dsp:cNvPr id="0" name=""/>
        <dsp:cNvSpPr/>
      </dsp:nvSpPr>
      <dsp:spPr>
        <a:xfrm>
          <a:off x="4321677" y="2898923"/>
          <a:ext cx="414450" cy="91440"/>
        </a:xfrm>
        <a:custGeom>
          <a:avLst/>
          <a:gdLst/>
          <a:ahLst/>
          <a:cxnLst/>
          <a:rect l="0" t="0" r="0" b="0"/>
          <a:pathLst>
            <a:path>
              <a:moveTo>
                <a:pt x="0" y="45720"/>
              </a:moveTo>
              <a:lnTo>
                <a:pt x="414450"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517776" y="2942416"/>
        <a:ext cx="22252" cy="4454"/>
      </dsp:txXfrm>
    </dsp:sp>
    <dsp:sp modelId="{7B2EB8F9-5C48-47F1-A1DA-BDF3509ACE8D}">
      <dsp:nvSpPr>
        <dsp:cNvPr id="0" name=""/>
        <dsp:cNvSpPr/>
      </dsp:nvSpPr>
      <dsp:spPr>
        <a:xfrm>
          <a:off x="2388472" y="2226023"/>
          <a:ext cx="1935004" cy="1437239"/>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817" tIns="99527" rIns="94817" bIns="99527" numCol="1" spcCol="1270" anchor="ctr" anchorCtr="0">
          <a:noAutofit/>
        </a:bodyPr>
        <a:lstStyle/>
        <a:p>
          <a:pPr marL="0" lvl="0" indent="0" algn="ctr" defTabSz="622300">
            <a:lnSpc>
              <a:spcPct val="100000"/>
            </a:lnSpc>
            <a:spcBef>
              <a:spcPct val="0"/>
            </a:spcBef>
            <a:spcAft>
              <a:spcPct val="35000"/>
            </a:spcAft>
            <a:buNone/>
          </a:pPr>
          <a:r>
            <a:rPr lang="en-US" sz="1400" kern="1200" dirty="0"/>
            <a:t>Withdrawing will show on your transcript as a “W” instead of a grade, and will not affect your grade point average (GPA).</a:t>
          </a:r>
        </a:p>
      </dsp:txBody>
      <dsp:txXfrm>
        <a:off x="2388472" y="2226023"/>
        <a:ext cx="1935004" cy="1437239"/>
      </dsp:txXfrm>
    </dsp:sp>
    <dsp:sp modelId="{42BED97F-C88A-44EB-AE78-3A12222D2A09}">
      <dsp:nvSpPr>
        <dsp:cNvPr id="0" name=""/>
        <dsp:cNvSpPr/>
      </dsp:nvSpPr>
      <dsp:spPr>
        <a:xfrm>
          <a:off x="4768528" y="2212776"/>
          <a:ext cx="1935004" cy="1463733"/>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817" tIns="99527" rIns="94817" bIns="99527" numCol="1" spcCol="1270" anchor="ctr" anchorCtr="0">
          <a:noAutofit/>
        </a:bodyPr>
        <a:lstStyle/>
        <a:p>
          <a:pPr marL="0" lvl="0" indent="0" algn="ctr" defTabSz="622300">
            <a:lnSpc>
              <a:spcPct val="100000"/>
            </a:lnSpc>
            <a:spcBef>
              <a:spcPct val="0"/>
            </a:spcBef>
            <a:spcAft>
              <a:spcPct val="35000"/>
            </a:spcAft>
            <a:buNone/>
          </a:pPr>
          <a:r>
            <a:rPr lang="en-US" sz="1400" kern="1200" dirty="0"/>
            <a:t>Each term there’s a published date to withdraw from a class. If you miss that date you will receive the final grade issued.</a:t>
          </a:r>
        </a:p>
      </dsp:txBody>
      <dsp:txXfrm>
        <a:off x="4768528" y="2212776"/>
        <a:ext cx="1935004" cy="146373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hyperlink" Target="https://creativecommons.org/licenses/by-sa/3.0/" TargetMode="External"/><Relationship Id="rId5" Type="http://schemas.openxmlformats.org/officeDocument/2006/relationships/hyperlink" Target="https://www.yousign.org/Shut-down-penguin-facility-in-Puero-Eten-and-release-the-penguins-into-the-wild-t-60"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ptprd.ctclink.us/psp/ptprd/?cmd=login&amp;languageCd=ENG&amp;"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E12D3CA-A30D-4094-92DA-DCF9A9FFA0D4}"/>
              </a:ext>
            </a:extLst>
          </p:cNvPr>
          <p:cNvSpPr>
            <a:spLocks noGrp="1"/>
          </p:cNvSpPr>
          <p:nvPr>
            <p:ph type="ctrTitle"/>
          </p:nvPr>
        </p:nvSpPr>
        <p:spPr>
          <a:xfrm>
            <a:off x="643467" y="1298448"/>
            <a:ext cx="3685070" cy="2860444"/>
          </a:xfrm>
        </p:spPr>
        <p:txBody>
          <a:bodyPr>
            <a:normAutofit/>
          </a:bodyPr>
          <a:lstStyle/>
          <a:p>
            <a:r>
              <a:rPr lang="en-US" b="1" dirty="0"/>
              <a:t>Go!</a:t>
            </a:r>
            <a:endParaRPr lang="en-US" dirty="0"/>
          </a:p>
        </p:txBody>
      </p:sp>
      <p:sp>
        <p:nvSpPr>
          <p:cNvPr id="3" name="Subtitle 2">
            <a:extLst>
              <a:ext uri="{FF2B5EF4-FFF2-40B4-BE49-F238E27FC236}">
                <a16:creationId xmlns:a16="http://schemas.microsoft.com/office/drawing/2014/main" id="{EEC34049-7805-40E2-845E-7637F548C603}"/>
              </a:ext>
            </a:extLst>
          </p:cNvPr>
          <p:cNvSpPr>
            <a:spLocks noGrp="1"/>
          </p:cNvSpPr>
          <p:nvPr>
            <p:ph type="subTitle" idx="1"/>
          </p:nvPr>
        </p:nvSpPr>
        <p:spPr>
          <a:xfrm>
            <a:off x="643467" y="4670246"/>
            <a:ext cx="3685070" cy="914400"/>
          </a:xfrm>
        </p:spPr>
        <p:txBody>
          <a:bodyPr>
            <a:noAutofit/>
          </a:bodyPr>
          <a:lstStyle/>
          <a:p>
            <a:r>
              <a:rPr lang="en-US" sz="1600" dirty="0"/>
              <a:t>What should I take my first term?</a:t>
            </a:r>
          </a:p>
          <a:p>
            <a:r>
              <a:rPr lang="en-US" sz="1600" dirty="0"/>
              <a:t>The class I want is full</a:t>
            </a:r>
          </a:p>
          <a:p>
            <a:r>
              <a:rPr lang="en-US" sz="1600" dirty="0"/>
              <a:t>Staying eligible for Running Start</a:t>
            </a:r>
          </a:p>
        </p:txBody>
      </p:sp>
      <p:pic>
        <p:nvPicPr>
          <p:cNvPr id="5" name="Picture 4" descr="A penguin in the snow&#10;&#10;Description automatically generated">
            <a:extLst>
              <a:ext uri="{FF2B5EF4-FFF2-40B4-BE49-F238E27FC236}">
                <a16:creationId xmlns:a16="http://schemas.microsoft.com/office/drawing/2014/main" id="{1BDAA54C-2FF0-46B7-8D55-FB4962F6208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4804" r="18008" b="1"/>
          <a:stretch/>
        </p:blipFill>
        <p:spPr>
          <a:xfrm>
            <a:off x="5120640" y="759599"/>
            <a:ext cx="6367271" cy="5330650"/>
          </a:xfrm>
          <a:prstGeom prst="rect">
            <a:avLst/>
          </a:prstGeom>
        </p:spPr>
      </p:pic>
      <p:sp>
        <p:nvSpPr>
          <p:cNvPr id="37" name="Rectangle 3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F75B1B8-13A7-48B8-AD90-8C0D77ADADDF}"/>
              </a:ext>
            </a:extLst>
          </p:cNvPr>
          <p:cNvSpPr txBox="1"/>
          <p:nvPr/>
        </p:nvSpPr>
        <p:spPr>
          <a:xfrm>
            <a:off x="9119955" y="5890194"/>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yousign.org/Shut-down-penguin-facility-in-Puero-Eten-and-release-the-penguins-into-the-wild-t-6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8" name="What Do You Mean_ - Justin Bieber (Lyrics)">
            <a:hlinkClick r:id="" action="ppaction://media"/>
            <a:extLst>
              <a:ext uri="{FF2B5EF4-FFF2-40B4-BE49-F238E27FC236}">
                <a16:creationId xmlns:a16="http://schemas.microsoft.com/office/drawing/2014/main" id="{288EFC79-0604-4990-B2CD-C1E71B0D592E}"/>
              </a:ext>
            </a:extLst>
          </p:cNvPr>
          <p:cNvPicPr>
            <a:picLocks noChangeAspect="1"/>
          </p:cNvPicPr>
          <p:nvPr>
            <a:audioFile r:link="rId1"/>
            <p:extLst>
              <p:ext uri="{DAA4B4D4-6D71-4841-9C94-3DE7FCFB9230}">
                <p14:media xmlns:p14="http://schemas.microsoft.com/office/powerpoint/2010/main" r:embed="rId2">
                  <p14:trim st="151644" end="32199.9375"/>
                  <p14:fade out="500"/>
                </p14:media>
              </p:ext>
            </p:extLst>
          </p:nvPr>
        </p:nvPicPr>
        <p:blipFill>
          <a:blip r:embed="rId7"/>
          <a:stretch>
            <a:fillRect/>
          </a:stretch>
        </p:blipFill>
        <p:spPr>
          <a:xfrm>
            <a:off x="9846366" y="6248400"/>
            <a:ext cx="609600" cy="609600"/>
          </a:xfrm>
          <a:prstGeom prst="rect">
            <a:avLst/>
          </a:prstGeom>
        </p:spPr>
      </p:pic>
    </p:spTree>
    <p:extLst>
      <p:ext uri="{BB962C8B-B14F-4D97-AF65-F5344CB8AC3E}">
        <p14:creationId xmlns:p14="http://schemas.microsoft.com/office/powerpoint/2010/main" val="38080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50" name="Rectangle 42">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44">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46">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2448F-39CB-49EB-9738-72299FCCCF11}"/>
              </a:ext>
            </a:extLst>
          </p:cNvPr>
          <p:cNvSpPr>
            <a:spLocks noGrp="1"/>
          </p:cNvSpPr>
          <p:nvPr>
            <p:ph type="title"/>
          </p:nvPr>
        </p:nvSpPr>
        <p:spPr>
          <a:xfrm>
            <a:off x="8389648" y="1123837"/>
            <a:ext cx="2947482" cy="4601183"/>
          </a:xfrm>
        </p:spPr>
        <p:txBody>
          <a:bodyPr>
            <a:normAutofit fontScale="90000"/>
          </a:bodyPr>
          <a:lstStyle/>
          <a:p>
            <a:r>
              <a:rPr lang="en-US" dirty="0"/>
              <a:t>Registration transactions… Add</a:t>
            </a:r>
            <a:br>
              <a:rPr lang="en-US" dirty="0"/>
            </a:br>
            <a:r>
              <a:rPr lang="en-US" dirty="0"/>
              <a:t>Drop</a:t>
            </a:r>
            <a:br>
              <a:rPr lang="en-US" dirty="0"/>
            </a:br>
            <a:r>
              <a:rPr lang="en-US" dirty="0"/>
              <a:t>Withdrawal</a:t>
            </a:r>
            <a:br>
              <a:rPr lang="en-US" dirty="0"/>
            </a:br>
            <a:br>
              <a:rPr lang="en-US" dirty="0"/>
            </a:br>
            <a:r>
              <a:rPr lang="en-US" sz="2000" dirty="0"/>
              <a:t>Advisors do not drop or add classes for students, but they can give advice </a:t>
            </a:r>
            <a:r>
              <a:rPr lang="en-US" sz="2000"/>
              <a:t>on making class </a:t>
            </a:r>
            <a:r>
              <a:rPr lang="en-US" sz="2000" dirty="0"/>
              <a:t>changes!</a:t>
            </a:r>
            <a:br>
              <a:rPr lang="en-US" sz="2000" dirty="0"/>
            </a:br>
            <a:br>
              <a:rPr lang="en-US" dirty="0"/>
            </a:br>
            <a:endParaRPr lang="en-US" dirty="0"/>
          </a:p>
        </p:txBody>
      </p:sp>
      <p:sp>
        <p:nvSpPr>
          <p:cNvPr id="49" name="Rectangle 48">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8" name="Content Placeholder 2">
            <a:extLst>
              <a:ext uri="{FF2B5EF4-FFF2-40B4-BE49-F238E27FC236}">
                <a16:creationId xmlns:a16="http://schemas.microsoft.com/office/drawing/2014/main" id="{A3C73E82-DDAB-476E-8A78-84CC2E364FCE}"/>
              </a:ext>
            </a:extLst>
          </p:cNvPr>
          <p:cNvGraphicFramePr>
            <a:graphicFrameLocks noGrp="1"/>
          </p:cNvGraphicFramePr>
          <p:nvPr>
            <p:ph idx="1"/>
            <p:extLst>
              <p:ext uri="{D42A27DB-BD31-4B8C-83A1-F6EECF244321}">
                <p14:modId xmlns:p14="http://schemas.microsoft.com/office/powerpoint/2010/main" val="1125697248"/>
              </p:ext>
            </p:extLst>
          </p:nvPr>
        </p:nvGraphicFramePr>
        <p:xfrm>
          <a:off x="506127" y="1703882"/>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C594D8D-B36A-4D61-9B7A-7880C21BC4E1}"/>
              </a:ext>
            </a:extLst>
          </p:cNvPr>
          <p:cNvSpPr txBox="1"/>
          <p:nvPr/>
        </p:nvSpPr>
        <p:spPr>
          <a:xfrm>
            <a:off x="291548" y="930482"/>
            <a:ext cx="7139691" cy="707886"/>
          </a:xfrm>
          <a:prstGeom prst="rect">
            <a:avLst/>
          </a:prstGeom>
          <a:solidFill>
            <a:srgbClr val="92D050"/>
          </a:solidFill>
        </p:spPr>
        <p:txBody>
          <a:bodyPr wrap="square" rtlCol="0">
            <a:spAutoFit/>
          </a:bodyPr>
          <a:lstStyle/>
          <a:p>
            <a:r>
              <a:rPr lang="en-US" sz="2000" dirty="0"/>
              <a:t>Students can make enrollment changes in their  </a:t>
            </a:r>
            <a:r>
              <a:rPr lang="en-US" sz="2000" dirty="0">
                <a:solidFill>
                  <a:schemeClr val="bg2"/>
                </a:solidFill>
                <a:hlinkClick r:id="rId7">
                  <a:extLst>
                    <a:ext uri="{A12FA001-AC4F-418D-AE19-62706E023703}">
                      <ahyp:hlinkClr xmlns:ahyp="http://schemas.microsoft.com/office/drawing/2018/hyperlinkcolor" val="tx"/>
                    </a:ext>
                  </a:extLst>
                </a:hlinkClick>
              </a:rPr>
              <a:t>ctcLink</a:t>
            </a:r>
            <a:r>
              <a:rPr lang="en-US" sz="2000" dirty="0">
                <a:solidFill>
                  <a:schemeClr val="bg2"/>
                </a:solidFill>
              </a:rPr>
              <a:t> </a:t>
            </a:r>
            <a:r>
              <a:rPr lang="en-US" sz="2000" dirty="0"/>
              <a:t>account from the time registration opens through the 2nd day of the term. </a:t>
            </a:r>
          </a:p>
        </p:txBody>
      </p:sp>
    </p:spTree>
    <p:extLst>
      <p:ext uri="{BB962C8B-B14F-4D97-AF65-F5344CB8AC3E}">
        <p14:creationId xmlns:p14="http://schemas.microsoft.com/office/powerpoint/2010/main" val="17663287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8ED7-9480-4C84-970F-4A365F4F6E3F}"/>
              </a:ext>
            </a:extLst>
          </p:cNvPr>
          <p:cNvSpPr>
            <a:spLocks noGrp="1"/>
          </p:cNvSpPr>
          <p:nvPr>
            <p:ph type="title"/>
          </p:nvPr>
        </p:nvSpPr>
        <p:spPr/>
        <p:txBody>
          <a:bodyPr/>
          <a:lstStyle/>
          <a:p>
            <a:r>
              <a:rPr lang="en-US" dirty="0"/>
              <a:t>Sample schedules for full time students…</a:t>
            </a:r>
          </a:p>
        </p:txBody>
      </p:sp>
      <p:sp>
        <p:nvSpPr>
          <p:cNvPr id="3" name="Text Placeholder 2">
            <a:extLst>
              <a:ext uri="{FF2B5EF4-FFF2-40B4-BE49-F238E27FC236}">
                <a16:creationId xmlns:a16="http://schemas.microsoft.com/office/drawing/2014/main" id="{D3EF78B4-0862-48EC-86B1-220785911C97}"/>
              </a:ext>
            </a:extLst>
          </p:cNvPr>
          <p:cNvSpPr>
            <a:spLocks noGrp="1"/>
          </p:cNvSpPr>
          <p:nvPr>
            <p:ph type="body" idx="1"/>
          </p:nvPr>
        </p:nvSpPr>
        <p:spPr>
          <a:xfrm>
            <a:off x="3867912" y="677708"/>
            <a:ext cx="3474720" cy="807720"/>
          </a:xfrm>
        </p:spPr>
        <p:txBody>
          <a:bodyPr/>
          <a:lstStyle/>
          <a:p>
            <a:r>
              <a:rPr lang="en-US" dirty="0"/>
              <a:t>Sample  Schedule:</a:t>
            </a:r>
          </a:p>
          <a:p>
            <a:r>
              <a:rPr lang="en-US" dirty="0"/>
              <a:t>AA-DTA or General Transfer</a:t>
            </a:r>
          </a:p>
        </p:txBody>
      </p:sp>
      <p:sp>
        <p:nvSpPr>
          <p:cNvPr id="4" name="Content Placeholder 3">
            <a:extLst>
              <a:ext uri="{FF2B5EF4-FFF2-40B4-BE49-F238E27FC236}">
                <a16:creationId xmlns:a16="http://schemas.microsoft.com/office/drawing/2014/main" id="{B8BED900-616A-4828-BF79-35B1CE843B2F}"/>
              </a:ext>
            </a:extLst>
          </p:cNvPr>
          <p:cNvSpPr>
            <a:spLocks noGrp="1"/>
          </p:cNvSpPr>
          <p:nvPr>
            <p:ph sz="half" idx="2"/>
          </p:nvPr>
        </p:nvSpPr>
        <p:spPr>
          <a:xfrm>
            <a:off x="3867912" y="1784850"/>
            <a:ext cx="3474720" cy="1639578"/>
          </a:xfrm>
        </p:spPr>
        <p:txBody>
          <a:bodyPr>
            <a:normAutofit fontScale="92500" lnSpcReduction="10000"/>
          </a:bodyPr>
          <a:lstStyle/>
          <a:p>
            <a:pPr marL="0" indent="0">
              <a:buNone/>
            </a:pPr>
            <a:r>
              <a:rPr lang="en-US" dirty="0"/>
              <a:t>ENGL&amp; 101 (5 Units)</a:t>
            </a:r>
          </a:p>
          <a:p>
            <a:pPr marL="0" indent="0">
              <a:buNone/>
            </a:pPr>
            <a:r>
              <a:rPr lang="en-US" dirty="0"/>
              <a:t>HIST&amp; 147 (5 Units)</a:t>
            </a:r>
          </a:p>
          <a:p>
            <a:pPr marL="0" indent="0">
              <a:buNone/>
            </a:pPr>
            <a:r>
              <a:rPr lang="en-US" dirty="0"/>
              <a:t>ECON 101 (3 Units)</a:t>
            </a:r>
          </a:p>
          <a:p>
            <a:pPr marL="0" indent="0">
              <a:buNone/>
            </a:pPr>
            <a:r>
              <a:rPr lang="en-US" dirty="0"/>
              <a:t>COLL 101 (2 Units)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6A3F2EE8-7A3B-4AB2-A1DE-2AE475546B87}"/>
              </a:ext>
            </a:extLst>
          </p:cNvPr>
          <p:cNvSpPr>
            <a:spLocks noGrp="1"/>
          </p:cNvSpPr>
          <p:nvPr>
            <p:ph type="body" sz="quarter" idx="3"/>
          </p:nvPr>
        </p:nvSpPr>
        <p:spPr>
          <a:xfrm>
            <a:off x="7798143" y="677708"/>
            <a:ext cx="3474720" cy="1066471"/>
          </a:xfrm>
        </p:spPr>
        <p:txBody>
          <a:bodyPr/>
          <a:lstStyle/>
          <a:p>
            <a:r>
              <a:rPr lang="en-US" dirty="0"/>
              <a:t>Sample Schedule: </a:t>
            </a:r>
          </a:p>
          <a:p>
            <a:r>
              <a:rPr lang="en-US" dirty="0"/>
              <a:t>AA-DTA or General Transfer</a:t>
            </a:r>
          </a:p>
          <a:p>
            <a:endParaRPr lang="en-US" dirty="0"/>
          </a:p>
        </p:txBody>
      </p:sp>
      <p:sp>
        <p:nvSpPr>
          <p:cNvPr id="6" name="Content Placeholder 5">
            <a:extLst>
              <a:ext uri="{FF2B5EF4-FFF2-40B4-BE49-F238E27FC236}">
                <a16:creationId xmlns:a16="http://schemas.microsoft.com/office/drawing/2014/main" id="{9015AAB1-7F72-40F0-886A-FAFE6D51A2E1}"/>
              </a:ext>
            </a:extLst>
          </p:cNvPr>
          <p:cNvSpPr>
            <a:spLocks noGrp="1"/>
          </p:cNvSpPr>
          <p:nvPr>
            <p:ph sz="quarter" idx="4"/>
          </p:nvPr>
        </p:nvSpPr>
        <p:spPr>
          <a:xfrm>
            <a:off x="7798143" y="1807391"/>
            <a:ext cx="2947482" cy="1871807"/>
          </a:xfrm>
        </p:spPr>
        <p:txBody>
          <a:bodyPr>
            <a:normAutofit fontScale="92500" lnSpcReduction="10000"/>
          </a:bodyPr>
          <a:lstStyle/>
          <a:p>
            <a:pPr marL="0" indent="0">
              <a:buNone/>
            </a:pPr>
            <a:r>
              <a:rPr lang="en-US" dirty="0"/>
              <a:t>ENGL&amp; 101 (5 Units)</a:t>
            </a:r>
          </a:p>
          <a:p>
            <a:pPr marL="0" indent="0">
              <a:buNone/>
            </a:pPr>
            <a:r>
              <a:rPr lang="en-US" dirty="0"/>
              <a:t>POLS 111 (5 Units)</a:t>
            </a:r>
          </a:p>
          <a:p>
            <a:pPr marL="0" indent="0">
              <a:buNone/>
            </a:pPr>
            <a:r>
              <a:rPr lang="en-US" dirty="0"/>
              <a:t>HLTH (2 Units)</a:t>
            </a:r>
          </a:p>
          <a:p>
            <a:pPr marL="0" indent="0">
              <a:buNone/>
            </a:pPr>
            <a:r>
              <a:rPr lang="en-US" dirty="0"/>
              <a:t>PE (1 Unit)</a:t>
            </a:r>
          </a:p>
          <a:p>
            <a:pPr marL="0" indent="0">
              <a:buNone/>
            </a:pPr>
            <a:r>
              <a:rPr lang="en-US" dirty="0"/>
              <a:t>COLL 101 (2 Units)</a:t>
            </a:r>
          </a:p>
          <a:p>
            <a:pPr marL="0" indent="0">
              <a:buNone/>
            </a:pPr>
            <a:endParaRPr lang="en-US" dirty="0"/>
          </a:p>
          <a:p>
            <a:endParaRPr lang="en-US" dirty="0"/>
          </a:p>
        </p:txBody>
      </p:sp>
      <p:sp>
        <p:nvSpPr>
          <p:cNvPr id="7" name="Text Placeholder 2">
            <a:extLst>
              <a:ext uri="{FF2B5EF4-FFF2-40B4-BE49-F238E27FC236}">
                <a16:creationId xmlns:a16="http://schemas.microsoft.com/office/drawing/2014/main" id="{0A8E8C9F-E65F-4948-BE9E-3D898DB9AE2E}"/>
              </a:ext>
            </a:extLst>
          </p:cNvPr>
          <p:cNvSpPr txBox="1">
            <a:spLocks/>
          </p:cNvSpPr>
          <p:nvPr/>
        </p:nvSpPr>
        <p:spPr>
          <a:xfrm>
            <a:off x="3816505" y="3583345"/>
            <a:ext cx="3474720" cy="8077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1"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r>
              <a:rPr lang="en-US" dirty="0"/>
              <a:t>Sample  Schedule:</a:t>
            </a:r>
          </a:p>
          <a:p>
            <a:r>
              <a:rPr lang="en-US" dirty="0"/>
              <a:t>STEM (AST-1, AST-2, Biology)</a:t>
            </a:r>
          </a:p>
        </p:txBody>
      </p:sp>
      <p:sp>
        <p:nvSpPr>
          <p:cNvPr id="8" name="Content Placeholder 3">
            <a:extLst>
              <a:ext uri="{FF2B5EF4-FFF2-40B4-BE49-F238E27FC236}">
                <a16:creationId xmlns:a16="http://schemas.microsoft.com/office/drawing/2014/main" id="{B56F930B-9D60-4CD4-B8F9-11CA47305189}"/>
              </a:ext>
            </a:extLst>
          </p:cNvPr>
          <p:cNvSpPr txBox="1">
            <a:spLocks/>
          </p:cNvSpPr>
          <p:nvPr/>
        </p:nvSpPr>
        <p:spPr>
          <a:xfrm>
            <a:off x="3816505" y="4603246"/>
            <a:ext cx="3474720" cy="2174679"/>
          </a:xfrm>
          <a:prstGeom prst="rect">
            <a:avLst/>
          </a:prstGeom>
        </p:spPr>
        <p:txBody>
          <a:bodyPr vert="horz" lIns="91440" tIns="45720" rIns="91440" bIns="45720" rtlCol="0" anchor="ctr">
            <a:normAutofit fontScale="70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900" dirty="0"/>
              <a:t>ENGL&amp; 101 (5 Units)</a:t>
            </a:r>
          </a:p>
          <a:p>
            <a:pPr marL="0" indent="0">
              <a:buFont typeface="Wingdings 2" pitchFamily="18" charset="2"/>
              <a:buNone/>
            </a:pPr>
            <a:r>
              <a:rPr lang="en-US" sz="2900" dirty="0"/>
              <a:t>MATH (depends on placement)</a:t>
            </a:r>
          </a:p>
          <a:p>
            <a:pPr marL="0" indent="0">
              <a:buNone/>
            </a:pPr>
            <a:r>
              <a:rPr lang="en-US" sz="2900" dirty="0"/>
              <a:t>HPE 258 (3 Units)</a:t>
            </a:r>
          </a:p>
          <a:p>
            <a:pPr marL="0" indent="0">
              <a:buNone/>
            </a:pPr>
            <a:r>
              <a:rPr lang="en-US" sz="2900" dirty="0"/>
              <a:t>COLL 101 (2 Units)</a:t>
            </a:r>
          </a:p>
          <a:p>
            <a:pPr marL="0" indent="0">
              <a:buFont typeface="Wingdings 2" pitchFamily="18" charset="2"/>
              <a:buNone/>
            </a:pPr>
            <a:br>
              <a:rPr lang="en-US" dirty="0"/>
            </a:br>
            <a:endParaRPr lang="en-US" dirty="0"/>
          </a:p>
          <a:p>
            <a:pPr marL="0" indent="0">
              <a:buFont typeface="Wingdings 2" pitchFamily="18" charset="2"/>
              <a:buNone/>
            </a:pPr>
            <a:endParaRPr lang="en-US" dirty="0"/>
          </a:p>
          <a:p>
            <a:pPr marL="0" indent="0">
              <a:buFont typeface="Wingdings 2" pitchFamily="18" charset="2"/>
              <a:buNone/>
            </a:pPr>
            <a:endParaRPr lang="en-US" dirty="0"/>
          </a:p>
        </p:txBody>
      </p:sp>
      <p:sp>
        <p:nvSpPr>
          <p:cNvPr id="9" name="Text Placeholder 2">
            <a:extLst>
              <a:ext uri="{FF2B5EF4-FFF2-40B4-BE49-F238E27FC236}">
                <a16:creationId xmlns:a16="http://schemas.microsoft.com/office/drawing/2014/main" id="{38BFF6BD-C63A-4053-891F-7A3AEF316283}"/>
              </a:ext>
            </a:extLst>
          </p:cNvPr>
          <p:cNvSpPr txBox="1">
            <a:spLocks/>
          </p:cNvSpPr>
          <p:nvPr/>
        </p:nvSpPr>
        <p:spPr>
          <a:xfrm>
            <a:off x="7798143" y="3391640"/>
            <a:ext cx="3938109" cy="9994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1"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r>
              <a:rPr lang="en-US" dirty="0"/>
              <a:t>Sample  Schedule:</a:t>
            </a:r>
          </a:p>
          <a:p>
            <a:r>
              <a:rPr lang="en-US" dirty="0"/>
              <a:t>Business Administration Transfer</a:t>
            </a:r>
          </a:p>
        </p:txBody>
      </p:sp>
      <p:sp>
        <p:nvSpPr>
          <p:cNvPr id="10" name="Content Placeholder 3">
            <a:extLst>
              <a:ext uri="{FF2B5EF4-FFF2-40B4-BE49-F238E27FC236}">
                <a16:creationId xmlns:a16="http://schemas.microsoft.com/office/drawing/2014/main" id="{0571A6A9-6614-42A1-A76D-25916A3BE58E}"/>
              </a:ext>
            </a:extLst>
          </p:cNvPr>
          <p:cNvSpPr txBox="1">
            <a:spLocks/>
          </p:cNvSpPr>
          <p:nvPr/>
        </p:nvSpPr>
        <p:spPr>
          <a:xfrm>
            <a:off x="7798143" y="4823126"/>
            <a:ext cx="3348828" cy="1473280"/>
          </a:xfrm>
          <a:prstGeom prst="rect">
            <a:avLst/>
          </a:prstGeom>
        </p:spPr>
        <p:txBody>
          <a:bodyPr vert="horz" lIns="91440" tIns="45720" rIns="91440" bIns="45720" rtlCol="0" anchor="ctr">
            <a:normAutofit fontScale="6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200" dirty="0"/>
              <a:t>ENGL&amp; 101 (5 Units)</a:t>
            </a:r>
          </a:p>
          <a:p>
            <a:pPr marL="0" indent="0">
              <a:buFont typeface="Wingdings 2" pitchFamily="18" charset="2"/>
              <a:buNone/>
            </a:pPr>
            <a:r>
              <a:rPr lang="en-US" sz="3200" dirty="0"/>
              <a:t>CMST&amp; 220 5 Units)</a:t>
            </a:r>
          </a:p>
          <a:p>
            <a:pPr marL="0" indent="0">
              <a:buNone/>
            </a:pPr>
            <a:r>
              <a:rPr lang="en-US" sz="3200" dirty="0"/>
              <a:t>HIST&amp; 147 (5 Units)</a:t>
            </a:r>
          </a:p>
          <a:p>
            <a:pPr marL="0" indent="0">
              <a:buFont typeface="Wingdings 2" pitchFamily="18" charset="2"/>
              <a:buNone/>
            </a:pPr>
            <a:br>
              <a:rPr lang="en-US" dirty="0"/>
            </a:br>
            <a:endParaRPr lang="en-US" dirty="0"/>
          </a:p>
          <a:p>
            <a:pPr marL="0" indent="0">
              <a:buFont typeface="Wingdings 2" pitchFamily="18" charset="2"/>
              <a:buNone/>
            </a:pPr>
            <a:endParaRPr lang="en-US" dirty="0"/>
          </a:p>
          <a:p>
            <a:pPr marL="0" indent="0">
              <a:buFont typeface="Wingdings 2" pitchFamily="18" charset="2"/>
              <a:buNone/>
            </a:pPr>
            <a:endParaRPr lang="en-US" dirty="0"/>
          </a:p>
        </p:txBody>
      </p:sp>
      <p:cxnSp>
        <p:nvCxnSpPr>
          <p:cNvPr id="12" name="Straight Connector 11">
            <a:extLst>
              <a:ext uri="{FF2B5EF4-FFF2-40B4-BE49-F238E27FC236}">
                <a16:creationId xmlns:a16="http://schemas.microsoft.com/office/drawing/2014/main" id="{0BC5CBC1-C6F9-4BBD-AA82-2AB87AF21853}"/>
              </a:ext>
            </a:extLst>
          </p:cNvPr>
          <p:cNvCxnSpPr/>
          <p:nvPr/>
        </p:nvCxnSpPr>
        <p:spPr>
          <a:xfrm>
            <a:off x="7342632" y="614602"/>
            <a:ext cx="0" cy="5476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D1B18D-73B6-405B-A8B3-EDBEBA097CB4}"/>
              </a:ext>
            </a:extLst>
          </p:cNvPr>
          <p:cNvCxnSpPr>
            <a:cxnSpLocks/>
          </p:cNvCxnSpPr>
          <p:nvPr/>
        </p:nvCxnSpPr>
        <p:spPr>
          <a:xfrm>
            <a:off x="3632989" y="3424428"/>
            <a:ext cx="75139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92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0">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C95800-70D4-4F3F-A775-CF52DAF23ECC}"/>
              </a:ext>
            </a:extLst>
          </p:cNvPr>
          <p:cNvPicPr>
            <a:picLocks noChangeAspect="1"/>
          </p:cNvPicPr>
          <p:nvPr/>
        </p:nvPicPr>
        <p:blipFill rotWithShape="1">
          <a:blip r:embed="rId2"/>
          <a:srcRect t="13716" r="-1" b="11264"/>
          <a:stretch/>
        </p:blipFill>
        <p:spPr>
          <a:xfrm>
            <a:off x="20" y="1"/>
            <a:ext cx="12188932" cy="6858000"/>
          </a:xfrm>
          <a:prstGeom prst="rect">
            <a:avLst/>
          </a:prstGeom>
        </p:spPr>
      </p:pic>
      <p:sp>
        <p:nvSpPr>
          <p:cNvPr id="49" name="Rectangle 42">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222B1F-768E-4932-9712-465BFFAE9510}"/>
              </a:ext>
            </a:extLst>
          </p:cNvPr>
          <p:cNvSpPr>
            <a:spLocks noGrp="1"/>
          </p:cNvSpPr>
          <p:nvPr>
            <p:ph type="title"/>
          </p:nvPr>
        </p:nvSpPr>
        <p:spPr>
          <a:xfrm>
            <a:off x="252918" y="1123837"/>
            <a:ext cx="3066353" cy="4601183"/>
          </a:xfrm>
        </p:spPr>
        <p:txBody>
          <a:bodyPr>
            <a:normAutofit fontScale="90000"/>
          </a:bodyPr>
          <a:lstStyle/>
          <a:p>
            <a:r>
              <a:rPr lang="en-US" sz="4000" dirty="0"/>
              <a:t>What is a waitlist?</a:t>
            </a:r>
            <a:br>
              <a:rPr lang="en-US" sz="4000" dirty="0"/>
            </a:br>
            <a:br>
              <a:rPr lang="en-US" sz="2000" dirty="0"/>
            </a:br>
            <a:r>
              <a:rPr lang="en-US" sz="2000" dirty="0"/>
              <a:t>When a class has met capacity during registration, a waitlist is started. </a:t>
            </a:r>
            <a:br>
              <a:rPr lang="en-US" sz="2000" dirty="0"/>
            </a:br>
            <a:br>
              <a:rPr lang="en-US" sz="2000" dirty="0"/>
            </a:br>
            <a:r>
              <a:rPr lang="en-US" sz="2000" dirty="0"/>
              <a:t>The waitlist is a list of students who want in a class and are willing to wait and see if a spot becomes available. When enrolled students drop from the class prior to the term start, people on the waitlist are moved up on the list. </a:t>
            </a:r>
          </a:p>
        </p:txBody>
      </p:sp>
      <p:sp>
        <p:nvSpPr>
          <p:cNvPr id="50" name="Rectangle 44">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9EEBB87-A6BA-441B-9C56-759BB59AA526}"/>
              </a:ext>
            </a:extLst>
          </p:cNvPr>
          <p:cNvSpPr>
            <a:spLocks noGrp="1"/>
          </p:cNvSpPr>
          <p:nvPr>
            <p:ph idx="1"/>
          </p:nvPr>
        </p:nvSpPr>
        <p:spPr>
          <a:xfrm>
            <a:off x="3832797" y="1420780"/>
            <a:ext cx="7593862" cy="4304240"/>
          </a:xfrm>
        </p:spPr>
        <p:txBody>
          <a:bodyPr>
            <a:normAutofit/>
          </a:bodyPr>
          <a:lstStyle/>
          <a:p>
            <a:pPr marL="0" indent="0">
              <a:buNone/>
            </a:pPr>
            <a:r>
              <a:rPr lang="en-US" b="1" dirty="0"/>
              <a:t>*The waitlist is temporary and goes away 10 days before the start of the term.  If you do not get in before the waitlist ends, you must find a different class.</a:t>
            </a:r>
          </a:p>
          <a:p>
            <a:pPr marL="0" indent="0">
              <a:buNone/>
            </a:pPr>
            <a:endParaRPr lang="en-US" dirty="0"/>
          </a:p>
          <a:p>
            <a:pPr marL="0" indent="0">
              <a:buNone/>
            </a:pPr>
            <a:r>
              <a:rPr lang="en-US" dirty="0"/>
              <a:t>Options for students who are on a waitlist :</a:t>
            </a:r>
          </a:p>
          <a:p>
            <a:pPr>
              <a:buClrTx/>
              <a:buFont typeface="Wingdings" panose="05000000000000000000" pitchFamily="2" charset="2"/>
              <a:buChar char="ü"/>
            </a:pPr>
            <a:r>
              <a:rPr lang="en-US" sz="1800" dirty="0"/>
              <a:t>Have an alternate plan in place.  Secure an open seat in another class, and if you get in from the waitlist you can drop the alternate course.</a:t>
            </a:r>
          </a:p>
          <a:p>
            <a:pPr>
              <a:buClrTx/>
              <a:buFont typeface="Wingdings" panose="05000000000000000000" pitchFamily="2" charset="2"/>
              <a:buChar char="ü"/>
            </a:pPr>
            <a:r>
              <a:rPr lang="en-US" sz="1800" dirty="0"/>
              <a:t>E-mail the instructor of the class and ask if they would be willing to add you to their roster.</a:t>
            </a:r>
          </a:p>
          <a:p>
            <a:pPr>
              <a:buClrTx/>
              <a:buFont typeface="Wingdings" panose="05000000000000000000" pitchFamily="2" charset="2"/>
              <a:buChar char="ü"/>
            </a:pPr>
            <a:r>
              <a:rPr lang="en-US" sz="1800" dirty="0"/>
              <a:t>Attend the first day of class, approach the instructor and ask to be added to the class. Share your position on the waitlist.</a:t>
            </a:r>
          </a:p>
          <a:p>
            <a:pPr marL="0" indent="0">
              <a:buNone/>
            </a:pPr>
            <a:endParaRPr lang="en-US" dirty="0"/>
          </a:p>
        </p:txBody>
      </p:sp>
      <p:sp>
        <p:nvSpPr>
          <p:cNvPr id="47" name="Rectangle 46">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801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64EBEC-7ED0-4AB9-91B2-1916FF135824}"/>
              </a:ext>
            </a:extLst>
          </p:cNvPr>
          <p:cNvSpPr>
            <a:spLocks noGrp="1"/>
          </p:cNvSpPr>
          <p:nvPr>
            <p:ph type="title"/>
          </p:nvPr>
        </p:nvSpPr>
        <p:spPr>
          <a:xfrm>
            <a:off x="3372114" y="1083731"/>
            <a:ext cx="8184221" cy="4758797"/>
          </a:xfrm>
        </p:spPr>
        <p:txBody>
          <a:bodyPr vert="horz" lIns="91440" tIns="45720" rIns="91440" bIns="45720" rtlCol="0" anchor="ctr">
            <a:normAutofit fontScale="90000"/>
          </a:bodyPr>
          <a:lstStyle/>
          <a:p>
            <a:br>
              <a:rPr lang="en-US" sz="1800" dirty="0">
                <a:solidFill>
                  <a:srgbClr val="FFFFFF"/>
                </a:solidFill>
              </a:rPr>
            </a:br>
            <a:r>
              <a:rPr lang="en-US" sz="2400" dirty="0">
                <a:solidFill>
                  <a:srgbClr val="FFFFFF"/>
                </a:solidFill>
              </a:rPr>
              <a:t>Running Start pays for 6 terms at Clark. </a:t>
            </a:r>
            <a:br>
              <a:rPr lang="en-US" sz="2400" dirty="0">
                <a:solidFill>
                  <a:srgbClr val="FFFFFF"/>
                </a:solidFill>
              </a:rPr>
            </a:br>
            <a:r>
              <a:rPr lang="en-US" sz="2400" dirty="0">
                <a:solidFill>
                  <a:srgbClr val="FFFFFF"/>
                </a:solidFill>
              </a:rPr>
              <a:t>(fall, winter, &amp; spring your junior and senior year of high school).</a:t>
            </a:r>
            <a:br>
              <a:rPr lang="en-US" sz="2400" dirty="0">
                <a:solidFill>
                  <a:srgbClr val="FFFFFF"/>
                </a:solidFill>
              </a:rPr>
            </a:br>
            <a:r>
              <a:rPr lang="en-US" sz="2400" dirty="0">
                <a:solidFill>
                  <a:srgbClr val="FFFFFF"/>
                </a:solidFill>
              </a:rPr>
              <a:t> </a:t>
            </a:r>
            <a:br>
              <a:rPr lang="en-US" sz="2400" dirty="0">
                <a:solidFill>
                  <a:srgbClr val="FFFFFF"/>
                </a:solidFill>
              </a:rPr>
            </a:br>
            <a:r>
              <a:rPr lang="en-US" sz="2400" dirty="0">
                <a:solidFill>
                  <a:srgbClr val="FFFFFF"/>
                </a:solidFill>
              </a:rPr>
              <a:t>To be eligible for Running Start in your senior year, you must have at least one credit left to complete at the high school in Fall term of your senior year.  </a:t>
            </a:r>
            <a:br>
              <a:rPr lang="en-US" sz="2400" dirty="0">
                <a:solidFill>
                  <a:srgbClr val="FFFFFF"/>
                </a:solidFill>
              </a:rPr>
            </a:br>
            <a:br>
              <a:rPr lang="en-US" sz="2400" dirty="0">
                <a:solidFill>
                  <a:srgbClr val="FFFFFF"/>
                </a:solidFill>
              </a:rPr>
            </a:br>
            <a:r>
              <a:rPr lang="en-US" sz="2400" dirty="0">
                <a:solidFill>
                  <a:srgbClr val="FFFFFF"/>
                </a:solidFill>
              </a:rPr>
              <a:t>In other words you can’t be eligible to graduate high school at the end of your junior year. </a:t>
            </a:r>
            <a:br>
              <a:rPr lang="en-US" sz="2400" dirty="0">
                <a:solidFill>
                  <a:srgbClr val="FFFFFF"/>
                </a:solidFill>
              </a:rPr>
            </a:br>
            <a:r>
              <a:rPr lang="en-US" sz="2400" dirty="0">
                <a:solidFill>
                  <a:srgbClr val="FFFFFF"/>
                </a:solidFill>
              </a:rPr>
              <a:t> </a:t>
            </a:r>
            <a:br>
              <a:rPr lang="en-US" sz="2400" dirty="0">
                <a:solidFill>
                  <a:srgbClr val="FFFFFF"/>
                </a:solidFill>
              </a:rPr>
            </a:br>
            <a:r>
              <a:rPr lang="en-US" sz="2400" dirty="0">
                <a:solidFill>
                  <a:srgbClr val="FFFFFF"/>
                </a:solidFill>
              </a:rPr>
              <a:t>We work hard to coordinate with you and your high school to make sure that you complete most of your high school requirements in your first year of Running Start, and then finish the rest by either fall or winter of your second year.</a:t>
            </a:r>
          </a:p>
        </p:txBody>
      </p:sp>
      <p:sp>
        <p:nvSpPr>
          <p:cNvPr id="3" name="Text Placeholder 2">
            <a:extLst>
              <a:ext uri="{FF2B5EF4-FFF2-40B4-BE49-F238E27FC236}">
                <a16:creationId xmlns:a16="http://schemas.microsoft.com/office/drawing/2014/main" id="{ACBBEF5F-38D4-45B9-BCF0-DA3B793724A7}"/>
              </a:ext>
            </a:extLst>
          </p:cNvPr>
          <p:cNvSpPr>
            <a:spLocks noGrp="1"/>
          </p:cNvSpPr>
          <p:nvPr>
            <p:ph type="body" idx="1"/>
          </p:nvPr>
        </p:nvSpPr>
        <p:spPr>
          <a:xfrm>
            <a:off x="361614" y="1151995"/>
            <a:ext cx="2241971" cy="4690534"/>
          </a:xfrm>
        </p:spPr>
        <p:txBody>
          <a:bodyPr vert="horz" lIns="91440" tIns="45720" rIns="91440" bIns="45720" rtlCol="0" anchor="ctr">
            <a:normAutofit/>
          </a:bodyPr>
          <a:lstStyle/>
          <a:p>
            <a:pPr algn="r"/>
            <a:r>
              <a:rPr lang="en-US" sz="2800" dirty="0">
                <a:solidFill>
                  <a:schemeClr val="tx1">
                    <a:lumMod val="75000"/>
                    <a:lumOff val="25000"/>
                  </a:schemeClr>
                </a:solidFill>
              </a:rPr>
              <a:t>Staying eligible for Running Start funding.</a:t>
            </a:r>
          </a:p>
        </p:txBody>
      </p:sp>
    </p:spTree>
    <p:extLst>
      <p:ext uri="{BB962C8B-B14F-4D97-AF65-F5344CB8AC3E}">
        <p14:creationId xmlns:p14="http://schemas.microsoft.com/office/powerpoint/2010/main" val="20324824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53</TotalTime>
  <Words>471</Words>
  <Application>Microsoft Office PowerPoint</Application>
  <PresentationFormat>Widescreen</PresentationFormat>
  <Paragraphs>49</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Corbel</vt:lpstr>
      <vt:lpstr>Wingdings</vt:lpstr>
      <vt:lpstr>Wingdings 2</vt:lpstr>
      <vt:lpstr>Frame</vt:lpstr>
      <vt:lpstr>Go!</vt:lpstr>
      <vt:lpstr>Registration transactions… Add Drop Withdrawal  Advisors do not drop or add classes for students, but they can give advice on making class changes!  </vt:lpstr>
      <vt:lpstr>Sample schedules for full time students…</vt:lpstr>
      <vt:lpstr>What is a waitlist?  When a class has met capacity during registration, a waitlist is started.   The waitlist is a list of students who want in a class and are willing to wait and see if a spot becomes available. When enrolled students drop from the class prior to the term start, people on the waitlist are moved up on the list. </vt:lpstr>
      <vt:lpstr> Running Start pays for 6 terms at Clark.  (fall, winter, &amp; spring your junior and senior year of high school).   To be eligible for Running Start in your senior year, you must have at least one credit left to complete at the high school in Fall term of your senior year.    In other words you can’t be eligible to graduate high school at the end of your junior year.    We work hard to coordinate with you and your high school to make sure that you complete most of your high school requirements in your first year of Running Start, and then finish the rest by either fall or winter of your second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c:title>
  <dc:creator>BRIAN MARCY Gilchrist</dc:creator>
  <cp:lastModifiedBy>BRIAN MARCY Gilchrist</cp:lastModifiedBy>
  <cp:revision>15</cp:revision>
  <dcterms:created xsi:type="dcterms:W3CDTF">2020-05-05T03:18:51Z</dcterms:created>
  <dcterms:modified xsi:type="dcterms:W3CDTF">2020-05-05T05:44:30Z</dcterms:modified>
</cp:coreProperties>
</file>