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7B5DD-2315-4F04-9111-4289820EA09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926CC65-99A2-468B-990E-FF80AAA8AB5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Business Administration</a:t>
          </a:r>
          <a:br>
            <a:rPr lang="en-US" b="1" dirty="0"/>
          </a:br>
          <a:r>
            <a:rPr lang="en-US" b="1" dirty="0"/>
            <a:t>Transfer </a:t>
          </a:r>
          <a:r>
            <a:rPr lang="en-US" dirty="0"/>
            <a:t> Degree</a:t>
          </a:r>
          <a:br>
            <a:rPr lang="en-US" dirty="0"/>
          </a:br>
          <a:r>
            <a:rPr lang="en-US" dirty="0"/>
            <a:t>(BA-DTA/MRP)</a:t>
          </a:r>
        </a:p>
      </dgm:t>
    </dgm:pt>
    <dgm:pt modelId="{B7EE377A-0BE3-4935-B429-0EE9A6B8168C}" type="parTrans" cxnId="{25877664-A518-4DB0-B961-DDD076690395}">
      <dgm:prSet/>
      <dgm:spPr/>
      <dgm:t>
        <a:bodyPr/>
        <a:lstStyle/>
        <a:p>
          <a:endParaRPr lang="en-US"/>
        </a:p>
      </dgm:t>
    </dgm:pt>
    <dgm:pt modelId="{9E5C969B-E4B2-4B28-85CF-76CD95B2F4C5}" type="sibTrans" cxnId="{25877664-A518-4DB0-B961-DDD076690395}">
      <dgm:prSet/>
      <dgm:spPr/>
      <dgm:t>
        <a:bodyPr/>
        <a:lstStyle/>
        <a:p>
          <a:endParaRPr lang="en-US"/>
        </a:p>
      </dgm:t>
    </dgm:pt>
    <dgm:pt modelId="{3F4D1301-ED32-4592-8A61-23493F9999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MATH&amp; 146</a:t>
          </a:r>
          <a:br>
            <a:rPr lang="en-US" sz="1400"/>
          </a:br>
          <a:r>
            <a:rPr lang="en-US" sz="1400"/>
            <a:t>MATH 105/104</a:t>
          </a:r>
          <a:br>
            <a:rPr lang="en-US" sz="1400"/>
          </a:br>
          <a:r>
            <a:rPr lang="en-US" sz="1400"/>
            <a:t>MATH&amp; 148</a:t>
          </a:r>
        </a:p>
      </dgm:t>
    </dgm:pt>
    <dgm:pt modelId="{34A74F44-2AE9-47AC-8F9F-25F6511D77B9}" type="parTrans" cxnId="{C09CDD7F-62E7-40C6-BEFA-42C464C42148}">
      <dgm:prSet/>
      <dgm:spPr/>
      <dgm:t>
        <a:bodyPr/>
        <a:lstStyle/>
        <a:p>
          <a:endParaRPr lang="en-US"/>
        </a:p>
      </dgm:t>
    </dgm:pt>
    <dgm:pt modelId="{753FAEB0-A4EF-4FE9-9175-8DAA0EF9471E}" type="sibTrans" cxnId="{C09CDD7F-62E7-40C6-BEFA-42C464C42148}">
      <dgm:prSet/>
      <dgm:spPr/>
      <dgm:t>
        <a:bodyPr/>
        <a:lstStyle/>
        <a:p>
          <a:endParaRPr lang="en-US"/>
        </a:p>
      </dgm:t>
    </dgm:pt>
    <dgm:pt modelId="{7278449C-C729-48B2-9F0D-025CFBCEC7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Science Transfer Degree</a:t>
          </a:r>
          <a:br>
            <a:rPr lang="en-US" b="1"/>
          </a:br>
          <a:r>
            <a:rPr lang="en-US" b="1"/>
            <a:t> </a:t>
          </a:r>
          <a:r>
            <a:rPr lang="en-US"/>
            <a:t>( AST-1)</a:t>
          </a:r>
        </a:p>
      </dgm:t>
    </dgm:pt>
    <dgm:pt modelId="{55DB8192-53DE-4FD7-9B5D-1B8520E858C2}" type="parTrans" cxnId="{6B6E3586-C103-463E-80D2-DA149E4756EA}">
      <dgm:prSet/>
      <dgm:spPr/>
      <dgm:t>
        <a:bodyPr/>
        <a:lstStyle/>
        <a:p>
          <a:endParaRPr lang="en-US"/>
        </a:p>
      </dgm:t>
    </dgm:pt>
    <dgm:pt modelId="{F92E1751-1A44-4806-A198-ED2EE7B9769F}" type="sibTrans" cxnId="{6B6E3586-C103-463E-80D2-DA149E4756EA}">
      <dgm:prSet/>
      <dgm:spPr/>
      <dgm:t>
        <a:bodyPr/>
        <a:lstStyle/>
        <a:p>
          <a:endParaRPr lang="en-US"/>
        </a:p>
      </dgm:t>
    </dgm:pt>
    <dgm:pt modelId="{69728355-C0FC-4CBD-8AAE-259980BC93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MATH&amp; 151*</a:t>
          </a:r>
          <a:br>
            <a:rPr lang="en-US" sz="1400"/>
          </a:br>
          <a:r>
            <a:rPr lang="en-US" sz="1400"/>
            <a:t>MATH&amp; 152</a:t>
          </a:r>
          <a:br>
            <a:rPr lang="en-US" sz="1400"/>
          </a:br>
          <a:r>
            <a:rPr lang="en-US" sz="1400"/>
            <a:t>MATH&amp; 153 or 146</a:t>
          </a:r>
        </a:p>
      </dgm:t>
    </dgm:pt>
    <dgm:pt modelId="{70C173BB-DF48-48E3-9304-709435F91C2F}" type="parTrans" cxnId="{A14915A0-D170-424A-B8A8-FEC1817644DE}">
      <dgm:prSet/>
      <dgm:spPr/>
      <dgm:t>
        <a:bodyPr/>
        <a:lstStyle/>
        <a:p>
          <a:endParaRPr lang="en-US"/>
        </a:p>
      </dgm:t>
    </dgm:pt>
    <dgm:pt modelId="{D6B5DD47-9BB3-49C0-A06C-2F02015AD919}" type="sibTrans" cxnId="{A14915A0-D170-424A-B8A8-FEC1817644DE}">
      <dgm:prSet/>
      <dgm:spPr/>
      <dgm:t>
        <a:bodyPr/>
        <a:lstStyle/>
        <a:p>
          <a:endParaRPr lang="en-US"/>
        </a:p>
      </dgm:t>
    </dgm:pt>
    <dgm:pt modelId="{B4F43AC4-F198-4734-B25A-87D85501EC8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Computer Science or  Engineering Transfer Degree </a:t>
          </a:r>
          <a:r>
            <a:rPr lang="en-US"/>
            <a:t>(AST-2)</a:t>
          </a:r>
        </a:p>
      </dgm:t>
    </dgm:pt>
    <dgm:pt modelId="{753302EB-047C-40F2-AA46-2189035C7E5A}" type="parTrans" cxnId="{2CD4FDBC-15E6-4EC0-9546-D65482CBC923}">
      <dgm:prSet/>
      <dgm:spPr/>
      <dgm:t>
        <a:bodyPr/>
        <a:lstStyle/>
        <a:p>
          <a:endParaRPr lang="en-US"/>
        </a:p>
      </dgm:t>
    </dgm:pt>
    <dgm:pt modelId="{B3CB8D54-AD95-438C-9C96-AC7EED7A395D}" type="sibTrans" cxnId="{2CD4FDBC-15E6-4EC0-9546-D65482CBC923}">
      <dgm:prSet/>
      <dgm:spPr/>
      <dgm:t>
        <a:bodyPr/>
        <a:lstStyle/>
        <a:p>
          <a:endParaRPr lang="en-US"/>
        </a:p>
      </dgm:t>
    </dgm:pt>
    <dgm:pt modelId="{76AE1791-7E3A-47DD-A33F-DB10C06F96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MATH&amp; 151*</a:t>
          </a:r>
          <a:br>
            <a:rPr lang="en-US" sz="1400" dirty="0"/>
          </a:br>
          <a:r>
            <a:rPr lang="en-US" sz="1400" dirty="0"/>
            <a:t>MATH&amp; 152</a:t>
          </a:r>
          <a:br>
            <a:rPr lang="en-US" sz="1400" dirty="0"/>
          </a:br>
          <a:r>
            <a:rPr lang="en-US" sz="1400" dirty="0"/>
            <a:t>MATH&amp; 153 or specific math</a:t>
          </a:r>
          <a:br>
            <a:rPr lang="en-US" sz="1400" dirty="0"/>
          </a:br>
          <a:r>
            <a:rPr lang="en-US" sz="1400" dirty="0"/>
            <a:t>elective based on area of focus</a:t>
          </a:r>
        </a:p>
      </dgm:t>
    </dgm:pt>
    <dgm:pt modelId="{0CD37235-DC39-4527-8175-82BCD888E655}" type="parTrans" cxnId="{F5C84902-E636-44B0-B20B-5375A2AD8EC1}">
      <dgm:prSet/>
      <dgm:spPr/>
      <dgm:t>
        <a:bodyPr/>
        <a:lstStyle/>
        <a:p>
          <a:endParaRPr lang="en-US"/>
        </a:p>
      </dgm:t>
    </dgm:pt>
    <dgm:pt modelId="{AA3E3E6C-2CC5-4F2B-B6C0-A4397DD4E94F}" type="sibTrans" cxnId="{F5C84902-E636-44B0-B20B-5375A2AD8EC1}">
      <dgm:prSet/>
      <dgm:spPr/>
      <dgm:t>
        <a:bodyPr/>
        <a:lstStyle/>
        <a:p>
          <a:endParaRPr lang="en-US"/>
        </a:p>
      </dgm:t>
    </dgm:pt>
    <dgm:pt modelId="{C502262B-489C-47E2-9901-076E40A85D0C}" type="pres">
      <dgm:prSet presAssocID="{7D57B5DD-2315-4F04-9111-4289820EA097}" presName="root" presStyleCnt="0">
        <dgm:presLayoutVars>
          <dgm:dir/>
          <dgm:resizeHandles val="exact"/>
        </dgm:presLayoutVars>
      </dgm:prSet>
      <dgm:spPr/>
    </dgm:pt>
    <dgm:pt modelId="{C4FCA0B4-AF4C-475A-B95D-B51538A0056D}" type="pres">
      <dgm:prSet presAssocID="{9926CC65-99A2-468B-990E-FF80AAA8AB56}" presName="compNode" presStyleCnt="0"/>
      <dgm:spPr/>
    </dgm:pt>
    <dgm:pt modelId="{99A90F98-7D41-404D-9501-2F55CD0BDE16}" type="pres">
      <dgm:prSet presAssocID="{9926CC65-99A2-468B-990E-FF80AAA8AB56}" presName="iconRect" presStyleLbl="node1" presStyleIdx="0" presStyleCnt="3" custLinFactNeighborX="648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ABC735E-154F-4BE1-86B1-B98F77E50003}" type="pres">
      <dgm:prSet presAssocID="{9926CC65-99A2-468B-990E-FF80AAA8AB56}" presName="iconSpace" presStyleCnt="0"/>
      <dgm:spPr/>
    </dgm:pt>
    <dgm:pt modelId="{5AF5DE5D-BEF7-410B-8C16-C558A79F2955}" type="pres">
      <dgm:prSet presAssocID="{9926CC65-99A2-468B-990E-FF80AAA8AB56}" presName="parTx" presStyleLbl="revTx" presStyleIdx="0" presStyleCnt="6" custScaleX="93011" custLinFactNeighborX="2645" custLinFactNeighborY="-8522">
        <dgm:presLayoutVars>
          <dgm:chMax val="0"/>
          <dgm:chPref val="0"/>
        </dgm:presLayoutVars>
      </dgm:prSet>
      <dgm:spPr/>
    </dgm:pt>
    <dgm:pt modelId="{4994B061-86CA-4E37-B82C-ACCA6623B7F5}" type="pres">
      <dgm:prSet presAssocID="{9926CC65-99A2-468B-990E-FF80AAA8AB56}" presName="txSpace" presStyleCnt="0"/>
      <dgm:spPr/>
    </dgm:pt>
    <dgm:pt modelId="{3EC6F4C6-1E17-42B2-A38C-D45A970894A1}" type="pres">
      <dgm:prSet presAssocID="{9926CC65-99A2-468B-990E-FF80AAA8AB56}" presName="desTx" presStyleLbl="revTx" presStyleIdx="1" presStyleCnt="6" custScaleX="83276" custLinFactNeighborX="2016">
        <dgm:presLayoutVars/>
      </dgm:prSet>
      <dgm:spPr/>
    </dgm:pt>
    <dgm:pt modelId="{2084256F-AED3-4C8B-AE4F-C83A8B037C7A}" type="pres">
      <dgm:prSet presAssocID="{9E5C969B-E4B2-4B28-85CF-76CD95B2F4C5}" presName="sibTrans" presStyleCnt="0"/>
      <dgm:spPr/>
    </dgm:pt>
    <dgm:pt modelId="{F3DAE174-B129-4D4D-B1B9-905B897A8203}" type="pres">
      <dgm:prSet presAssocID="{7278449C-C729-48B2-9F0D-025CFBCEC739}" presName="compNode" presStyleCnt="0"/>
      <dgm:spPr/>
    </dgm:pt>
    <dgm:pt modelId="{CBF7FBF9-477F-440A-97AC-775F02462076}" type="pres">
      <dgm:prSet presAssocID="{7278449C-C729-48B2-9F0D-025CFBCEC739}" presName="iconRect" presStyleLbl="node1" presStyleIdx="1" presStyleCnt="3" custLinFactNeighborX="468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C8F23B58-6BEC-4118-9305-FCB9BA1FDF7D}" type="pres">
      <dgm:prSet presAssocID="{7278449C-C729-48B2-9F0D-025CFBCEC739}" presName="iconSpace" presStyleCnt="0"/>
      <dgm:spPr/>
    </dgm:pt>
    <dgm:pt modelId="{02515280-4868-4807-844F-5F211742D926}" type="pres">
      <dgm:prSet presAssocID="{7278449C-C729-48B2-9F0D-025CFBCEC739}" presName="parTx" presStyleLbl="revTx" presStyleIdx="2" presStyleCnt="6" custScaleX="106175">
        <dgm:presLayoutVars>
          <dgm:chMax val="0"/>
          <dgm:chPref val="0"/>
        </dgm:presLayoutVars>
      </dgm:prSet>
      <dgm:spPr/>
    </dgm:pt>
    <dgm:pt modelId="{14443B5D-34F5-44EB-9B0B-938A11E8BF3E}" type="pres">
      <dgm:prSet presAssocID="{7278449C-C729-48B2-9F0D-025CFBCEC739}" presName="txSpace" presStyleCnt="0"/>
      <dgm:spPr/>
    </dgm:pt>
    <dgm:pt modelId="{6CD268D5-89A2-41D2-AE9F-8C23EC744738}" type="pres">
      <dgm:prSet presAssocID="{7278449C-C729-48B2-9F0D-025CFBCEC739}" presName="desTx" presStyleLbl="revTx" presStyleIdx="3" presStyleCnt="6" custLinFactNeighborX="-630">
        <dgm:presLayoutVars/>
      </dgm:prSet>
      <dgm:spPr/>
    </dgm:pt>
    <dgm:pt modelId="{DC98BA3F-5D0C-4609-9920-68BE6A524D3C}" type="pres">
      <dgm:prSet presAssocID="{F92E1751-1A44-4806-A198-ED2EE7B9769F}" presName="sibTrans" presStyleCnt="0"/>
      <dgm:spPr/>
    </dgm:pt>
    <dgm:pt modelId="{F8172CBD-6CBC-4A2E-8713-99578C5DFE2D}" type="pres">
      <dgm:prSet presAssocID="{B4F43AC4-F198-4734-B25A-87D85501EC88}" presName="compNode" presStyleCnt="0"/>
      <dgm:spPr/>
    </dgm:pt>
    <dgm:pt modelId="{ED0CCB42-8C3C-45DE-94D1-A38EC24DB98A}" type="pres">
      <dgm:prSet presAssocID="{B4F43AC4-F198-4734-B25A-87D85501EC88}" presName="iconRect" presStyleLbl="node1" presStyleIdx="2" presStyleCnt="3" custLinFactNeighborX="4487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DB3BE33-B624-45D3-BBFA-2CD53948F689}" type="pres">
      <dgm:prSet presAssocID="{B4F43AC4-F198-4734-B25A-87D85501EC88}" presName="iconSpace" presStyleCnt="0"/>
      <dgm:spPr/>
    </dgm:pt>
    <dgm:pt modelId="{A756B4BF-C3B1-4DC2-B079-A55B5C6A307E}" type="pres">
      <dgm:prSet presAssocID="{B4F43AC4-F198-4734-B25A-87D85501EC88}" presName="parTx" presStyleLbl="revTx" presStyleIdx="4" presStyleCnt="6" custScaleX="104952">
        <dgm:presLayoutVars>
          <dgm:chMax val="0"/>
          <dgm:chPref val="0"/>
        </dgm:presLayoutVars>
      </dgm:prSet>
      <dgm:spPr/>
    </dgm:pt>
    <dgm:pt modelId="{CE2EE57B-86C0-47D5-A257-71CF69B778B8}" type="pres">
      <dgm:prSet presAssocID="{B4F43AC4-F198-4734-B25A-87D85501EC88}" presName="txSpace" presStyleCnt="0"/>
      <dgm:spPr/>
    </dgm:pt>
    <dgm:pt modelId="{87CE0DE8-312C-4AD0-9D3F-85AD1EA9D55F}" type="pres">
      <dgm:prSet presAssocID="{B4F43AC4-F198-4734-B25A-87D85501EC88}" presName="desTx" presStyleLbl="revTx" presStyleIdx="5" presStyleCnt="6">
        <dgm:presLayoutVars/>
      </dgm:prSet>
      <dgm:spPr/>
    </dgm:pt>
  </dgm:ptLst>
  <dgm:cxnLst>
    <dgm:cxn modelId="{F5C84902-E636-44B0-B20B-5375A2AD8EC1}" srcId="{B4F43AC4-F198-4734-B25A-87D85501EC88}" destId="{76AE1791-7E3A-47DD-A33F-DB10C06F9697}" srcOrd="0" destOrd="0" parTransId="{0CD37235-DC39-4527-8175-82BCD888E655}" sibTransId="{AA3E3E6C-2CC5-4F2B-B6C0-A4397DD4E94F}"/>
    <dgm:cxn modelId="{0ABE351F-BE6C-44F7-AE38-05372A87A2B7}" type="presOf" srcId="{76AE1791-7E3A-47DD-A33F-DB10C06F9697}" destId="{87CE0DE8-312C-4AD0-9D3F-85AD1EA9D55F}" srcOrd="0" destOrd="0" presId="urn:microsoft.com/office/officeart/2018/2/layout/IconLabelDescriptionList"/>
    <dgm:cxn modelId="{0B3A9830-B923-45F3-8CFE-1F6D89F1B198}" type="presOf" srcId="{7278449C-C729-48B2-9F0D-025CFBCEC739}" destId="{02515280-4868-4807-844F-5F211742D926}" srcOrd="0" destOrd="0" presId="urn:microsoft.com/office/officeart/2018/2/layout/IconLabelDescriptionList"/>
    <dgm:cxn modelId="{25877664-A518-4DB0-B961-DDD076690395}" srcId="{7D57B5DD-2315-4F04-9111-4289820EA097}" destId="{9926CC65-99A2-468B-990E-FF80AAA8AB56}" srcOrd="0" destOrd="0" parTransId="{B7EE377A-0BE3-4935-B429-0EE9A6B8168C}" sibTransId="{9E5C969B-E4B2-4B28-85CF-76CD95B2F4C5}"/>
    <dgm:cxn modelId="{EA027047-FD62-47F5-8570-B9DD696C61C3}" type="presOf" srcId="{9926CC65-99A2-468B-990E-FF80AAA8AB56}" destId="{5AF5DE5D-BEF7-410B-8C16-C558A79F2955}" srcOrd="0" destOrd="0" presId="urn:microsoft.com/office/officeart/2018/2/layout/IconLabelDescriptionList"/>
    <dgm:cxn modelId="{C09CDD7F-62E7-40C6-BEFA-42C464C42148}" srcId="{9926CC65-99A2-468B-990E-FF80AAA8AB56}" destId="{3F4D1301-ED32-4592-8A61-23493F9999E3}" srcOrd="0" destOrd="0" parTransId="{34A74F44-2AE9-47AC-8F9F-25F6511D77B9}" sibTransId="{753FAEB0-A4EF-4FE9-9175-8DAA0EF9471E}"/>
    <dgm:cxn modelId="{6B6E3586-C103-463E-80D2-DA149E4756EA}" srcId="{7D57B5DD-2315-4F04-9111-4289820EA097}" destId="{7278449C-C729-48B2-9F0D-025CFBCEC739}" srcOrd="1" destOrd="0" parTransId="{55DB8192-53DE-4FD7-9B5D-1B8520E858C2}" sibTransId="{F92E1751-1A44-4806-A198-ED2EE7B9769F}"/>
    <dgm:cxn modelId="{E79D2C89-BA6B-4CF2-8D66-C27D7AEB8039}" type="presOf" srcId="{7D57B5DD-2315-4F04-9111-4289820EA097}" destId="{C502262B-489C-47E2-9901-076E40A85D0C}" srcOrd="0" destOrd="0" presId="urn:microsoft.com/office/officeart/2018/2/layout/IconLabelDescriptionList"/>
    <dgm:cxn modelId="{A14915A0-D170-424A-B8A8-FEC1817644DE}" srcId="{7278449C-C729-48B2-9F0D-025CFBCEC739}" destId="{69728355-C0FC-4CBD-8AAE-259980BC938A}" srcOrd="0" destOrd="0" parTransId="{70C173BB-DF48-48E3-9304-709435F91C2F}" sibTransId="{D6B5DD47-9BB3-49C0-A06C-2F02015AD919}"/>
    <dgm:cxn modelId="{937566B7-D834-45E9-AC99-86A4AC69814F}" type="presOf" srcId="{3F4D1301-ED32-4592-8A61-23493F9999E3}" destId="{3EC6F4C6-1E17-42B2-A38C-D45A970894A1}" srcOrd="0" destOrd="0" presId="urn:microsoft.com/office/officeart/2018/2/layout/IconLabelDescriptionList"/>
    <dgm:cxn modelId="{2CD4FDBC-15E6-4EC0-9546-D65482CBC923}" srcId="{7D57B5DD-2315-4F04-9111-4289820EA097}" destId="{B4F43AC4-F198-4734-B25A-87D85501EC88}" srcOrd="2" destOrd="0" parTransId="{753302EB-047C-40F2-AA46-2189035C7E5A}" sibTransId="{B3CB8D54-AD95-438C-9C96-AC7EED7A395D}"/>
    <dgm:cxn modelId="{C28460C7-9BFA-4A94-9E40-03A92FB34232}" type="presOf" srcId="{69728355-C0FC-4CBD-8AAE-259980BC938A}" destId="{6CD268D5-89A2-41D2-AE9F-8C23EC744738}" srcOrd="0" destOrd="0" presId="urn:microsoft.com/office/officeart/2018/2/layout/IconLabelDescriptionList"/>
    <dgm:cxn modelId="{BA17F4F4-E31B-4A9C-9578-07E1FD9D241C}" type="presOf" srcId="{B4F43AC4-F198-4734-B25A-87D85501EC88}" destId="{A756B4BF-C3B1-4DC2-B079-A55B5C6A307E}" srcOrd="0" destOrd="0" presId="urn:microsoft.com/office/officeart/2018/2/layout/IconLabelDescriptionList"/>
    <dgm:cxn modelId="{002F1176-ED5C-4F04-B862-9D8A3DEBD999}" type="presParOf" srcId="{C502262B-489C-47E2-9901-076E40A85D0C}" destId="{C4FCA0B4-AF4C-475A-B95D-B51538A0056D}" srcOrd="0" destOrd="0" presId="urn:microsoft.com/office/officeart/2018/2/layout/IconLabelDescriptionList"/>
    <dgm:cxn modelId="{F0B2C7D3-9F7E-4277-BBDC-EC5C805B2347}" type="presParOf" srcId="{C4FCA0B4-AF4C-475A-B95D-B51538A0056D}" destId="{99A90F98-7D41-404D-9501-2F55CD0BDE16}" srcOrd="0" destOrd="0" presId="urn:microsoft.com/office/officeart/2018/2/layout/IconLabelDescriptionList"/>
    <dgm:cxn modelId="{2C8769BE-A0BC-4DA1-BFB0-B81E77BDDC79}" type="presParOf" srcId="{C4FCA0B4-AF4C-475A-B95D-B51538A0056D}" destId="{4ABC735E-154F-4BE1-86B1-B98F77E50003}" srcOrd="1" destOrd="0" presId="urn:microsoft.com/office/officeart/2018/2/layout/IconLabelDescriptionList"/>
    <dgm:cxn modelId="{E82249A9-0AAC-4AEF-9AE4-55C04EC15582}" type="presParOf" srcId="{C4FCA0B4-AF4C-475A-B95D-B51538A0056D}" destId="{5AF5DE5D-BEF7-410B-8C16-C558A79F2955}" srcOrd="2" destOrd="0" presId="urn:microsoft.com/office/officeart/2018/2/layout/IconLabelDescriptionList"/>
    <dgm:cxn modelId="{18D6C4D4-797D-4D48-9DE9-F0A5A64ED58B}" type="presParOf" srcId="{C4FCA0B4-AF4C-475A-B95D-B51538A0056D}" destId="{4994B061-86CA-4E37-B82C-ACCA6623B7F5}" srcOrd="3" destOrd="0" presId="urn:microsoft.com/office/officeart/2018/2/layout/IconLabelDescriptionList"/>
    <dgm:cxn modelId="{93F046A3-41A7-4C9C-9E64-178E0FBF844C}" type="presParOf" srcId="{C4FCA0B4-AF4C-475A-B95D-B51538A0056D}" destId="{3EC6F4C6-1E17-42B2-A38C-D45A970894A1}" srcOrd="4" destOrd="0" presId="urn:microsoft.com/office/officeart/2018/2/layout/IconLabelDescriptionList"/>
    <dgm:cxn modelId="{2D8572D7-136D-4D1A-9593-74F33E87D6B6}" type="presParOf" srcId="{C502262B-489C-47E2-9901-076E40A85D0C}" destId="{2084256F-AED3-4C8B-AE4F-C83A8B037C7A}" srcOrd="1" destOrd="0" presId="urn:microsoft.com/office/officeart/2018/2/layout/IconLabelDescriptionList"/>
    <dgm:cxn modelId="{F0AA5B98-401D-458F-A988-186D58337EE8}" type="presParOf" srcId="{C502262B-489C-47E2-9901-076E40A85D0C}" destId="{F3DAE174-B129-4D4D-B1B9-905B897A8203}" srcOrd="2" destOrd="0" presId="urn:microsoft.com/office/officeart/2018/2/layout/IconLabelDescriptionList"/>
    <dgm:cxn modelId="{F6374877-678A-4DBD-A3B5-A66B29644EAA}" type="presParOf" srcId="{F3DAE174-B129-4D4D-B1B9-905B897A8203}" destId="{CBF7FBF9-477F-440A-97AC-775F02462076}" srcOrd="0" destOrd="0" presId="urn:microsoft.com/office/officeart/2018/2/layout/IconLabelDescriptionList"/>
    <dgm:cxn modelId="{DF4FDA15-8223-44E2-88DE-EBF211FE3A89}" type="presParOf" srcId="{F3DAE174-B129-4D4D-B1B9-905B897A8203}" destId="{C8F23B58-6BEC-4118-9305-FCB9BA1FDF7D}" srcOrd="1" destOrd="0" presId="urn:microsoft.com/office/officeart/2018/2/layout/IconLabelDescriptionList"/>
    <dgm:cxn modelId="{D39D3FCC-0A92-494A-8828-7F89E4307718}" type="presParOf" srcId="{F3DAE174-B129-4D4D-B1B9-905B897A8203}" destId="{02515280-4868-4807-844F-5F211742D926}" srcOrd="2" destOrd="0" presId="urn:microsoft.com/office/officeart/2018/2/layout/IconLabelDescriptionList"/>
    <dgm:cxn modelId="{77C59F4B-718E-4DFF-A067-BA703DEC7F8E}" type="presParOf" srcId="{F3DAE174-B129-4D4D-B1B9-905B897A8203}" destId="{14443B5D-34F5-44EB-9B0B-938A11E8BF3E}" srcOrd="3" destOrd="0" presId="urn:microsoft.com/office/officeart/2018/2/layout/IconLabelDescriptionList"/>
    <dgm:cxn modelId="{7B1530D0-71E8-4EAD-8744-EEE1DD809F13}" type="presParOf" srcId="{F3DAE174-B129-4D4D-B1B9-905B897A8203}" destId="{6CD268D5-89A2-41D2-AE9F-8C23EC744738}" srcOrd="4" destOrd="0" presId="urn:microsoft.com/office/officeart/2018/2/layout/IconLabelDescriptionList"/>
    <dgm:cxn modelId="{27B66B37-CF86-4BDA-BBA1-47EAEA7216D0}" type="presParOf" srcId="{C502262B-489C-47E2-9901-076E40A85D0C}" destId="{DC98BA3F-5D0C-4609-9920-68BE6A524D3C}" srcOrd="3" destOrd="0" presId="urn:microsoft.com/office/officeart/2018/2/layout/IconLabelDescriptionList"/>
    <dgm:cxn modelId="{AC4F49A2-AEC1-4BE1-8DA4-D861AF37D39C}" type="presParOf" srcId="{C502262B-489C-47E2-9901-076E40A85D0C}" destId="{F8172CBD-6CBC-4A2E-8713-99578C5DFE2D}" srcOrd="4" destOrd="0" presId="urn:microsoft.com/office/officeart/2018/2/layout/IconLabelDescriptionList"/>
    <dgm:cxn modelId="{7B154A09-ECC0-41AE-8E18-0B046AD3A04A}" type="presParOf" srcId="{F8172CBD-6CBC-4A2E-8713-99578C5DFE2D}" destId="{ED0CCB42-8C3C-45DE-94D1-A38EC24DB98A}" srcOrd="0" destOrd="0" presId="urn:microsoft.com/office/officeart/2018/2/layout/IconLabelDescriptionList"/>
    <dgm:cxn modelId="{CDFECD84-9D13-40BE-8F30-44B371A3E907}" type="presParOf" srcId="{F8172CBD-6CBC-4A2E-8713-99578C5DFE2D}" destId="{2DB3BE33-B624-45D3-BBFA-2CD53948F689}" srcOrd="1" destOrd="0" presId="urn:microsoft.com/office/officeart/2018/2/layout/IconLabelDescriptionList"/>
    <dgm:cxn modelId="{4AD95AC4-D8CC-4934-A0FB-A296BE2B11F3}" type="presParOf" srcId="{F8172CBD-6CBC-4A2E-8713-99578C5DFE2D}" destId="{A756B4BF-C3B1-4DC2-B079-A55B5C6A307E}" srcOrd="2" destOrd="0" presId="urn:microsoft.com/office/officeart/2018/2/layout/IconLabelDescriptionList"/>
    <dgm:cxn modelId="{B6BEFBB2-6E37-41DD-9B5A-B0998AD854C4}" type="presParOf" srcId="{F8172CBD-6CBC-4A2E-8713-99578C5DFE2D}" destId="{CE2EE57B-86C0-47D5-A257-71CF69B778B8}" srcOrd="3" destOrd="0" presId="urn:microsoft.com/office/officeart/2018/2/layout/IconLabelDescriptionList"/>
    <dgm:cxn modelId="{E04E27CF-315C-47BF-9608-FECED331958C}" type="presParOf" srcId="{F8172CBD-6CBC-4A2E-8713-99578C5DFE2D}" destId="{87CE0DE8-312C-4AD0-9D3F-85AD1EA9D55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90F98-7D41-404D-9501-2F55CD0BDE16}">
      <dsp:nvSpPr>
        <dsp:cNvPr id="0" name=""/>
        <dsp:cNvSpPr/>
      </dsp:nvSpPr>
      <dsp:spPr>
        <a:xfrm>
          <a:off x="520432" y="1398913"/>
          <a:ext cx="793614" cy="79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5DE5D-BEF7-410B-8C16-C558A79F2955}">
      <dsp:nvSpPr>
        <dsp:cNvPr id="0" name=""/>
        <dsp:cNvSpPr/>
      </dsp:nvSpPr>
      <dsp:spPr>
        <a:xfrm>
          <a:off x="135452" y="2234747"/>
          <a:ext cx="1963517" cy="65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Business Administration</a:t>
          </a:r>
          <a:br>
            <a:rPr lang="en-US" sz="1400" b="1" kern="1200" dirty="0"/>
          </a:br>
          <a:r>
            <a:rPr lang="en-US" sz="1400" b="1" kern="1200" dirty="0"/>
            <a:t>Transfer </a:t>
          </a:r>
          <a:r>
            <a:rPr lang="en-US" sz="1400" kern="1200" dirty="0"/>
            <a:t> Degree</a:t>
          </a:r>
          <a:br>
            <a:rPr lang="en-US" sz="1400" kern="1200" dirty="0"/>
          </a:br>
          <a:r>
            <a:rPr lang="en-US" sz="1400" kern="1200" dirty="0"/>
            <a:t>(BA-DTA/MRP)</a:t>
          </a:r>
        </a:p>
      </dsp:txBody>
      <dsp:txXfrm>
        <a:off x="135452" y="2234747"/>
        <a:ext cx="1963517" cy="659627"/>
      </dsp:txXfrm>
    </dsp:sp>
    <dsp:sp modelId="{3EC6F4C6-1E17-42B2-A38C-D45A970894A1}">
      <dsp:nvSpPr>
        <dsp:cNvPr id="0" name=""/>
        <dsp:cNvSpPr/>
      </dsp:nvSpPr>
      <dsp:spPr>
        <a:xfrm>
          <a:off x="201999" y="2996371"/>
          <a:ext cx="1574003" cy="69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MATH&amp; 146</a:t>
          </a:r>
          <a:br>
            <a:rPr lang="en-US" sz="1400" kern="1200"/>
          </a:br>
          <a:r>
            <a:rPr lang="en-US" sz="1400" kern="1200"/>
            <a:t>MATH 105/104</a:t>
          </a:r>
          <a:br>
            <a:rPr lang="en-US" sz="1400" kern="1200"/>
          </a:br>
          <a:r>
            <a:rPr lang="en-US" sz="1400" kern="1200"/>
            <a:t>MATH&amp; 148</a:t>
          </a:r>
        </a:p>
      </dsp:txBody>
      <dsp:txXfrm>
        <a:off x="201999" y="2996371"/>
        <a:ext cx="1574003" cy="691673"/>
      </dsp:txXfrm>
    </dsp:sp>
    <dsp:sp modelId="{CBF7FBF9-477F-440A-97AC-775F02462076}">
      <dsp:nvSpPr>
        <dsp:cNvPr id="0" name=""/>
        <dsp:cNvSpPr/>
      </dsp:nvSpPr>
      <dsp:spPr>
        <a:xfrm>
          <a:off x="3111558" y="1398913"/>
          <a:ext cx="793614" cy="79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15280-4868-4807-844F-5F211742D926}">
      <dsp:nvSpPr>
        <dsp:cNvPr id="0" name=""/>
        <dsp:cNvSpPr/>
      </dsp:nvSpPr>
      <dsp:spPr>
        <a:xfrm>
          <a:off x="2670122" y="2290960"/>
          <a:ext cx="2407487" cy="65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Science Transfer Degree</a:t>
          </a:r>
          <a:br>
            <a:rPr lang="en-US" sz="1400" b="1" kern="1200"/>
          </a:br>
          <a:r>
            <a:rPr lang="en-US" sz="1400" b="1" kern="1200"/>
            <a:t> </a:t>
          </a:r>
          <a:r>
            <a:rPr lang="en-US" sz="1400" kern="1200"/>
            <a:t>( AST-1)</a:t>
          </a:r>
        </a:p>
      </dsp:txBody>
      <dsp:txXfrm>
        <a:off x="2670122" y="2290960"/>
        <a:ext cx="2407487" cy="659627"/>
      </dsp:txXfrm>
    </dsp:sp>
    <dsp:sp modelId="{6CD268D5-89A2-41D2-AE9F-8C23EC744738}">
      <dsp:nvSpPr>
        <dsp:cNvPr id="0" name=""/>
        <dsp:cNvSpPr/>
      </dsp:nvSpPr>
      <dsp:spPr>
        <a:xfrm>
          <a:off x="2725845" y="2996371"/>
          <a:ext cx="2267471" cy="691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MATH&amp; 151*</a:t>
          </a:r>
          <a:br>
            <a:rPr lang="en-US" sz="1400" kern="1200"/>
          </a:br>
          <a:r>
            <a:rPr lang="en-US" sz="1400" kern="1200"/>
            <a:t>MATH&amp; 152</a:t>
          </a:r>
          <a:br>
            <a:rPr lang="en-US" sz="1400" kern="1200"/>
          </a:br>
          <a:r>
            <a:rPr lang="en-US" sz="1400" kern="1200"/>
            <a:t>MATH&amp; 153 or 146</a:t>
          </a:r>
        </a:p>
      </dsp:txBody>
      <dsp:txXfrm>
        <a:off x="2725845" y="2996371"/>
        <a:ext cx="2267471" cy="691673"/>
      </dsp:txXfrm>
    </dsp:sp>
    <dsp:sp modelId="{ED0CCB42-8C3C-45DE-94D1-A38EC24DB98A}">
      <dsp:nvSpPr>
        <dsp:cNvPr id="0" name=""/>
        <dsp:cNvSpPr/>
      </dsp:nvSpPr>
      <dsp:spPr>
        <a:xfrm>
          <a:off x="5886655" y="1385807"/>
          <a:ext cx="793614" cy="79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6B4BF-C3B1-4DC2-B079-A55B5C6A307E}">
      <dsp:nvSpPr>
        <dsp:cNvPr id="0" name=""/>
        <dsp:cNvSpPr/>
      </dsp:nvSpPr>
      <dsp:spPr>
        <a:xfrm>
          <a:off x="5474417" y="2277855"/>
          <a:ext cx="2379756" cy="659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Computer Science or  Engineering Transfer Degree </a:t>
          </a:r>
          <a:r>
            <a:rPr lang="en-US" sz="1400" kern="1200"/>
            <a:t>(AST-2)</a:t>
          </a:r>
        </a:p>
      </dsp:txBody>
      <dsp:txXfrm>
        <a:off x="5474417" y="2277855"/>
        <a:ext cx="2379756" cy="659627"/>
      </dsp:txXfrm>
    </dsp:sp>
    <dsp:sp modelId="{87CE0DE8-312C-4AD0-9D3F-85AD1EA9D55F}">
      <dsp:nvSpPr>
        <dsp:cNvPr id="0" name=""/>
        <dsp:cNvSpPr/>
      </dsp:nvSpPr>
      <dsp:spPr>
        <a:xfrm>
          <a:off x="5530560" y="2983265"/>
          <a:ext cx="2267471" cy="71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MATH&amp; 151*</a:t>
          </a:r>
          <a:br>
            <a:rPr lang="en-US" sz="1400" kern="1200" dirty="0"/>
          </a:br>
          <a:r>
            <a:rPr lang="en-US" sz="1400" kern="1200" dirty="0"/>
            <a:t>MATH&amp; 152</a:t>
          </a:r>
          <a:br>
            <a:rPr lang="en-US" sz="1400" kern="1200" dirty="0"/>
          </a:br>
          <a:r>
            <a:rPr lang="en-US" sz="1400" kern="1200" dirty="0"/>
            <a:t>MATH&amp; 153 or specific math</a:t>
          </a:r>
          <a:br>
            <a:rPr lang="en-US" sz="1400" kern="1200" dirty="0"/>
          </a:br>
          <a:r>
            <a:rPr lang="en-US" sz="1400" kern="1200" dirty="0"/>
            <a:t>elective based on area of focus</a:t>
          </a:r>
        </a:p>
      </dsp:txBody>
      <dsp:txXfrm>
        <a:off x="5530560" y="2983265"/>
        <a:ext cx="2267471" cy="71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mitsueki.wordpress.com/2013/10/07/adorable-baby-penguin-moments-awww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k.edu/enroll/admissions/running_start/college-level-english-math-placemen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5A2BA67-BF68-4F48-BAA9-1091D4FE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90DBD-4A62-4416-ACB7-ACEC1DE3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2D3CA-A30D-4094-92DA-DCF9A9FFA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4705801" cy="3255264"/>
          </a:xfrm>
        </p:spPr>
        <p:txBody>
          <a:bodyPr>
            <a:normAutofit/>
          </a:bodyPr>
          <a:lstStyle/>
          <a:p>
            <a:r>
              <a:rPr lang="en-US" b="1"/>
              <a:t>#</a:t>
            </a:r>
            <a:r>
              <a:rPr lang="en-US" b="1" err="1"/>
              <a:t>mathisreal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34049-7805-40E2-845E-7637F548C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4675634" cy="914400"/>
          </a:xfrm>
        </p:spPr>
        <p:txBody>
          <a:bodyPr>
            <a:normAutofit/>
          </a:bodyPr>
          <a:lstStyle/>
          <a:p>
            <a:r>
              <a:rPr lang="en-US" sz="1400"/>
              <a:t>Yes, you need to take a math class at Clark to earn a degree</a:t>
            </a:r>
          </a:p>
          <a:p>
            <a:r>
              <a:rPr lang="en-US" sz="1400"/>
              <a:t>Why math placement is important early in your journey at Clark.</a:t>
            </a:r>
          </a:p>
        </p:txBody>
      </p:sp>
      <p:pic>
        <p:nvPicPr>
          <p:cNvPr id="5" name="Picture 4" descr="A penguin in the snow&#10;&#10;Description automatically generated">
            <a:extLst>
              <a:ext uri="{FF2B5EF4-FFF2-40B4-BE49-F238E27FC236}">
                <a16:creationId xmlns:a16="http://schemas.microsoft.com/office/drawing/2014/main" id="{EF7FF367-9EFD-449E-AF3F-AADDF0A93D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769" r="15921" b="-1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F12D6D-FE37-445A-BF16-6DA1A659A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B296A-BD15-439E-8DA8-8E12CC2E1423}"/>
              </a:ext>
            </a:extLst>
          </p:cNvPr>
          <p:cNvSpPr txBox="1"/>
          <p:nvPr/>
        </p:nvSpPr>
        <p:spPr>
          <a:xfrm>
            <a:off x="8965965" y="5890194"/>
            <a:ext cx="25298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mitsueki.wordpress.com/2013/10/07/adorable-baby-penguin-moments-aww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Sorry - Justin Bieber lyrics video">
            <a:hlinkClick r:id="" action="ppaction://media"/>
            <a:extLst>
              <a:ext uri="{FF2B5EF4-FFF2-40B4-BE49-F238E27FC236}">
                <a16:creationId xmlns:a16="http://schemas.microsoft.com/office/drawing/2014/main" id="{0E8DD713-0825-47B9-8D2C-0F05FBDBF0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960" end="109328.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1025" y="6169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E33E8-205E-4873-83CB-5BF0526D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Why do you need math or math placement?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1928-BEAE-47B6-B281-35B97DAB6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738507"/>
            <a:ext cx="8983490" cy="3351395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transfer degrees require at least one college level math class which we call a quantitative skill.  </a:t>
            </a: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Some degrees can require up to 3 college level math classes, so please work closely with a Clark advisor to determine the best path for you.</a:t>
            </a: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Many science and business classes require proof of math eligibility levels, so even if you don’t plan to take a math class right away, having placement can ensure access to more classes.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1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2B1F-768E-4932-9712-465BFFAE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I provide placement for math?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>
                <a:latin typeface="+mn-lt"/>
              </a:rPr>
              <a:t>For details on how to place into math at Clark College please review the </a:t>
            </a:r>
            <a:r>
              <a:rPr lang="en-US" sz="1800" u="sng" dirty="0">
                <a:latin typeface="+mn-lt"/>
                <a:hlinkClick r:id="rId2"/>
              </a:rPr>
              <a:t>Placement for Running Start</a:t>
            </a:r>
            <a:r>
              <a:rPr lang="en-US" sz="1800" dirty="0">
                <a:latin typeface="+mn-lt"/>
              </a:rPr>
              <a:t> guide provided by our Assessment department.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BB87-A6BA-441B-9C56-759BB59AA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391" y="1667296"/>
            <a:ext cx="7802997" cy="122415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Once you have placement, use this chart to see which math class you may be eligible for in the future.  Consult your advisor for specific guidance with your degree.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B33ED7-BE85-40A3-9231-373F7EB18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64490"/>
              </p:ext>
            </p:extLst>
          </p:nvPr>
        </p:nvGraphicFramePr>
        <p:xfrm>
          <a:off x="3726391" y="2146851"/>
          <a:ext cx="7551209" cy="3445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626">
                  <a:extLst>
                    <a:ext uri="{9D8B030D-6E8A-4147-A177-3AD203B41FA5}">
                      <a16:colId xmlns:a16="http://schemas.microsoft.com/office/drawing/2014/main" val="2959500619"/>
                    </a:ext>
                  </a:extLst>
                </a:gridCol>
                <a:gridCol w="1623424">
                  <a:extLst>
                    <a:ext uri="{9D8B030D-6E8A-4147-A177-3AD203B41FA5}">
                      <a16:colId xmlns:a16="http://schemas.microsoft.com/office/drawing/2014/main" val="1857417716"/>
                    </a:ext>
                  </a:extLst>
                </a:gridCol>
                <a:gridCol w="306960">
                  <a:extLst>
                    <a:ext uri="{9D8B030D-6E8A-4147-A177-3AD203B41FA5}">
                      <a16:colId xmlns:a16="http://schemas.microsoft.com/office/drawing/2014/main" val="994625181"/>
                    </a:ext>
                  </a:extLst>
                </a:gridCol>
                <a:gridCol w="920880">
                  <a:extLst>
                    <a:ext uri="{9D8B030D-6E8A-4147-A177-3AD203B41FA5}">
                      <a16:colId xmlns:a16="http://schemas.microsoft.com/office/drawing/2014/main" val="3946871465"/>
                    </a:ext>
                  </a:extLst>
                </a:gridCol>
                <a:gridCol w="3748319">
                  <a:extLst>
                    <a:ext uri="{9D8B030D-6E8A-4147-A177-3AD203B41FA5}">
                      <a16:colId xmlns:a16="http://schemas.microsoft.com/office/drawing/2014/main" val="2871431469"/>
                    </a:ext>
                  </a:extLst>
                </a:gridCol>
              </a:tblGrid>
              <a:tr h="555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ALEKS 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SBAC 2018 - 2019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 Level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Clark Course Eligibility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122942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 &amp; Lower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10 - 40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 below 100, not eligible for Running Start Funding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736508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36 - 45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or 4 + B in Algebra 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MATH&amp; 107, 146 and MATH 102, 104, 110, 122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903657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46 - 60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or 4 + B in Precalculus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MATH&amp; 107, 146 and MATH 103, 105, 111, 122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488730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61 - 75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MATH&amp; 148 or any Math Level 50 or 60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388341"/>
                  </a:ext>
                </a:extLst>
              </a:tr>
              <a:tr h="467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 &amp; higher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MATH&amp; 140, 151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317049"/>
                  </a:ext>
                </a:extLst>
              </a:tr>
              <a:tr h="55502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* Bridge to College provides entry into MATH&amp; 107 and 146.  You need ALEKS Placement if you want/need a higher class.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28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1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448F-39CB-49EB-9738-72299FCC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Examples of degrees that require more than one math class!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04C3210-DFCB-4EB2-8911-5A9ED7D59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27018"/>
              </p:ext>
            </p:extLst>
          </p:nvPr>
        </p:nvGraphicFramePr>
        <p:xfrm>
          <a:off x="3759896" y="600074"/>
          <a:ext cx="7860018" cy="508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B912F4-ADD8-48BC-B183-4B735800B85E}"/>
              </a:ext>
            </a:extLst>
          </p:cNvPr>
          <p:cNvSpPr txBox="1"/>
          <p:nvPr/>
        </p:nvSpPr>
        <p:spPr>
          <a:xfrm>
            <a:off x="4488559" y="5102257"/>
            <a:ext cx="615563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*MATH&amp; 151 requires you are calculus ready. Most students will need </a:t>
            </a:r>
            <a:br>
              <a:rPr lang="en-US" sz="1600" dirty="0"/>
            </a:br>
            <a:r>
              <a:rPr lang="en-US" sz="1600" dirty="0"/>
              <a:t>MATH 110/111 and MATH 102/103 prior to taking MATH&amp; 151.</a:t>
            </a:r>
          </a:p>
        </p:txBody>
      </p:sp>
    </p:spTree>
    <p:extLst>
      <p:ext uri="{BB962C8B-B14F-4D97-AF65-F5344CB8AC3E}">
        <p14:creationId xmlns:p14="http://schemas.microsoft.com/office/powerpoint/2010/main" val="176632874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362</Words>
  <Application>Microsoft Office PowerPoint</Application>
  <PresentationFormat>Widescreen</PresentationFormat>
  <Paragraphs>50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Wingdings 2</vt:lpstr>
      <vt:lpstr>Frame</vt:lpstr>
      <vt:lpstr>#mathisreal</vt:lpstr>
      <vt:lpstr>Why do you need math or math placement?</vt:lpstr>
      <vt:lpstr>How do I provide placement for math?    For details on how to place into math at Clark College please review the Placement for Running Start guide provided by our Assessment department.   </vt:lpstr>
      <vt:lpstr>Examples of degrees that require more than one math class!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#mathisreal</dc:title>
  <dc:creator>BRIAN MARCY Gilchrist</dc:creator>
  <cp:lastModifiedBy>BRIAN MARCY Gilchrist</cp:lastModifiedBy>
  <cp:revision>10</cp:revision>
  <dcterms:created xsi:type="dcterms:W3CDTF">2020-05-05T03:59:03Z</dcterms:created>
  <dcterms:modified xsi:type="dcterms:W3CDTF">2020-05-05T05:42:18Z</dcterms:modified>
</cp:coreProperties>
</file>