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3" r:id="rId1"/>
    <p:sldMasterId id="2147485507" r:id="rId2"/>
    <p:sldMasterId id="2147485519" r:id="rId3"/>
  </p:sldMasterIdLst>
  <p:notesMasterIdLst>
    <p:notesMasterId r:id="rId39"/>
  </p:notesMasterIdLst>
  <p:handoutMasterIdLst>
    <p:handoutMasterId r:id="rId40"/>
  </p:handoutMasterIdLst>
  <p:sldIdLst>
    <p:sldId id="791" r:id="rId4"/>
    <p:sldId id="682" r:id="rId5"/>
    <p:sldId id="784" r:id="rId6"/>
    <p:sldId id="747" r:id="rId7"/>
    <p:sldId id="748" r:id="rId8"/>
    <p:sldId id="750" r:id="rId9"/>
    <p:sldId id="751" r:id="rId10"/>
    <p:sldId id="752" r:id="rId11"/>
    <p:sldId id="753" r:id="rId12"/>
    <p:sldId id="749" r:id="rId13"/>
    <p:sldId id="754" r:id="rId14"/>
    <p:sldId id="758" r:id="rId15"/>
    <p:sldId id="757" r:id="rId16"/>
    <p:sldId id="756" r:id="rId17"/>
    <p:sldId id="755" r:id="rId18"/>
    <p:sldId id="762" r:id="rId19"/>
    <p:sldId id="761" r:id="rId20"/>
    <p:sldId id="760" r:id="rId21"/>
    <p:sldId id="764" r:id="rId22"/>
    <p:sldId id="763" r:id="rId23"/>
    <p:sldId id="785" r:id="rId24"/>
    <p:sldId id="786" r:id="rId25"/>
    <p:sldId id="787" r:id="rId26"/>
    <p:sldId id="788" r:id="rId27"/>
    <p:sldId id="789" r:id="rId28"/>
    <p:sldId id="766" r:id="rId29"/>
    <p:sldId id="777" r:id="rId30"/>
    <p:sldId id="776" r:id="rId31"/>
    <p:sldId id="775" r:id="rId32"/>
    <p:sldId id="774" r:id="rId33"/>
    <p:sldId id="773" r:id="rId34"/>
    <p:sldId id="772" r:id="rId35"/>
    <p:sldId id="771" r:id="rId36"/>
    <p:sldId id="765" r:id="rId37"/>
    <p:sldId id="778" r:id="rId38"/>
  </p:sldIdLst>
  <p:sldSz cx="12192000" cy="6858000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78"/>
    <a:srgbClr val="0000FF"/>
    <a:srgbClr val="660066"/>
    <a:srgbClr val="FBBB93"/>
    <a:srgbClr val="000000"/>
    <a:srgbClr val="FD253F"/>
    <a:srgbClr val="C44208"/>
    <a:srgbClr val="86DAE8"/>
    <a:srgbClr val="F49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21" autoAdjust="0"/>
    <p:restoredTop sz="99437" autoAdjust="0"/>
  </p:normalViewPr>
  <p:slideViewPr>
    <p:cSldViewPr>
      <p:cViewPr varScale="1">
        <p:scale>
          <a:sx n="43" d="100"/>
          <a:sy n="43" d="100"/>
        </p:scale>
        <p:origin x="54" y="7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データ!$I$5</c:f>
              <c:strCache>
                <c:ptCount val="1"/>
                <c:pt idx="0">
                  <c:v>実質GDP
（左目盛：兆円、2005年価格）</c:v>
                </c:pt>
              </c:strCache>
            </c:strRef>
          </c:tx>
          <c:invertIfNegative val="0"/>
          <c:cat>
            <c:strRef>
              <c:f>データ!$C$6:$C$55</c:f>
              <c:strCache>
                <c:ptCount val="50"/>
                <c:pt idx="0">
                  <c:v>65</c:v>
                </c:pt>
                <c:pt idx="5">
                  <c:v>70</c:v>
                </c:pt>
                <c:pt idx="8">
                  <c:v>73</c:v>
                </c:pt>
                <c:pt idx="10">
                  <c:v>75</c:v>
                </c:pt>
                <c:pt idx="15">
                  <c:v>80</c:v>
                </c:pt>
                <c:pt idx="20">
                  <c:v>85</c:v>
                </c:pt>
                <c:pt idx="25">
                  <c:v>90</c:v>
                </c:pt>
                <c:pt idx="30">
                  <c:v>95</c:v>
                </c:pt>
                <c:pt idx="35">
                  <c:v>00</c:v>
                </c:pt>
                <c:pt idx="40">
                  <c:v>05</c:v>
                </c:pt>
                <c:pt idx="46">
                  <c:v>11</c:v>
                </c:pt>
                <c:pt idx="48">
                  <c:v> </c:v>
                </c:pt>
                <c:pt idx="49">
                  <c:v>14</c:v>
                </c:pt>
              </c:strCache>
            </c:strRef>
          </c:cat>
          <c:val>
            <c:numRef>
              <c:f>データ!$I$6:$I$55</c:f>
              <c:numCache>
                <c:formatCode>0.0_ </c:formatCode>
                <c:ptCount val="50"/>
                <c:pt idx="0">
                  <c:v>107.01882210956461</c:v>
                </c:pt>
                <c:pt idx="1">
                  <c:v>119.37584077459375</c:v>
                </c:pt>
                <c:pt idx="2">
                  <c:v>133.82773387446198</c:v>
                </c:pt>
                <c:pt idx="3">
                  <c:v>150.27993580736208</c:v>
                </c:pt>
                <c:pt idx="4">
                  <c:v>166.00817508346944</c:v>
                </c:pt>
                <c:pt idx="5">
                  <c:v>177.08889439088159</c:v>
                </c:pt>
                <c:pt idx="6">
                  <c:v>183.46369180337504</c:v>
                </c:pt>
                <c:pt idx="7">
                  <c:v>203.03449356831786</c:v>
                </c:pt>
                <c:pt idx="8">
                  <c:v>214.722727912051</c:v>
                </c:pt>
                <c:pt idx="9">
                  <c:v>214.65747861059063</c:v>
                </c:pt>
                <c:pt idx="10">
                  <c:v>225.63585595352421</c:v>
                </c:pt>
                <c:pt idx="11">
                  <c:v>233.91972948584453</c:v>
                </c:pt>
                <c:pt idx="12">
                  <c:v>245.44617456456882</c:v>
                </c:pt>
                <c:pt idx="13">
                  <c:v>260.09987882998507</c:v>
                </c:pt>
                <c:pt idx="14">
                  <c:v>270.37598827818238</c:v>
                </c:pt>
                <c:pt idx="15">
                  <c:v>274.09303372139493</c:v>
                </c:pt>
                <c:pt idx="16">
                  <c:v>284.95958065022671</c:v>
                </c:pt>
                <c:pt idx="17">
                  <c:v>294.09905153879015</c:v>
                </c:pt>
                <c:pt idx="18">
                  <c:v>304.60145421606313</c:v>
                </c:pt>
                <c:pt idx="19">
                  <c:v>318.79940259706433</c:v>
                </c:pt>
                <c:pt idx="20">
                  <c:v>338.85650417105887</c:v>
                </c:pt>
                <c:pt idx="21">
                  <c:v>344.89420549715481</c:v>
                </c:pt>
                <c:pt idx="22">
                  <c:v>365.81267758181298</c:v>
                </c:pt>
                <c:pt idx="23">
                  <c:v>388.12073147187164</c:v>
                </c:pt>
                <c:pt idx="24">
                  <c:v>405.10716040713305</c:v>
                </c:pt>
                <c:pt idx="25">
                  <c:v>429.9737862805211</c:v>
                </c:pt>
                <c:pt idx="26">
                  <c:v>440.48899405781725</c:v>
                </c:pt>
                <c:pt idx="27">
                  <c:v>444.47583026915441</c:v>
                </c:pt>
                <c:pt idx="28">
                  <c:v>443.27332423139876</c:v>
                </c:pt>
                <c:pt idx="29">
                  <c:v>447.16740000000004</c:v>
                </c:pt>
                <c:pt idx="30">
                  <c:v>459.05759999999998</c:v>
                </c:pt>
                <c:pt idx="31">
                  <c:v>471.31140000000005</c:v>
                </c:pt>
                <c:pt idx="32">
                  <c:v>472.00549999999998</c:v>
                </c:pt>
                <c:pt idx="33">
                  <c:v>464.97040000000004</c:v>
                </c:pt>
                <c:pt idx="34">
                  <c:v>467.48109999999997</c:v>
                </c:pt>
                <c:pt idx="35">
                  <c:v>476.72329999999999</c:v>
                </c:pt>
                <c:pt idx="36">
                  <c:v>474.68540000000002</c:v>
                </c:pt>
                <c:pt idx="37">
                  <c:v>479.87079999999997</c:v>
                </c:pt>
                <c:pt idx="38">
                  <c:v>490.7559</c:v>
                </c:pt>
                <c:pt idx="39">
                  <c:v>497.9126</c:v>
                </c:pt>
                <c:pt idx="40">
                  <c:v>507.15800000000002</c:v>
                </c:pt>
                <c:pt idx="41">
                  <c:v>516.03819999999996</c:v>
                </c:pt>
                <c:pt idx="42">
                  <c:v>525.46990000000005</c:v>
                </c:pt>
                <c:pt idx="43">
                  <c:v>505.79470000000003</c:v>
                </c:pt>
                <c:pt idx="44">
                  <c:v>495.49779999999998</c:v>
                </c:pt>
                <c:pt idx="45" formatCode="#,##0.0;[Red]\-#,##0.0">
                  <c:v>512.42250000000001</c:v>
                </c:pt>
                <c:pt idx="46" formatCode="#,##0.0;[Red]\-#,##0.0">
                  <c:v>514.41269999999997</c:v>
                </c:pt>
                <c:pt idx="47" formatCode="#,##0.0;[Red]\-#,##0.0">
                  <c:v>519.6318</c:v>
                </c:pt>
                <c:pt idx="48" formatCode="#,##0.0;[Red]\-#,##0.0">
                  <c:v>530.5915</c:v>
                </c:pt>
                <c:pt idx="49" formatCode="#,##0.0;[Red]\-#,##0.0">
                  <c:v>525.69960000000003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375672"/>
        <c:axId val="222375280"/>
      </c:barChart>
      <c:lineChart>
        <c:grouping val="standard"/>
        <c:varyColors val="0"/>
        <c:ser>
          <c:idx val="0"/>
          <c:order val="0"/>
          <c:tx>
            <c:strRef>
              <c:f>データ!$M$5</c:f>
              <c:strCache>
                <c:ptCount val="1"/>
                <c:pt idx="0">
                  <c:v>使用電力量
（自家発電含む）
（右目盛：千億kWh）
今TOE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データ!$C$6:$C$55</c:f>
              <c:strCache>
                <c:ptCount val="50"/>
                <c:pt idx="0">
                  <c:v>65</c:v>
                </c:pt>
                <c:pt idx="5">
                  <c:v>70</c:v>
                </c:pt>
                <c:pt idx="8">
                  <c:v>73</c:v>
                </c:pt>
                <c:pt idx="10">
                  <c:v>75</c:v>
                </c:pt>
                <c:pt idx="15">
                  <c:v>80</c:v>
                </c:pt>
                <c:pt idx="20">
                  <c:v>85</c:v>
                </c:pt>
                <c:pt idx="25">
                  <c:v>90</c:v>
                </c:pt>
                <c:pt idx="30">
                  <c:v>95</c:v>
                </c:pt>
                <c:pt idx="35">
                  <c:v>00</c:v>
                </c:pt>
                <c:pt idx="40">
                  <c:v>05</c:v>
                </c:pt>
                <c:pt idx="46">
                  <c:v>11</c:v>
                </c:pt>
                <c:pt idx="48">
                  <c:v> </c:v>
                </c:pt>
                <c:pt idx="49">
                  <c:v>14</c:v>
                </c:pt>
              </c:strCache>
            </c:strRef>
          </c:cat>
          <c:val>
            <c:numRef>
              <c:f>データ!$M$6:$M$55</c:f>
              <c:numCache>
                <c:formatCode>#,##0_);[Red]\(#,##0\)</c:formatCode>
                <c:ptCount val="50"/>
                <c:pt idx="0">
                  <c:v>141.94273168000001</c:v>
                </c:pt>
                <c:pt idx="1">
                  <c:v>159.58665938000001</c:v>
                </c:pt>
                <c:pt idx="2">
                  <c:v>181.54681958</c:v>
                </c:pt>
                <c:pt idx="3">
                  <c:v>203.09938019999998</c:v>
                </c:pt>
                <c:pt idx="4">
                  <c:v>232.25209364</c:v>
                </c:pt>
                <c:pt idx="5">
                  <c:v>263.68873660000003</c:v>
                </c:pt>
                <c:pt idx="6">
                  <c:v>281.81037366000004</c:v>
                </c:pt>
                <c:pt idx="7">
                  <c:v>311.06843365999998</c:v>
                </c:pt>
                <c:pt idx="8">
                  <c:v>340.51175830000005</c:v>
                </c:pt>
                <c:pt idx="9">
                  <c:v>334.40919744000001</c:v>
                </c:pt>
                <c:pt idx="10">
                  <c:v>346.59477222000004</c:v>
                </c:pt>
                <c:pt idx="11">
                  <c:v>372.97140307999996</c:v>
                </c:pt>
                <c:pt idx="12">
                  <c:v>387.70684346000002</c:v>
                </c:pt>
                <c:pt idx="13">
                  <c:v>409.70123768000002</c:v>
                </c:pt>
                <c:pt idx="14">
                  <c:v>430.47933905999997</c:v>
                </c:pt>
                <c:pt idx="15">
                  <c:v>423.4653209600001</c:v>
                </c:pt>
                <c:pt idx="16">
                  <c:v>428.75130580000007</c:v>
                </c:pt>
                <c:pt idx="17">
                  <c:v>432.12167160000001</c:v>
                </c:pt>
                <c:pt idx="18">
                  <c:v>459.31540824000001</c:v>
                </c:pt>
                <c:pt idx="19">
                  <c:v>482.07568578000001</c:v>
                </c:pt>
                <c:pt idx="20">
                  <c:v>498.63404580000008</c:v>
                </c:pt>
                <c:pt idx="21">
                  <c:v>502.09037977999992</c:v>
                </c:pt>
                <c:pt idx="22">
                  <c:v>533.10318034000011</c:v>
                </c:pt>
                <c:pt idx="23">
                  <c:v>561.99828507999996</c:v>
                </c:pt>
                <c:pt idx="24">
                  <c:v>597.59785264000016</c:v>
                </c:pt>
                <c:pt idx="25">
                  <c:v>641.87895336000008</c:v>
                </c:pt>
                <c:pt idx="26">
                  <c:v>662.61529572000006</c:v>
                </c:pt>
                <c:pt idx="27">
                  <c:v>669.61014872000021</c:v>
                </c:pt>
                <c:pt idx="28">
                  <c:v>675.98263606000012</c:v>
                </c:pt>
                <c:pt idx="29">
                  <c:v>722.27581084000008</c:v>
                </c:pt>
                <c:pt idx="30">
                  <c:v>741.29794186000004</c:v>
                </c:pt>
                <c:pt idx="31">
                  <c:v>759.98320658000011</c:v>
                </c:pt>
                <c:pt idx="32">
                  <c:v>779.67015629999992</c:v>
                </c:pt>
                <c:pt idx="33">
                  <c:v>787.11295147999988</c:v>
                </c:pt>
                <c:pt idx="34">
                  <c:v>806.24390002000007</c:v>
                </c:pt>
                <c:pt idx="35">
                  <c:v>827.19615483999996</c:v>
                </c:pt>
                <c:pt idx="36">
                  <c:v>823.49847561999991</c:v>
                </c:pt>
                <c:pt idx="37">
                  <c:v>841.59102834000009</c:v>
                </c:pt>
                <c:pt idx="38">
                  <c:v>826.33238975999984</c:v>
                </c:pt>
                <c:pt idx="39">
                  <c:v>856.96716012000013</c:v>
                </c:pt>
                <c:pt idx="40">
                  <c:v>866.96056307999993</c:v>
                </c:pt>
                <c:pt idx="41">
                  <c:v>869.10735106599998</c:v>
                </c:pt>
                <c:pt idx="42">
                  <c:v>892.14255675999993</c:v>
                </c:pt>
                <c:pt idx="43">
                  <c:v>859.10904601999994</c:v>
                </c:pt>
                <c:pt idx="44">
                  <c:v>829.61601853999991</c:v>
                </c:pt>
                <c:pt idx="45">
                  <c:v>887.34726814000021</c:v>
                </c:pt>
                <c:pt idx="46">
                  <c:v>841.48114786000008</c:v>
                </c:pt>
                <c:pt idx="47">
                  <c:v>832.41621294000004</c:v>
                </c:pt>
                <c:pt idx="48">
                  <c:v>830.01692216000004</c:v>
                </c:pt>
                <c:pt idx="49">
                  <c:v>802.9136196799999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375672"/>
        <c:axId val="222375280"/>
      </c:lineChart>
      <c:lineChart>
        <c:grouping val="standard"/>
        <c:varyColors val="0"/>
        <c:ser>
          <c:idx val="1"/>
          <c:order val="1"/>
          <c:tx>
            <c:strRef>
              <c:f>データ!$N$5</c:f>
              <c:strCache>
                <c:ptCount val="1"/>
                <c:pt idx="0">
                  <c:v>最終エネルギー消費量
（右目盛：単位：1018J）
今TOE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データ!$C$6:$C$55</c:f>
              <c:strCache>
                <c:ptCount val="50"/>
                <c:pt idx="0">
                  <c:v>65</c:v>
                </c:pt>
                <c:pt idx="5">
                  <c:v>70</c:v>
                </c:pt>
                <c:pt idx="8">
                  <c:v>73</c:v>
                </c:pt>
                <c:pt idx="10">
                  <c:v>75</c:v>
                </c:pt>
                <c:pt idx="15">
                  <c:v>80</c:v>
                </c:pt>
                <c:pt idx="20">
                  <c:v>85</c:v>
                </c:pt>
                <c:pt idx="25">
                  <c:v>90</c:v>
                </c:pt>
                <c:pt idx="30">
                  <c:v>95</c:v>
                </c:pt>
                <c:pt idx="35">
                  <c:v>00</c:v>
                </c:pt>
                <c:pt idx="40">
                  <c:v>05</c:v>
                </c:pt>
                <c:pt idx="46">
                  <c:v>11</c:v>
                </c:pt>
                <c:pt idx="48">
                  <c:v> </c:v>
                </c:pt>
                <c:pt idx="49">
                  <c:v>14</c:v>
                </c:pt>
              </c:strCache>
            </c:strRef>
          </c:cat>
          <c:val>
            <c:numRef>
              <c:f>データ!$N$6:$N$54</c:f>
              <c:numCache>
                <c:formatCode>#,##0_);[Red]\(#,##0\)</c:formatCode>
                <c:ptCount val="49"/>
                <c:pt idx="0">
                  <c:v>1084.966308</c:v>
                </c:pt>
                <c:pt idx="1">
                  <c:v>1235.5679160000002</c:v>
                </c:pt>
                <c:pt idx="2">
                  <c:v>1412.7981119999999</c:v>
                </c:pt>
                <c:pt idx="3">
                  <c:v>1585.832592</c:v>
                </c:pt>
                <c:pt idx="4">
                  <c:v>1863.1772999999998</c:v>
                </c:pt>
                <c:pt idx="5">
                  <c:v>2111.4719880000002</c:v>
                </c:pt>
                <c:pt idx="6">
                  <c:v>2234.5208520000001</c:v>
                </c:pt>
                <c:pt idx="7">
                  <c:v>2402.1584520000001</c:v>
                </c:pt>
                <c:pt idx="8">
                  <c:v>2651.3462520000007</c:v>
                </c:pt>
                <c:pt idx="9">
                  <c:v>2576.2723080000005</c:v>
                </c:pt>
                <c:pt idx="10">
                  <c:v>2509.8954600000002</c:v>
                </c:pt>
                <c:pt idx="11">
                  <c:v>2662.1925480000004</c:v>
                </c:pt>
                <c:pt idx="12">
                  <c:v>2651.4560999999999</c:v>
                </c:pt>
                <c:pt idx="13">
                  <c:v>2732.137068</c:v>
                </c:pt>
                <c:pt idx="14">
                  <c:v>2794.7528160000006</c:v>
                </c:pt>
                <c:pt idx="15">
                  <c:v>2644.4377680000007</c:v>
                </c:pt>
                <c:pt idx="16">
                  <c:v>2569.3566600000004</c:v>
                </c:pt>
                <c:pt idx="17">
                  <c:v>2487.4363200000003</c:v>
                </c:pt>
                <c:pt idx="18">
                  <c:v>2602.2919559999996</c:v>
                </c:pt>
                <c:pt idx="19">
                  <c:v>2673.0889919999991</c:v>
                </c:pt>
                <c:pt idx="20">
                  <c:v>2704.4362680000004</c:v>
                </c:pt>
                <c:pt idx="21">
                  <c:v>2714.7691440000008</c:v>
                </c:pt>
                <c:pt idx="22">
                  <c:v>2844.2918760000002</c:v>
                </c:pt>
                <c:pt idx="23">
                  <c:v>3004.1660879999999</c:v>
                </c:pt>
                <c:pt idx="24">
                  <c:v>3109.6941960000008</c:v>
                </c:pt>
                <c:pt idx="25">
                  <c:v>3233.3643666099333</c:v>
                </c:pt>
                <c:pt idx="26">
                  <c:v>3280.2428766463631</c:v>
                </c:pt>
                <c:pt idx="27">
                  <c:v>3308.9542048278563</c:v>
                </c:pt>
                <c:pt idx="28">
                  <c:v>3344.7934920272951</c:v>
                </c:pt>
                <c:pt idx="29">
                  <c:v>3463.7935110892222</c:v>
                </c:pt>
                <c:pt idx="30">
                  <c:v>3573.4218362904276</c:v>
                </c:pt>
                <c:pt idx="31">
                  <c:v>3630.5386862464165</c:v>
                </c:pt>
                <c:pt idx="32">
                  <c:v>3653.0494991256501</c:v>
                </c:pt>
                <c:pt idx="33">
                  <c:v>3609.0995223171485</c:v>
                </c:pt>
                <c:pt idx="34">
                  <c:v>3698.5366951563956</c:v>
                </c:pt>
                <c:pt idx="35">
                  <c:v>3738.4593038552825</c:v>
                </c:pt>
                <c:pt idx="36">
                  <c:v>3690.6892120042535</c:v>
                </c:pt>
                <c:pt idx="37">
                  <c:v>3744.510172631361</c:v>
                </c:pt>
                <c:pt idx="38">
                  <c:v>3709.8604108897534</c:v>
                </c:pt>
                <c:pt idx="39">
                  <c:v>3758.257554355454</c:v>
                </c:pt>
                <c:pt idx="40">
                  <c:v>3742.1255892487507</c:v>
                </c:pt>
                <c:pt idx="41">
                  <c:v>3747.5394186641602</c:v>
                </c:pt>
                <c:pt idx="42">
                  <c:v>3688.560430399184</c:v>
                </c:pt>
                <c:pt idx="43">
                  <c:v>3428.9686770200501</c:v>
                </c:pt>
                <c:pt idx="44">
                  <c:v>3364.5540776645094</c:v>
                </c:pt>
                <c:pt idx="45">
                  <c:v>3509.8773490820695</c:v>
                </c:pt>
                <c:pt idx="46">
                  <c:v>3414.8653821924568</c:v>
                </c:pt>
                <c:pt idx="47">
                  <c:v>3373.2099275126493</c:v>
                </c:pt>
                <c:pt idx="48">
                  <c:v>3339.4704083887536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377240"/>
        <c:axId val="222377632"/>
      </c:lineChart>
      <c:catAx>
        <c:axId val="222375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ja-JP"/>
                </a:pPr>
                <a:r>
                  <a:rPr lang="ja-JP" altLang="en-US"/>
                  <a:t>年度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222375280"/>
        <c:crosses val="autoZero"/>
        <c:auto val="1"/>
        <c:lblAlgn val="ctr"/>
        <c:lblOffset val="100"/>
        <c:noMultiLvlLbl val="0"/>
      </c:catAx>
      <c:valAx>
        <c:axId val="222375280"/>
        <c:scaling>
          <c:orientation val="minMax"/>
          <c:max val="1000"/>
        </c:scaling>
        <c:delete val="0"/>
        <c:axPos val="l"/>
        <c:majorGridlines/>
        <c:numFmt formatCode="0.0_ 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222375672"/>
        <c:crosses val="autoZero"/>
        <c:crossBetween val="between"/>
      </c:valAx>
      <c:catAx>
        <c:axId val="222377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2377632"/>
        <c:crosses val="autoZero"/>
        <c:auto val="1"/>
        <c:lblAlgn val="ctr"/>
        <c:lblOffset val="100"/>
        <c:noMultiLvlLbl val="0"/>
      </c:catAx>
      <c:valAx>
        <c:axId val="222377632"/>
        <c:scaling>
          <c:orientation val="minMax"/>
          <c:max val="3800"/>
          <c:min val="0"/>
        </c:scaling>
        <c:delete val="0"/>
        <c:axPos val="r"/>
        <c:numFmt formatCode="#,##0_);[Red]\(#,##0\)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ja-JP"/>
            </a:pPr>
            <a:endParaRPr lang="en-US"/>
          </a:p>
        </c:txPr>
        <c:crossAx val="222377240"/>
        <c:crosses val="max"/>
        <c:crossBetween val="between"/>
        <c:majorUnit val="500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データ!$D$5</c:f>
              <c:strCache>
                <c:ptCount val="1"/>
                <c:pt idx="0">
                  <c:v>Real GDP
</c:v>
                </c:pt>
              </c:strCache>
            </c:strRef>
          </c:tx>
          <c:spPr>
            <a:solidFill>
              <a:srgbClr val="90C2A1"/>
            </a:solidFill>
          </c:spPr>
          <c:invertIfNegative val="0"/>
          <c:cat>
            <c:strRef>
              <c:f>データ!$C$6:$C$28</c:f>
              <c:strCache>
                <c:ptCount val="23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2">
                  <c:v>2012</c:v>
                </c:pt>
              </c:strCache>
            </c:strRef>
          </c:cat>
          <c:val>
            <c:numRef>
              <c:f>データ!$D$6:$D$28</c:f>
              <c:numCache>
                <c:formatCode>#,##0_);[Red]\(#,##0\)</c:formatCode>
                <c:ptCount val="23"/>
                <c:pt idx="0">
                  <c:v>8237.5185000000001</c:v>
                </c:pt>
                <c:pt idx="1">
                  <c:v>8231.4197000000004</c:v>
                </c:pt>
                <c:pt idx="2">
                  <c:v>8524.0779999999995</c:v>
                </c:pt>
                <c:pt idx="3">
                  <c:v>8758.1309999999994</c:v>
                </c:pt>
                <c:pt idx="4">
                  <c:v>9111.7585999999992</c:v>
                </c:pt>
                <c:pt idx="5">
                  <c:v>9359.5085999999992</c:v>
                </c:pt>
                <c:pt idx="6">
                  <c:v>9714.7828000000009</c:v>
                </c:pt>
                <c:pt idx="7">
                  <c:v>10150.683999999999</c:v>
                </c:pt>
                <c:pt idx="8">
                  <c:v>10602.3804</c:v>
                </c:pt>
                <c:pt idx="9">
                  <c:v>11099.123100000001</c:v>
                </c:pt>
                <c:pt idx="10">
                  <c:v>11553.318799999999</c:v>
                </c:pt>
                <c:pt idx="11">
                  <c:v>11666.0771</c:v>
                </c:pt>
                <c:pt idx="12">
                  <c:v>11874.4481</c:v>
                </c:pt>
                <c:pt idx="13">
                  <c:v>12207.7372</c:v>
                </c:pt>
                <c:pt idx="14">
                  <c:v>12669.890799999999</c:v>
                </c:pt>
                <c:pt idx="15">
                  <c:v>13093.726000000001</c:v>
                </c:pt>
                <c:pt idx="16">
                  <c:v>13442.886699999999</c:v>
                </c:pt>
                <c:pt idx="17">
                  <c:v>13681.9779</c:v>
                </c:pt>
                <c:pt idx="18">
                  <c:v>13642.078299999999</c:v>
                </c:pt>
                <c:pt idx="19">
                  <c:v>13263.438399999999</c:v>
                </c:pt>
                <c:pt idx="20">
                  <c:v>13599.258099999999</c:v>
                </c:pt>
                <c:pt idx="21">
                  <c:v>13817.044</c:v>
                </c:pt>
                <c:pt idx="22">
                  <c:v>14137.749299999999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236504"/>
        <c:axId val="236236896"/>
      </c:barChart>
      <c:lineChart>
        <c:grouping val="standard"/>
        <c:varyColors val="0"/>
        <c:ser>
          <c:idx val="1"/>
          <c:order val="1"/>
          <c:tx>
            <c:strRef>
              <c:f>データ!$F$5</c:f>
              <c:strCache>
                <c:ptCount val="1"/>
                <c:pt idx="0">
                  <c:v>Total final consumption
100ktoe 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データ!$C$6:$C$28</c:f>
              <c:strCache>
                <c:ptCount val="23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2">
                  <c:v>2012</c:v>
                </c:pt>
              </c:strCache>
            </c:strRef>
          </c:cat>
          <c:val>
            <c:numRef>
              <c:f>データ!$F$6:$F$28</c:f>
              <c:numCache>
                <c:formatCode>#,##0_);[Red]\(#,##0\)</c:formatCode>
                <c:ptCount val="23"/>
                <c:pt idx="0">
                  <c:v>12935.04</c:v>
                </c:pt>
                <c:pt idx="1">
                  <c:v>12950.74</c:v>
                </c:pt>
                <c:pt idx="2">
                  <c:v>13027.66</c:v>
                </c:pt>
                <c:pt idx="3">
                  <c:v>13254.66</c:v>
                </c:pt>
                <c:pt idx="4">
                  <c:v>13570.98</c:v>
                </c:pt>
                <c:pt idx="5">
                  <c:v>13776.94</c:v>
                </c:pt>
                <c:pt idx="6">
                  <c:v>14214.23</c:v>
                </c:pt>
                <c:pt idx="7">
                  <c:v>14392.93</c:v>
                </c:pt>
                <c:pt idx="8">
                  <c:v>14378.06</c:v>
                </c:pt>
                <c:pt idx="9">
                  <c:v>14904.28</c:v>
                </c:pt>
                <c:pt idx="10">
                  <c:v>15462.3</c:v>
                </c:pt>
                <c:pt idx="11">
                  <c:v>15198.61</c:v>
                </c:pt>
                <c:pt idx="12">
                  <c:v>15225.35</c:v>
                </c:pt>
                <c:pt idx="13">
                  <c:v>15378.1</c:v>
                </c:pt>
                <c:pt idx="14">
                  <c:v>15656.76</c:v>
                </c:pt>
                <c:pt idx="15">
                  <c:v>15606.67</c:v>
                </c:pt>
                <c:pt idx="16">
                  <c:v>15555.06</c:v>
                </c:pt>
                <c:pt idx="17">
                  <c:v>15716.47</c:v>
                </c:pt>
                <c:pt idx="18">
                  <c:v>15252.6</c:v>
                </c:pt>
                <c:pt idx="19">
                  <c:v>14422.26</c:v>
                </c:pt>
                <c:pt idx="20">
                  <c:v>15007.69</c:v>
                </c:pt>
                <c:pt idx="21">
                  <c:v>14874.06</c:v>
                </c:pt>
                <c:pt idx="22">
                  <c:v>14327.33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236504"/>
        <c:axId val="236236896"/>
      </c:lineChart>
      <c:lineChart>
        <c:grouping val="standard"/>
        <c:varyColors val="0"/>
        <c:ser>
          <c:idx val="0"/>
          <c:order val="0"/>
          <c:tx>
            <c:strRef>
              <c:f>データ!$E$5</c:f>
              <c:strCache>
                <c:ptCount val="1"/>
                <c:pt idx="0">
                  <c:v>Electricity consumption
100ktoe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データ!$C$6:$C$28</c:f>
              <c:strCache>
                <c:ptCount val="23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2">
                  <c:v>2012</c:v>
                </c:pt>
              </c:strCache>
            </c:strRef>
          </c:cat>
          <c:val>
            <c:numRef>
              <c:f>データ!$E$6:$E$28</c:f>
              <c:numCache>
                <c:formatCode>#,##0_);[Red]\(#,##0\)</c:formatCode>
                <c:ptCount val="23"/>
                <c:pt idx="0">
                  <c:v>2264.87</c:v>
                </c:pt>
                <c:pt idx="1">
                  <c:v>2384.7199999999998</c:v>
                </c:pt>
                <c:pt idx="2">
                  <c:v>2386.89</c:v>
                </c:pt>
                <c:pt idx="3">
                  <c:v>2470.8000000000002</c:v>
                </c:pt>
                <c:pt idx="4">
                  <c:v>2542.38</c:v>
                </c:pt>
                <c:pt idx="5">
                  <c:v>2616.1</c:v>
                </c:pt>
                <c:pt idx="6">
                  <c:v>2690.06</c:v>
                </c:pt>
                <c:pt idx="7">
                  <c:v>2729.81</c:v>
                </c:pt>
                <c:pt idx="8">
                  <c:v>2821.94</c:v>
                </c:pt>
                <c:pt idx="9">
                  <c:v>2898.1</c:v>
                </c:pt>
                <c:pt idx="10">
                  <c:v>3009.54</c:v>
                </c:pt>
                <c:pt idx="11">
                  <c:v>2972.21</c:v>
                </c:pt>
                <c:pt idx="12">
                  <c:v>3057.91</c:v>
                </c:pt>
                <c:pt idx="13">
                  <c:v>3083.11</c:v>
                </c:pt>
                <c:pt idx="14">
                  <c:v>3127.02</c:v>
                </c:pt>
                <c:pt idx="15">
                  <c:v>3209.12</c:v>
                </c:pt>
                <c:pt idx="16">
                  <c:v>3223.82</c:v>
                </c:pt>
                <c:pt idx="17">
                  <c:v>3310.29</c:v>
                </c:pt>
                <c:pt idx="18">
                  <c:v>3293.48</c:v>
                </c:pt>
                <c:pt idx="19">
                  <c:v>3134.44</c:v>
                </c:pt>
                <c:pt idx="20">
                  <c:v>3256.49</c:v>
                </c:pt>
                <c:pt idx="21">
                  <c:v>3248.22</c:v>
                </c:pt>
                <c:pt idx="22">
                  <c:v>3205.08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237288"/>
        <c:axId val="224542896"/>
      </c:lineChart>
      <c:catAx>
        <c:axId val="236236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236236896"/>
        <c:crosses val="autoZero"/>
        <c:auto val="1"/>
        <c:lblAlgn val="ctr"/>
        <c:lblOffset val="100"/>
        <c:noMultiLvlLbl val="0"/>
      </c:catAx>
      <c:valAx>
        <c:axId val="236236896"/>
        <c:scaling>
          <c:orientation val="minMax"/>
          <c:max val="20000"/>
        </c:scaling>
        <c:delete val="0"/>
        <c:axPos val="l"/>
        <c:majorGridlines/>
        <c:numFmt formatCode="#,##0_);[Red]\(#,##0\)" sourceLinked="1"/>
        <c:majorTickMark val="none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236236504"/>
        <c:crosses val="autoZero"/>
        <c:crossBetween val="between"/>
      </c:valAx>
      <c:catAx>
        <c:axId val="236237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4542896"/>
        <c:crosses val="autoZero"/>
        <c:auto val="1"/>
        <c:lblAlgn val="ctr"/>
        <c:lblOffset val="100"/>
        <c:noMultiLvlLbl val="0"/>
      </c:catAx>
      <c:valAx>
        <c:axId val="224542896"/>
        <c:scaling>
          <c:orientation val="minMax"/>
          <c:max val="6000"/>
        </c:scaling>
        <c:delete val="0"/>
        <c:axPos val="r"/>
        <c:numFmt formatCode="#,##0_);[Red]\(#,##0\)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236237288"/>
        <c:crosses val="max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120725845711544E-2"/>
          <c:y val="3.0696417822392175E-2"/>
          <c:w val="0.83579360967753447"/>
          <c:h val="0.90004038372155049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データ!$D$5</c:f>
              <c:strCache>
                <c:ptCount val="1"/>
                <c:pt idx="0">
                  <c:v>Real GDP
</c:v>
                </c:pt>
              </c:strCache>
            </c:strRef>
          </c:tx>
          <c:spPr>
            <a:solidFill>
              <a:srgbClr val="90C2A1"/>
            </a:solidFill>
          </c:spPr>
          <c:invertIfNegative val="0"/>
          <c:cat>
            <c:strRef>
              <c:f>データ!$C$6:$C$40</c:f>
              <c:strCache>
                <c:ptCount val="35"/>
                <c:pt idx="0">
                  <c:v>1978</c:v>
                </c:pt>
                <c:pt idx="2">
                  <c:v>1980</c:v>
                </c:pt>
                <c:pt idx="7">
                  <c:v>1985</c:v>
                </c:pt>
                <c:pt idx="12">
                  <c:v>1990</c:v>
                </c:pt>
                <c:pt idx="17">
                  <c:v>1995</c:v>
                </c:pt>
                <c:pt idx="22">
                  <c:v>2000</c:v>
                </c:pt>
                <c:pt idx="27">
                  <c:v>2005</c:v>
                </c:pt>
                <c:pt idx="32">
                  <c:v>2010</c:v>
                </c:pt>
                <c:pt idx="34">
                  <c:v>2012</c:v>
                </c:pt>
              </c:strCache>
            </c:strRef>
          </c:cat>
          <c:val>
            <c:numRef>
              <c:f>データ!$L$6:$L$40</c:f>
              <c:numCache>
                <c:formatCode>#,##0_ </c:formatCode>
                <c:ptCount val="35"/>
                <c:pt idx="0">
                  <c:v>187.20276660013775</c:v>
                </c:pt>
                <c:pt idx="1">
                  <c:v>201.42963539136886</c:v>
                </c:pt>
                <c:pt idx="2">
                  <c:v>217.14156632601299</c:v>
                </c:pt>
                <c:pt idx="3">
                  <c:v>228.43281629576992</c:v>
                </c:pt>
                <c:pt idx="4">
                  <c:v>249.21970490370396</c:v>
                </c:pt>
                <c:pt idx="5">
                  <c:v>276.38479606860221</c:v>
                </c:pt>
                <c:pt idx="6">
                  <c:v>318.3965272677824</c:v>
                </c:pt>
                <c:pt idx="7">
                  <c:v>361.37972002994593</c:v>
                </c:pt>
                <c:pt idx="8">
                  <c:v>393.18048775153915</c:v>
                </c:pt>
                <c:pt idx="9">
                  <c:v>438.79007728029285</c:v>
                </c:pt>
                <c:pt idx="10">
                  <c:v>488.37310385764221</c:v>
                </c:pt>
                <c:pt idx="11">
                  <c:v>508.39556369470409</c:v>
                </c:pt>
                <c:pt idx="12" formatCode="#,##0_);[Red]\(#,##0\)">
                  <c:v>527.71464289190101</c:v>
                </c:pt>
                <c:pt idx="13" formatCode="#,##0_);[Red]\(#,##0\)">
                  <c:v>576.62204877717795</c:v>
                </c:pt>
                <c:pt idx="14" formatCode="#,##0_);[Red]\(#,##0\)">
                  <c:v>658.94329303445795</c:v>
                </c:pt>
                <c:pt idx="15" formatCode="#,##0_);[Red]\(#,##0\)">
                  <c:v>750.78468118543606</c:v>
                </c:pt>
                <c:pt idx="16" formatCode="#,##0_);[Red]\(#,##0\)">
                  <c:v>848.97283193221404</c:v>
                </c:pt>
                <c:pt idx="17" formatCode="#,##0_);[Red]\(#,##0\)">
                  <c:v>942.30757598808611</c:v>
                </c:pt>
                <c:pt idx="18" formatCode="#,##0_);[Red]\(#,##0\)">
                  <c:v>1035.82898953207</c:v>
                </c:pt>
                <c:pt idx="19" formatCode="#,##0_);[Red]\(#,##0\)">
                  <c:v>1131.40376744528</c:v>
                </c:pt>
                <c:pt idx="20" formatCode="#,##0_);[Red]\(#,##0\)">
                  <c:v>1220.25844378647</c:v>
                </c:pt>
                <c:pt idx="21" formatCode="#,##0_);[Red]\(#,##0\)">
                  <c:v>1313.2198488661202</c:v>
                </c:pt>
                <c:pt idx="22" formatCode="#,##0_);[Red]\(#,##0\)">
                  <c:v>1423.91485531639</c:v>
                </c:pt>
                <c:pt idx="23" formatCode="#,##0_);[Red]\(#,##0\)">
                  <c:v>1542.07664129112</c:v>
                </c:pt>
                <c:pt idx="24" formatCode="#,##0_);[Red]\(#,##0\)">
                  <c:v>1682.2654268630401</c:v>
                </c:pt>
                <c:pt idx="25" formatCode="#,##0_);[Red]\(#,##0\)">
                  <c:v>1850.82797462794</c:v>
                </c:pt>
                <c:pt idx="26" formatCode="#,##0_);[Red]\(#,##0\)">
                  <c:v>2037.31079325158</c:v>
                </c:pt>
                <c:pt idx="27" formatCode="#,##0_);[Red]\(#,##0\)">
                  <c:v>2268.5942890220299</c:v>
                </c:pt>
                <c:pt idx="28" formatCode="#,##0_);[Red]\(#,##0\)">
                  <c:v>2556.4386391200896</c:v>
                </c:pt>
                <c:pt idx="29" formatCode="#,##0_);[Red]\(#,##0\)">
                  <c:v>2919.3241241215801</c:v>
                </c:pt>
                <c:pt idx="30" formatCode="#,##0_);[Red]\(#,##0\)">
                  <c:v>3200.2617046315199</c:v>
                </c:pt>
                <c:pt idx="31" formatCode="#,##0_);[Red]\(#,##0\)">
                  <c:v>3495.7595042937</c:v>
                </c:pt>
                <c:pt idx="32" formatCode="#,##0_);[Red]\(#,##0\)">
                  <c:v>3867.4184553404598</c:v>
                </c:pt>
                <c:pt idx="33" formatCode="#,##0_);[Red]\(#,##0\)">
                  <c:v>4234.2239985760198</c:v>
                </c:pt>
                <c:pt idx="34" formatCode="#,##0_);[Red]\(#,##0\)">
                  <c:v>4562.3889592272599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545640"/>
        <c:axId val="224546032"/>
      </c:barChart>
      <c:lineChart>
        <c:grouping val="standard"/>
        <c:varyColors val="0"/>
        <c:ser>
          <c:idx val="1"/>
          <c:order val="1"/>
          <c:tx>
            <c:strRef>
              <c:f>データ!$F$5</c:f>
              <c:strCache>
                <c:ptCount val="1"/>
                <c:pt idx="0">
                  <c:v>Total final consumption
ktoe 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データ!$C$6:$C$40</c:f>
              <c:strCache>
                <c:ptCount val="35"/>
                <c:pt idx="0">
                  <c:v>1978</c:v>
                </c:pt>
                <c:pt idx="2">
                  <c:v>1980</c:v>
                </c:pt>
                <c:pt idx="7">
                  <c:v>1985</c:v>
                </c:pt>
                <c:pt idx="12">
                  <c:v>1990</c:v>
                </c:pt>
                <c:pt idx="17">
                  <c:v>1995</c:v>
                </c:pt>
                <c:pt idx="22">
                  <c:v>2000</c:v>
                </c:pt>
                <c:pt idx="27">
                  <c:v>2005</c:v>
                </c:pt>
                <c:pt idx="32">
                  <c:v>2010</c:v>
                </c:pt>
                <c:pt idx="34">
                  <c:v>2012</c:v>
                </c:pt>
              </c:strCache>
            </c:strRef>
          </c:cat>
          <c:val>
            <c:numRef>
              <c:f>データ!$I$6:$I$40</c:f>
              <c:numCache>
                <c:formatCode>#,##0_ </c:formatCode>
                <c:ptCount val="35"/>
                <c:pt idx="0">
                  <c:v>4457.7137836904103</c:v>
                </c:pt>
                <c:pt idx="1">
                  <c:v>4531.6431658870542</c:v>
                </c:pt>
                <c:pt idx="2">
                  <c:v>4517.9050123647048</c:v>
                </c:pt>
                <c:pt idx="3">
                  <c:v>4484.1333096949284</c:v>
                </c:pt>
                <c:pt idx="4">
                  <c:v>4624.3681537269131</c:v>
                </c:pt>
                <c:pt idx="5">
                  <c:v>4808.7462514944482</c:v>
                </c:pt>
                <c:pt idx="6">
                  <c:v>5100.6895622803786</c:v>
                </c:pt>
                <c:pt idx="7">
                  <c:v>5313.8875887008426</c:v>
                </c:pt>
                <c:pt idx="8">
                  <c:v>5503.4288166932602</c:v>
                </c:pt>
                <c:pt idx="9">
                  <c:v>5786.072454325601</c:v>
                </c:pt>
                <c:pt idx="10">
                  <c:v>6104.1861927280088</c:v>
                </c:pt>
                <c:pt idx="11">
                  <c:v>6225.3838811647374</c:v>
                </c:pt>
                <c:pt idx="12" formatCode="#,##0_);[Red]\(#,##0\)">
                  <c:v>6642.05</c:v>
                </c:pt>
                <c:pt idx="13" formatCode="#,##0_);[Red]\(#,##0\)">
                  <c:v>6869.56</c:v>
                </c:pt>
                <c:pt idx="14" formatCode="#,##0_);[Red]\(#,##0\)">
                  <c:v>7010.48</c:v>
                </c:pt>
                <c:pt idx="15" formatCode="#,##0_);[Red]\(#,##0\)">
                  <c:v>7308.02</c:v>
                </c:pt>
                <c:pt idx="16" formatCode="#,##0_);[Red]\(#,##0\)">
                  <c:v>7514.12</c:v>
                </c:pt>
                <c:pt idx="17" formatCode="#,##0_);[Red]\(#,##0\)">
                  <c:v>7906.87</c:v>
                </c:pt>
                <c:pt idx="18" formatCode="#,##0_);[Red]\(#,##0\)">
                  <c:v>7849.18</c:v>
                </c:pt>
                <c:pt idx="19" formatCode="#,##0_);[Red]\(#,##0\)">
                  <c:v>7887.73</c:v>
                </c:pt>
                <c:pt idx="20" formatCode="#,##0_);[Red]\(#,##0\)">
                  <c:v>7953.11</c:v>
                </c:pt>
                <c:pt idx="21" formatCode="#,##0_);[Red]\(#,##0\)">
                  <c:v>7710.13</c:v>
                </c:pt>
                <c:pt idx="22" formatCode="#,##0_);[Red]\(#,##0\)">
                  <c:v>8157.38</c:v>
                </c:pt>
                <c:pt idx="23" formatCode="#,##0_);[Red]\(#,##0\)">
                  <c:v>8272.91</c:v>
                </c:pt>
                <c:pt idx="24" formatCode="#,##0_);[Red]\(#,##0\)">
                  <c:v>8547.06</c:v>
                </c:pt>
                <c:pt idx="25" formatCode="#,##0_);[Red]\(#,##0\)">
                  <c:v>9409.51</c:v>
                </c:pt>
                <c:pt idx="26" formatCode="#,##0_);[Red]\(#,##0\)">
                  <c:v>10704.95</c:v>
                </c:pt>
                <c:pt idx="27" formatCode="#,##0_);[Red]\(#,##0\)">
                  <c:v>11636.06</c:v>
                </c:pt>
                <c:pt idx="28" formatCode="#,##0_);[Red]\(#,##0\)">
                  <c:v>12441.65</c:v>
                </c:pt>
                <c:pt idx="29" formatCode="#,##0_);[Red]\(#,##0\)">
                  <c:v>13266.19</c:v>
                </c:pt>
                <c:pt idx="30" formatCode="#,##0_);[Red]\(#,##0\)">
                  <c:v>13693.19</c:v>
                </c:pt>
                <c:pt idx="31" formatCode="#,##0_);[Red]\(#,##0\)">
                  <c:v>14240.23</c:v>
                </c:pt>
                <c:pt idx="32" formatCode="#,##0_);[Red]\(#,##0\)">
                  <c:v>15279.65</c:v>
                </c:pt>
                <c:pt idx="33" formatCode="#,##0_);[Red]\(#,##0\)">
                  <c:v>16351.31</c:v>
                </c:pt>
                <c:pt idx="34" formatCode="#,##0_);[Red]\(#,##0\)">
                  <c:v>17018.650000000001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544856"/>
        <c:axId val="224545248"/>
      </c:lineChart>
      <c:lineChart>
        <c:grouping val="standard"/>
        <c:varyColors val="0"/>
        <c:ser>
          <c:idx val="0"/>
          <c:order val="0"/>
          <c:tx>
            <c:strRef>
              <c:f>データ!$E$5</c:f>
              <c:strCache>
                <c:ptCount val="1"/>
                <c:pt idx="0">
                  <c:v>Electricity consumption
ktoe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データ!$C$6:$C$40</c:f>
              <c:strCache>
                <c:ptCount val="35"/>
                <c:pt idx="0">
                  <c:v>1978</c:v>
                </c:pt>
                <c:pt idx="2">
                  <c:v>1980</c:v>
                </c:pt>
                <c:pt idx="7">
                  <c:v>1985</c:v>
                </c:pt>
                <c:pt idx="12">
                  <c:v>1990</c:v>
                </c:pt>
                <c:pt idx="17">
                  <c:v>1995</c:v>
                </c:pt>
                <c:pt idx="22">
                  <c:v>2000</c:v>
                </c:pt>
                <c:pt idx="27">
                  <c:v>2005</c:v>
                </c:pt>
                <c:pt idx="32">
                  <c:v>2010</c:v>
                </c:pt>
                <c:pt idx="34">
                  <c:v>2012</c:v>
                </c:pt>
              </c:strCache>
            </c:strRef>
          </c:cat>
          <c:val>
            <c:numRef>
              <c:f>データ!$E$6:$E$40</c:f>
              <c:numCache>
                <c:formatCode>General</c:formatCode>
                <c:ptCount val="35"/>
                <c:pt idx="12" formatCode="#,##0_);[Red]\(#,##0\)">
                  <c:v>390.35</c:v>
                </c:pt>
                <c:pt idx="13" formatCode="#,##0_);[Red]\(#,##0\)">
                  <c:v>450.86</c:v>
                </c:pt>
                <c:pt idx="14" formatCode="#,##0_);[Red]\(#,##0\)">
                  <c:v>500.07</c:v>
                </c:pt>
                <c:pt idx="15" formatCode="#,##0_);[Red]\(#,##0\)">
                  <c:v>552.94000000000005</c:v>
                </c:pt>
                <c:pt idx="16" formatCode="#,##0_);[Red]\(#,##0\)">
                  <c:v>618.54999999999995</c:v>
                </c:pt>
                <c:pt idx="17" formatCode="#,##0_);[Red]\(#,##0\)">
                  <c:v>659.3</c:v>
                </c:pt>
                <c:pt idx="18" formatCode="#,##0_);[Red]\(#,##0\)">
                  <c:v>717.74</c:v>
                </c:pt>
                <c:pt idx="19" formatCode="#,##0_);[Red]\(#,##0\)">
                  <c:v>742.62</c:v>
                </c:pt>
                <c:pt idx="20" formatCode="#,##0_);[Red]\(#,##0\)">
                  <c:v>771.19</c:v>
                </c:pt>
                <c:pt idx="21" formatCode="#,##0_);[Red]\(#,##0\)">
                  <c:v>817.44</c:v>
                </c:pt>
                <c:pt idx="22" formatCode="#,##0_);[Red]\(#,##0\)">
                  <c:v>891.46</c:v>
                </c:pt>
                <c:pt idx="23" formatCode="#,##0_);[Red]\(#,##0\)">
                  <c:v>969.23</c:v>
                </c:pt>
                <c:pt idx="24" formatCode="#,##0_);[Red]\(#,##0\)">
                  <c:v>1077.6199999999999</c:v>
                </c:pt>
                <c:pt idx="25" formatCode="#,##0_);[Red]\(#,##0\)">
                  <c:v>1271.4100000000001</c:v>
                </c:pt>
                <c:pt idx="26" formatCode="#,##0_);[Red]\(#,##0\)">
                  <c:v>1478.73</c:v>
                </c:pt>
                <c:pt idx="27" formatCode="#,##0_);[Red]\(#,##0\)">
                  <c:v>1715.36</c:v>
                </c:pt>
                <c:pt idx="28" formatCode="#,##0_);[Red]\(#,##0\)">
                  <c:v>1993.3</c:v>
                </c:pt>
                <c:pt idx="29" formatCode="#,##0_);[Red]\(#,##0\)">
                  <c:v>2305.04</c:v>
                </c:pt>
                <c:pt idx="30" formatCode="#,##0_);[Red]\(#,##0\)">
                  <c:v>2446.7199999999998</c:v>
                </c:pt>
                <c:pt idx="31" formatCode="#,##0_);[Red]\(#,##0\)">
                  <c:v>2636.39</c:v>
                </c:pt>
                <c:pt idx="32" formatCode="#,##0_);[Red]\(#,##0\)">
                  <c:v>2967.66</c:v>
                </c:pt>
                <c:pt idx="33" formatCode="#,##0_);[Red]\(#,##0\)">
                  <c:v>3321.81</c:v>
                </c:pt>
                <c:pt idx="34" formatCode="#,##0_);[Red]\(#,##0\)">
                  <c:v>3550.19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545640"/>
        <c:axId val="224546032"/>
      </c:lineChart>
      <c:catAx>
        <c:axId val="224544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224545248"/>
        <c:crosses val="autoZero"/>
        <c:auto val="1"/>
        <c:lblAlgn val="ctr"/>
        <c:lblOffset val="100"/>
        <c:noMultiLvlLbl val="0"/>
      </c:catAx>
      <c:valAx>
        <c:axId val="224545248"/>
        <c:scaling>
          <c:orientation val="minMax"/>
        </c:scaling>
        <c:delete val="0"/>
        <c:axPos val="l"/>
        <c:majorGridlines/>
        <c:numFmt formatCode="#,##0_ 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224544856"/>
        <c:crosses val="autoZero"/>
        <c:crossBetween val="between"/>
      </c:valAx>
      <c:catAx>
        <c:axId val="224545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4546032"/>
        <c:crosses val="autoZero"/>
        <c:auto val="1"/>
        <c:lblAlgn val="ctr"/>
        <c:lblOffset val="100"/>
        <c:noMultiLvlLbl val="0"/>
      </c:catAx>
      <c:valAx>
        <c:axId val="224546032"/>
        <c:scaling>
          <c:orientation val="minMax"/>
          <c:max val="5000"/>
        </c:scaling>
        <c:delete val="0"/>
        <c:axPos val="r"/>
        <c:numFmt formatCode="#,##0_ 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224545640"/>
        <c:crosses val="max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120725845711544E-2"/>
          <c:y val="3.0696417822392175E-2"/>
          <c:w val="0.83579360967753447"/>
          <c:h val="0.90004038372155049"/>
        </c:manualLayout>
      </c:layout>
      <c:lineChart>
        <c:grouping val="standard"/>
        <c:varyColors val="0"/>
        <c:ser>
          <c:idx val="0"/>
          <c:order val="0"/>
          <c:tx>
            <c:strRef>
              <c:f>データ!$E$5</c:f>
              <c:strCache>
                <c:ptCount val="1"/>
                <c:pt idx="0">
                  <c:v>Electricity consumption
ktoe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データ!$C$6:$C$40</c:f>
              <c:strCache>
                <c:ptCount val="35"/>
                <c:pt idx="0">
                  <c:v>1978</c:v>
                </c:pt>
                <c:pt idx="2">
                  <c:v>1980</c:v>
                </c:pt>
                <c:pt idx="7">
                  <c:v>1985</c:v>
                </c:pt>
                <c:pt idx="12">
                  <c:v>1990</c:v>
                </c:pt>
                <c:pt idx="17">
                  <c:v>1995</c:v>
                </c:pt>
                <c:pt idx="22">
                  <c:v>2000</c:v>
                </c:pt>
                <c:pt idx="27">
                  <c:v>2005</c:v>
                </c:pt>
                <c:pt idx="32">
                  <c:v>2010</c:v>
                </c:pt>
                <c:pt idx="34">
                  <c:v>2012</c:v>
                </c:pt>
              </c:strCache>
            </c:strRef>
          </c:cat>
          <c:val>
            <c:numRef>
              <c:f>データ!$P$6:$P$40</c:f>
              <c:numCache>
                <c:formatCode>General</c:formatCode>
                <c:ptCount val="35"/>
                <c:pt idx="12" formatCode="0.00_ ">
                  <c:v>0.10995186173134396</c:v>
                </c:pt>
                <c:pt idx="13" formatCode="0.00_ ">
                  <c:v>0.12699601993132761</c:v>
                </c:pt>
                <c:pt idx="14" formatCode="0.00_ ">
                  <c:v>0.14085724989366766</c:v>
                </c:pt>
                <c:pt idx="15" formatCode="0.00_ ">
                  <c:v>0.15574941059492592</c:v>
                </c:pt>
                <c:pt idx="16" formatCode="0.00_ ">
                  <c:v>0.17423011162782837</c:v>
                </c:pt>
                <c:pt idx="17" formatCode="0.00_ ">
                  <c:v>0.18570837053791486</c:v>
                </c:pt>
                <c:pt idx="18" formatCode="0.00_ ">
                  <c:v>0.20216946135277267</c:v>
                </c:pt>
                <c:pt idx="19" formatCode="0.00_ ">
                  <c:v>0.2091775369768942</c:v>
                </c:pt>
                <c:pt idx="20" formatCode="0.00_ ">
                  <c:v>0.21722499359189229</c:v>
                </c:pt>
                <c:pt idx="21" formatCode="0.00_ ">
                  <c:v>0.23025246536100885</c:v>
                </c:pt>
                <c:pt idx="22" formatCode="0.00_ ">
                  <c:v>0.25110205369290095</c:v>
                </c:pt>
                <c:pt idx="23" formatCode="0.00_ ">
                  <c:v>0.2730079235195863</c:v>
                </c:pt>
                <c:pt idx="24" formatCode="0.00_ ">
                  <c:v>0.30353868384508992</c:v>
                </c:pt>
                <c:pt idx="25" formatCode="0.00_ ">
                  <c:v>0.35812449474535168</c:v>
                </c:pt>
                <c:pt idx="26" formatCode="0.00_ ">
                  <c:v>0.41652136927882732</c:v>
                </c:pt>
                <c:pt idx="27" formatCode="0.00_ ">
                  <c:v>0.48317413997560693</c:v>
                </c:pt>
                <c:pt idx="28" formatCode="0.00_ ">
                  <c:v>0.56146290761902884</c:v>
                </c:pt>
                <c:pt idx="29" formatCode="0.00_ ">
                  <c:v>0.64927229246885376</c:v>
                </c:pt>
                <c:pt idx="30" formatCode="0.00_ ">
                  <c:v>0.68918001571746856</c:v>
                </c:pt>
                <c:pt idx="31" formatCode="0.00_ ">
                  <c:v>0.7426053253487841</c:v>
                </c:pt>
                <c:pt idx="32" formatCode="0.00_ ">
                  <c:v>0.8359158242234922</c:v>
                </c:pt>
                <c:pt idx="33" formatCode="0.00_ ">
                  <c:v>0.93567104859176553</c:v>
                </c:pt>
                <c:pt idx="34" formatCode="0.00_ 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データ!$F$5</c:f>
              <c:strCache>
                <c:ptCount val="1"/>
                <c:pt idx="0">
                  <c:v>Total final consumption
ktoe 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データ!$C$6:$C$40</c:f>
              <c:strCache>
                <c:ptCount val="35"/>
                <c:pt idx="0">
                  <c:v>1978</c:v>
                </c:pt>
                <c:pt idx="2">
                  <c:v>1980</c:v>
                </c:pt>
                <c:pt idx="7">
                  <c:v>1985</c:v>
                </c:pt>
                <c:pt idx="12">
                  <c:v>1990</c:v>
                </c:pt>
                <c:pt idx="17">
                  <c:v>1995</c:v>
                </c:pt>
                <c:pt idx="22">
                  <c:v>2000</c:v>
                </c:pt>
                <c:pt idx="27">
                  <c:v>2005</c:v>
                </c:pt>
                <c:pt idx="32">
                  <c:v>2010</c:v>
                </c:pt>
                <c:pt idx="34">
                  <c:v>2012</c:v>
                </c:pt>
              </c:strCache>
            </c:strRef>
          </c:cat>
          <c:val>
            <c:numRef>
              <c:f>データ!$Q$6:$Q$40</c:f>
              <c:numCache>
                <c:formatCode>0.00_ </c:formatCode>
                <c:ptCount val="35"/>
                <c:pt idx="0">
                  <c:v>0</c:v>
                </c:pt>
                <c:pt idx="1">
                  <c:v>5.8856585945123458E-3</c:v>
                </c:pt>
                <c:pt idx="2">
                  <c:v>4.79193808787437E-3</c:v>
                </c:pt>
                <c:pt idx="3">
                  <c:v>2.103308666611486E-3</c:v>
                </c:pt>
                <c:pt idx="4">
                  <c:v>1.3267671068985486E-2</c:v>
                </c:pt>
                <c:pt idx="5">
                  <c:v>2.7946361780600729E-2</c:v>
                </c:pt>
                <c:pt idx="6">
                  <c:v>5.1188523491991343E-2</c:v>
                </c:pt>
                <c:pt idx="7">
                  <c:v>6.8161623486213088E-2</c:v>
                </c:pt>
                <c:pt idx="8">
                  <c:v>8.3251360805817506E-2</c:v>
                </c:pt>
                <c:pt idx="9">
                  <c:v>0.10575315786656093</c:v>
                </c:pt>
                <c:pt idx="10">
                  <c:v>0.13107879704856371</c:v>
                </c:pt>
                <c:pt idx="11">
                  <c:v>0.14072757532031077</c:v>
                </c:pt>
                <c:pt idx="12">
                  <c:v>0.1738991567741078</c:v>
                </c:pt>
                <c:pt idx="13">
                  <c:v>0.19201166018007149</c:v>
                </c:pt>
                <c:pt idx="14">
                  <c:v>0.20323056915096679</c:v>
                </c:pt>
                <c:pt idx="15">
                  <c:v>0.22691829392530835</c:v>
                </c:pt>
                <c:pt idx="16">
                  <c:v>0.2433263065487935</c:v>
                </c:pt>
                <c:pt idx="17">
                  <c:v>0.27459388033760379</c:v>
                </c:pt>
                <c:pt idx="18">
                  <c:v>0.27000106981723093</c:v>
                </c:pt>
                <c:pt idx="19">
                  <c:v>0.27307010856849412</c:v>
                </c:pt>
                <c:pt idx="20">
                  <c:v>0.27827513460111641</c:v>
                </c:pt>
                <c:pt idx="21">
                  <c:v>0.25893103509963938</c:v>
                </c:pt>
                <c:pt idx="22">
                  <c:v>0.29453745744730431</c:v>
                </c:pt>
                <c:pt idx="23">
                  <c:v>0.30373502027307453</c:v>
                </c:pt>
                <c:pt idx="24">
                  <c:v>0.32556062270261582</c:v>
                </c:pt>
                <c:pt idx="25">
                  <c:v>0.3942219059977386</c:v>
                </c:pt>
                <c:pt idx="26">
                  <c:v>0.49735434594420952</c:v>
                </c:pt>
                <c:pt idx="27">
                  <c:v>0.57148178230448743</c:v>
                </c:pt>
                <c:pt idx="28">
                  <c:v>0.6356163329563721</c:v>
                </c:pt>
                <c:pt idx="29">
                  <c:v>0.70125952911633571</c:v>
                </c:pt>
                <c:pt idx="30">
                  <c:v>0.7352538104857107</c:v>
                </c:pt>
                <c:pt idx="31">
                  <c:v>0.77880470435058835</c:v>
                </c:pt>
                <c:pt idx="32">
                  <c:v>0.86155490561746362</c:v>
                </c:pt>
                <c:pt idx="33">
                  <c:v>0.94687179454557691</c:v>
                </c:pt>
                <c:pt idx="34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データ!$D$5</c:f>
              <c:strCache>
                <c:ptCount val="1"/>
                <c:pt idx="0">
                  <c:v>Real GDP
</c:v>
                </c:pt>
              </c:strCache>
            </c:strRef>
          </c:tx>
          <c:marker>
            <c:symbol val="none"/>
          </c:marker>
          <c:cat>
            <c:strRef>
              <c:f>データ!$C$6:$C$40</c:f>
              <c:strCache>
                <c:ptCount val="35"/>
                <c:pt idx="0">
                  <c:v>1978</c:v>
                </c:pt>
                <c:pt idx="2">
                  <c:v>1980</c:v>
                </c:pt>
                <c:pt idx="7">
                  <c:v>1985</c:v>
                </c:pt>
                <c:pt idx="12">
                  <c:v>1990</c:v>
                </c:pt>
                <c:pt idx="17">
                  <c:v>1995</c:v>
                </c:pt>
                <c:pt idx="22">
                  <c:v>2000</c:v>
                </c:pt>
                <c:pt idx="27">
                  <c:v>2005</c:v>
                </c:pt>
                <c:pt idx="32">
                  <c:v>2010</c:v>
                </c:pt>
                <c:pt idx="34">
                  <c:v>2012</c:v>
                </c:pt>
              </c:strCache>
            </c:strRef>
          </c:cat>
          <c:val>
            <c:numRef>
              <c:f>データ!$R$6:$R$40</c:f>
              <c:numCache>
                <c:formatCode>0.00_ </c:formatCode>
                <c:ptCount val="35"/>
                <c:pt idx="0">
                  <c:v>0</c:v>
                </c:pt>
                <c:pt idx="1">
                  <c:v>3.2517173361000331E-3</c:v>
                </c:pt>
                <c:pt idx="2">
                  <c:v>6.8428630023396114E-3</c:v>
                </c:pt>
                <c:pt idx="3">
                  <c:v>9.4236103060279588E-3</c:v>
                </c:pt>
                <c:pt idx="4">
                  <c:v>1.4174696932458444E-2</c:v>
                </c:pt>
                <c:pt idx="5">
                  <c:v>2.0383596386994964E-2</c:v>
                </c:pt>
                <c:pt idx="6">
                  <c:v>2.9985869147403785E-2</c:v>
                </c:pt>
                <c:pt idx="7">
                  <c:v>3.9810180815464218E-2</c:v>
                </c:pt>
                <c:pt idx="8">
                  <c:v>4.7078618390802726E-2</c:v>
                </c:pt>
                <c:pt idx="9">
                  <c:v>5.7503223772309243E-2</c:v>
                </c:pt>
                <c:pt idx="10">
                  <c:v>6.8836004685931748E-2</c:v>
                </c:pt>
                <c:pt idx="11">
                  <c:v>7.3412372171915055E-2</c:v>
                </c:pt>
                <c:pt idx="12">
                  <c:v>7.7827973782139695E-2</c:v>
                </c:pt>
                <c:pt idx="13">
                  <c:v>8.900633368090094E-2</c:v>
                </c:pt>
                <c:pt idx="14">
                  <c:v>0.10782181732728936</c:v>
                </c:pt>
                <c:pt idx="15">
                  <c:v>0.12881324125931432</c:v>
                </c:pt>
                <c:pt idx="16">
                  <c:v>0.15125529204843052</c:v>
                </c:pt>
                <c:pt idx="17">
                  <c:v>0.17258803994682989</c:v>
                </c:pt>
                <c:pt idx="18">
                  <c:v>0.19396345334102605</c:v>
                </c:pt>
                <c:pt idx="19">
                  <c:v>0.21580818718898631</c:v>
                </c:pt>
                <c:pt idx="20">
                  <c:v>0.23611696318826245</c:v>
                </c:pt>
                <c:pt idx="21">
                  <c:v>0.25736438009506857</c:v>
                </c:pt>
                <c:pt idx="22">
                  <c:v>0.28266501910257147</c:v>
                </c:pt>
                <c:pt idx="23">
                  <c:v>0.30967227794194407</c:v>
                </c:pt>
                <c:pt idx="24">
                  <c:v>0.34171406528533999</c:v>
                </c:pt>
                <c:pt idx="25">
                  <c:v>0.380241007989848</c:v>
                </c:pt>
                <c:pt idx="26">
                  <c:v>0.42286383829085167</c:v>
                </c:pt>
                <c:pt idx="27">
                  <c:v>0.475726387583085</c:v>
                </c:pt>
                <c:pt idx="28">
                  <c:v>0.54151658197141128</c:v>
                </c:pt>
                <c:pt idx="29">
                  <c:v>0.62445830582604622</c:v>
                </c:pt>
                <c:pt idx="30">
                  <c:v>0.68866987720633721</c:v>
                </c:pt>
                <c:pt idx="31">
                  <c:v>0.75620935704839298</c:v>
                </c:pt>
                <c:pt idx="32">
                  <c:v>0.8411563592292518</c:v>
                </c:pt>
                <c:pt idx="33">
                  <c:v>0.92499405826333747</c:v>
                </c:pt>
                <c:pt idx="34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7507072"/>
        <c:axId val="237507464"/>
      </c:lineChart>
      <c:catAx>
        <c:axId val="237507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237507464"/>
        <c:crosses val="autoZero"/>
        <c:auto val="1"/>
        <c:lblAlgn val="ctr"/>
        <c:lblOffset val="100"/>
        <c:noMultiLvlLbl val="0"/>
      </c:catAx>
      <c:valAx>
        <c:axId val="237507464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23750707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0.38299</cdr:x>
      <cdr:y>0.92308</cdr:y>
    </cdr:from>
    <cdr:to>
      <cdr:x>0.56765</cdr:x>
      <cdr:y>0.96923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2105022" y="4320480"/>
          <a:ext cx="1014986" cy="2160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rgbClr r="0" g="0" b="0"/>
        </a:lnRef>
        <a:fillRef xmlns:a="http://schemas.openxmlformats.org/drawingml/2006/main" idx="1001">
          <a:schemeClr val="lt1"/>
        </a:fillRef>
        <a:effectRef xmlns:a="http://schemas.openxmlformats.org/drawingml/2006/main" idx="0">
          <a:scrgbClr r="0" g="0" b="0"/>
        </a:effectRef>
        <a:fontRef xmlns:a="http://schemas.openxmlformats.org/drawingml/2006/main" idx="major"/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ja-JP" alt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0.19015</cdr:x>
      <cdr:y>0.57786</cdr:y>
    </cdr:from>
    <cdr:to>
      <cdr:x>0.48901</cdr:x>
      <cdr:y>0.64056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1241670" y="2654355"/>
          <a:ext cx="1951584" cy="28800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altLang="ja-JP" sz="1400" dirty="0" smtClean="0"/>
            <a:t>Electricity consumption</a:t>
          </a:r>
          <a:endParaRPr lang="ja-JP" altLang="en-US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0.37508</cdr:x>
      <cdr:y>0.64618</cdr:y>
    </cdr:from>
    <cdr:to>
      <cdr:x>0.7059</cdr:x>
      <cdr:y>0.71914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2449296" y="2968186"/>
          <a:ext cx="2160285" cy="33513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altLang="ja-JP" sz="1400" dirty="0" smtClean="0"/>
            <a:t>Electricity consumption</a:t>
          </a:r>
          <a:endParaRPr lang="ja-JP" altLang="en-US" sz="14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0.66674</cdr:x>
      <cdr:y>0.69738</cdr:y>
    </cdr:from>
    <cdr:to>
      <cdr:x>0.94011</cdr:x>
      <cdr:y>0.81862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4178025" y="3203366"/>
          <a:ext cx="1712972" cy="55693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altLang="ja-JP" sz="1400" dirty="0" smtClean="0"/>
            <a:t>Electricity consumption</a:t>
          </a:r>
          <a:endParaRPr lang="ja-JP" altLang="en-US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882A2967-72B2-41D9-AE73-BC65D4F27E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52488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27812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1225"/>
            <a:ext cx="49911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2 レベル</a:t>
            </a:r>
          </a:p>
          <a:p>
            <a:pPr lvl="2"/>
            <a:r>
              <a:rPr lang="ja-JP" altLang="en-US" noProof="0" smtClean="0"/>
              <a:t>第 3 レベル</a:t>
            </a:r>
          </a:p>
          <a:p>
            <a:pPr lvl="3"/>
            <a:r>
              <a:rPr lang="ja-JP" altLang="en-US" noProof="0" smtClean="0"/>
              <a:t>第 4 レベル</a:t>
            </a:r>
          </a:p>
          <a:p>
            <a:pPr lvl="4"/>
            <a:r>
              <a:rPr lang="ja-JP" altLang="en-US" noProof="0" smtClean="0"/>
              <a:t>第 5 レベル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C142FB3E-7C44-4884-ACFE-999F357584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4393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27812" cy="372903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068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27812" cy="3729037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903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D8FB-8E9B-4BFC-B671-EE2F6DD6714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7974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2A0B0-0BEC-4161-96FF-D7EA7CEE90D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4218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76DE5-672A-4B97-9BA9-08E5ABF2F515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73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71439"/>
            <a:ext cx="952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6"/>
          <p:cNvSpPr/>
          <p:nvPr userDrawn="1"/>
        </p:nvSpPr>
        <p:spPr bwMode="auto">
          <a:xfrm>
            <a:off x="0" y="6500814"/>
            <a:ext cx="1524000" cy="14287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ja-JP" altLang="en-US" sz="2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7" name="正方形/長方形 6"/>
          <p:cNvSpPr/>
          <p:nvPr userDrawn="1"/>
        </p:nvSpPr>
        <p:spPr bwMode="auto">
          <a:xfrm>
            <a:off x="0" y="6357939"/>
            <a:ext cx="1524000" cy="1428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ja-JP" altLang="en-US" sz="2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8" name="正方形/長方形 7"/>
          <p:cNvSpPr/>
          <p:nvPr userDrawn="1"/>
        </p:nvSpPr>
        <p:spPr bwMode="auto">
          <a:xfrm>
            <a:off x="0" y="6643688"/>
            <a:ext cx="12192000" cy="21431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ja-JP" altLang="en-US" sz="2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9" name="正方形/長方形 9"/>
          <p:cNvSpPr>
            <a:spLocks noChangeArrowheads="1"/>
          </p:cNvSpPr>
          <p:nvPr userDrawn="1"/>
        </p:nvSpPr>
        <p:spPr bwMode="auto">
          <a:xfrm>
            <a:off x="4559301" y="6596064"/>
            <a:ext cx="303320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100" smtClean="0">
                <a:solidFill>
                  <a:prstClr val="white"/>
                </a:solidFill>
              </a:rPr>
              <a:t>Copyright © </a:t>
            </a:r>
            <a:r>
              <a:rPr lang="ja-JP" altLang="en-US" sz="1100" smtClean="0">
                <a:solidFill>
                  <a:prstClr val="white"/>
                </a:solidFill>
              </a:rPr>
              <a:t>小宮山宏</a:t>
            </a:r>
            <a:r>
              <a:rPr lang="en-US" altLang="ja-JP" sz="1100" smtClean="0">
                <a:solidFill>
                  <a:prstClr val="white"/>
                </a:solidFill>
              </a:rPr>
              <a:t>(Dr. Hiroshi Komiyama)</a:t>
            </a:r>
          </a:p>
        </p:txBody>
      </p:sp>
      <p:pic>
        <p:nvPicPr>
          <p:cNvPr id="10" name="Picture 1" descr="C:\Users\yamano\Desktop\スター\IMG_3695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9" y="2232026"/>
            <a:ext cx="15367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5"/>
          <p:cNvSpPr/>
          <p:nvPr userDrawn="1"/>
        </p:nvSpPr>
        <p:spPr bwMode="auto">
          <a:xfrm>
            <a:off x="0" y="1"/>
            <a:ext cx="1524000" cy="227647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ja-JP" altLang="en-US" sz="2400" dirty="0">
              <a:solidFill>
                <a:prstClr val="black"/>
              </a:solidFill>
              <a:ea typeface="ＭＳ Ｐゴシック" charset="-128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258763"/>
            <a:ext cx="9525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784396" y="2000240"/>
            <a:ext cx="58464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kumimoji="1" lang="ja-JP" altLang="en-US" sz="4000" kern="1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223486" y="3714753"/>
            <a:ext cx="416011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0" indent="0" algn="l" rtl="0" fontAlgn="auto">
              <a:spcBef>
                <a:spcPts val="0"/>
              </a:spcBef>
              <a:spcAft>
                <a:spcPts val="0"/>
              </a:spcAft>
              <a:buNone/>
              <a:defRPr kumimoji="1" lang="ja-JP" altLang="en-US" sz="2400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 smtClean="0"/>
              <a:t>マスタ サブタイトルの書式設定</a:t>
            </a:r>
            <a:endParaRPr lang="ja-JP" altLang="en-US" dirty="0"/>
          </a:p>
        </p:txBody>
      </p:sp>
      <p:sp>
        <p:nvSpPr>
          <p:cNvPr id="14" name="テキスト プレースホルダ 13"/>
          <p:cNvSpPr>
            <a:spLocks noGrp="1"/>
          </p:cNvSpPr>
          <p:nvPr>
            <p:ph type="body" sz="quarter" idx="13"/>
          </p:nvPr>
        </p:nvSpPr>
        <p:spPr>
          <a:xfrm>
            <a:off x="5905499" y="4467534"/>
            <a:ext cx="3629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kumimoji="1" lang="ja-JP" altLang="en-US" sz="2400" kern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13" name="スライド番号プレースホルダ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A60B2-D58F-4A7F-8B2E-8F4A473E2980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47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571500" y="1071563"/>
            <a:ext cx="11040533" cy="0"/>
          </a:xfrm>
          <a:prstGeom prst="line">
            <a:avLst/>
          </a:prstGeom>
          <a:noFill/>
          <a:ln w="57150" cmpd="thickThin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 sz="240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609600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11"/>
          </p:nvPr>
        </p:nvSpPr>
        <p:spPr>
          <a:xfrm>
            <a:off x="815413" y="1340768"/>
            <a:ext cx="10369152" cy="48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4DBBD-558E-4556-9839-4504AC1ED772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06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6096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EF6DE-EFCB-4420-BF8A-5A1ADF339BE7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5462565F-9B9E-47E5-B8E5-9E5D37687371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640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0C1CB-31F9-45B9-B954-571E8C5E362A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254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22EDE-A76F-482B-907F-49A029A47D66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49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0EAF6-6668-4A39-B721-1A788C535340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01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C4C93-800C-43D1-AB4C-70E7EAB8F123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240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71439"/>
            <a:ext cx="952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6"/>
          <p:cNvSpPr/>
          <p:nvPr userDrawn="1"/>
        </p:nvSpPr>
        <p:spPr bwMode="auto">
          <a:xfrm>
            <a:off x="0" y="6500814"/>
            <a:ext cx="1524000" cy="14287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ja-JP" altLang="en-US" sz="2400" dirty="0">
              <a:ea typeface="ＭＳ Ｐゴシック" charset="-128"/>
            </a:endParaRPr>
          </a:p>
        </p:txBody>
      </p:sp>
      <p:sp>
        <p:nvSpPr>
          <p:cNvPr id="7" name="正方形/長方形 6"/>
          <p:cNvSpPr/>
          <p:nvPr userDrawn="1"/>
        </p:nvSpPr>
        <p:spPr bwMode="auto">
          <a:xfrm>
            <a:off x="0" y="6357939"/>
            <a:ext cx="1524000" cy="1428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ja-JP" altLang="en-US" sz="2400" dirty="0">
              <a:ea typeface="ＭＳ Ｐゴシック" charset="-128"/>
            </a:endParaRPr>
          </a:p>
        </p:txBody>
      </p:sp>
      <p:sp>
        <p:nvSpPr>
          <p:cNvPr id="8" name="正方形/長方形 7"/>
          <p:cNvSpPr/>
          <p:nvPr userDrawn="1"/>
        </p:nvSpPr>
        <p:spPr bwMode="auto">
          <a:xfrm>
            <a:off x="0" y="6643688"/>
            <a:ext cx="12192000" cy="21431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ja-JP" altLang="en-US" sz="2400" dirty="0">
              <a:ea typeface="ＭＳ Ｐゴシック" charset="-128"/>
            </a:endParaRPr>
          </a:p>
        </p:txBody>
      </p:sp>
      <p:sp>
        <p:nvSpPr>
          <p:cNvPr id="9" name="正方形/長方形 9"/>
          <p:cNvSpPr>
            <a:spLocks noChangeArrowheads="1"/>
          </p:cNvSpPr>
          <p:nvPr userDrawn="1"/>
        </p:nvSpPr>
        <p:spPr bwMode="auto">
          <a:xfrm>
            <a:off x="4559301" y="6596064"/>
            <a:ext cx="303320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100" smtClean="0">
                <a:solidFill>
                  <a:schemeClr val="bg1"/>
                </a:solidFill>
              </a:rPr>
              <a:t>Copyright © </a:t>
            </a:r>
            <a:r>
              <a:rPr lang="ja-JP" altLang="en-US" sz="1100" smtClean="0">
                <a:solidFill>
                  <a:schemeClr val="bg1"/>
                </a:solidFill>
              </a:rPr>
              <a:t>小宮山宏</a:t>
            </a:r>
            <a:r>
              <a:rPr lang="en-US" altLang="ja-JP" sz="1100" smtClean="0">
                <a:solidFill>
                  <a:schemeClr val="bg1"/>
                </a:solidFill>
              </a:rPr>
              <a:t>(Dr. Hiroshi Komiyama)</a:t>
            </a:r>
          </a:p>
        </p:txBody>
      </p:sp>
      <p:pic>
        <p:nvPicPr>
          <p:cNvPr id="10" name="Picture 1" descr="C:\Users\yamano\Desktop\スター\IMG_3695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9" y="2232026"/>
            <a:ext cx="15367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5"/>
          <p:cNvSpPr/>
          <p:nvPr userDrawn="1"/>
        </p:nvSpPr>
        <p:spPr bwMode="auto">
          <a:xfrm>
            <a:off x="0" y="1"/>
            <a:ext cx="1524000" cy="227647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ja-JP" altLang="en-US" sz="2400" dirty="0">
              <a:ea typeface="ＭＳ Ｐゴシック" charset="-128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258763"/>
            <a:ext cx="9525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784396" y="2000240"/>
            <a:ext cx="58464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kumimoji="1" lang="ja-JP" altLang="en-US" sz="4000" kern="1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223486" y="3714753"/>
            <a:ext cx="416011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0" indent="0" algn="l" rtl="0" fontAlgn="auto">
              <a:spcBef>
                <a:spcPts val="0"/>
              </a:spcBef>
              <a:spcAft>
                <a:spcPts val="0"/>
              </a:spcAft>
              <a:buNone/>
              <a:defRPr kumimoji="1" lang="ja-JP" altLang="en-US" sz="2400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 smtClean="0"/>
              <a:t>マスタ サブタイトルの書式設定</a:t>
            </a:r>
            <a:endParaRPr lang="ja-JP" altLang="en-US" dirty="0"/>
          </a:p>
        </p:txBody>
      </p:sp>
      <p:sp>
        <p:nvSpPr>
          <p:cNvPr id="14" name="テキスト プレースホルダ 13"/>
          <p:cNvSpPr>
            <a:spLocks noGrp="1"/>
          </p:cNvSpPr>
          <p:nvPr>
            <p:ph type="body" sz="quarter" idx="13"/>
          </p:nvPr>
        </p:nvSpPr>
        <p:spPr>
          <a:xfrm>
            <a:off x="5905499" y="4467534"/>
            <a:ext cx="3629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kumimoji="1" lang="ja-JP" altLang="en-US" sz="2400" kern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13" name="スライド番号プレースホルダ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B883E5F-77E8-411C-9E91-24FD2870CA55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9709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77487-4486-4F96-B2A2-2F11ED6A9766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65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7622D-8EF4-4B35-ADD0-61F3DC3B5AF9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3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D8FB-8E9B-4BFC-B671-EE2F6DD67145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50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71439"/>
            <a:ext cx="952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6"/>
          <p:cNvSpPr/>
          <p:nvPr userDrawn="1"/>
        </p:nvSpPr>
        <p:spPr bwMode="auto">
          <a:xfrm>
            <a:off x="0" y="6500814"/>
            <a:ext cx="1524000" cy="14287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ja-JP" altLang="en-US" sz="2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7" name="正方形/長方形 6"/>
          <p:cNvSpPr/>
          <p:nvPr userDrawn="1"/>
        </p:nvSpPr>
        <p:spPr bwMode="auto">
          <a:xfrm>
            <a:off x="0" y="6357939"/>
            <a:ext cx="1524000" cy="1428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ja-JP" altLang="en-US" sz="2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8" name="正方形/長方形 7"/>
          <p:cNvSpPr/>
          <p:nvPr userDrawn="1"/>
        </p:nvSpPr>
        <p:spPr bwMode="auto">
          <a:xfrm>
            <a:off x="0" y="6643688"/>
            <a:ext cx="12192000" cy="21431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ja-JP" altLang="en-US" sz="2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9" name="正方形/長方形 9"/>
          <p:cNvSpPr>
            <a:spLocks noChangeArrowheads="1"/>
          </p:cNvSpPr>
          <p:nvPr userDrawn="1"/>
        </p:nvSpPr>
        <p:spPr bwMode="auto">
          <a:xfrm>
            <a:off x="4559301" y="6596064"/>
            <a:ext cx="303320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100" smtClean="0">
                <a:solidFill>
                  <a:prstClr val="white"/>
                </a:solidFill>
              </a:rPr>
              <a:t>Copyright © </a:t>
            </a:r>
            <a:r>
              <a:rPr lang="ja-JP" altLang="en-US" sz="1100" smtClean="0">
                <a:solidFill>
                  <a:prstClr val="white"/>
                </a:solidFill>
              </a:rPr>
              <a:t>小宮山宏</a:t>
            </a:r>
            <a:r>
              <a:rPr lang="en-US" altLang="ja-JP" sz="1100" smtClean="0">
                <a:solidFill>
                  <a:prstClr val="white"/>
                </a:solidFill>
              </a:rPr>
              <a:t>(Dr. Hiroshi Komiyama)</a:t>
            </a:r>
          </a:p>
        </p:txBody>
      </p:sp>
      <p:pic>
        <p:nvPicPr>
          <p:cNvPr id="10" name="Picture 1" descr="C:\Users\yamano\Desktop\スター\IMG_3695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9" y="2232026"/>
            <a:ext cx="15367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5"/>
          <p:cNvSpPr/>
          <p:nvPr userDrawn="1"/>
        </p:nvSpPr>
        <p:spPr bwMode="auto">
          <a:xfrm>
            <a:off x="0" y="1"/>
            <a:ext cx="1524000" cy="227647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ja-JP" altLang="en-US" sz="2400" dirty="0">
              <a:solidFill>
                <a:prstClr val="black"/>
              </a:solidFill>
              <a:ea typeface="ＭＳ Ｐゴシック" charset="-128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258763"/>
            <a:ext cx="9525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784396" y="2000240"/>
            <a:ext cx="58464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kumimoji="1" lang="ja-JP" altLang="en-US" sz="4000" kern="1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223486" y="3714753"/>
            <a:ext cx="416011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0" indent="0" algn="l" rtl="0" fontAlgn="auto">
              <a:spcBef>
                <a:spcPts val="0"/>
              </a:spcBef>
              <a:spcAft>
                <a:spcPts val="0"/>
              </a:spcAft>
              <a:buNone/>
              <a:defRPr kumimoji="1" lang="ja-JP" altLang="en-US" sz="2400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 smtClean="0"/>
              <a:t>マスタ サブタイトルの書式設定</a:t>
            </a:r>
            <a:endParaRPr lang="ja-JP" altLang="en-US" dirty="0"/>
          </a:p>
        </p:txBody>
      </p:sp>
      <p:sp>
        <p:nvSpPr>
          <p:cNvPr id="14" name="テキスト プレースホルダ 13"/>
          <p:cNvSpPr>
            <a:spLocks noGrp="1"/>
          </p:cNvSpPr>
          <p:nvPr>
            <p:ph type="body" sz="quarter" idx="13"/>
          </p:nvPr>
        </p:nvSpPr>
        <p:spPr>
          <a:xfrm>
            <a:off x="5905499" y="4467534"/>
            <a:ext cx="3629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kumimoji="1" lang="ja-JP" altLang="en-US" sz="2400" kern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13" name="スライド番号プレースホルダ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B883E5F-77E8-411C-9E91-24FD2870CA55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83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571500" y="1071563"/>
            <a:ext cx="11040533" cy="0"/>
          </a:xfrm>
          <a:prstGeom prst="line">
            <a:avLst/>
          </a:prstGeom>
          <a:noFill/>
          <a:ln w="57150" cmpd="thickThin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 sz="240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609600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11"/>
          </p:nvPr>
        </p:nvSpPr>
        <p:spPr>
          <a:xfrm>
            <a:off x="815413" y="1340768"/>
            <a:ext cx="10369152" cy="48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fld id="{2D6EE0E2-BD84-4BCC-B4E8-64EC4B0CA314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61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6096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BF045-238A-4F66-80C1-5E336EA95EE3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9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491CD-27A5-469A-998A-0E3C33E93A86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20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3EE37-7390-4F2E-8CE1-1AAB3233596B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46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31114-F225-48B4-B8BA-37F84F42674E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505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2EC35-A0C3-4FB2-ABA9-0D7CD7DE38D2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2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571500" y="1071563"/>
            <a:ext cx="11040533" cy="0"/>
          </a:xfrm>
          <a:prstGeom prst="line">
            <a:avLst/>
          </a:prstGeom>
          <a:noFill/>
          <a:ln w="57150" cmpd="thickThin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 sz="2400">
              <a:ea typeface="ＭＳ Ｐゴシック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609600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11"/>
          </p:nvPr>
        </p:nvSpPr>
        <p:spPr>
          <a:xfrm>
            <a:off x="815413" y="1340768"/>
            <a:ext cx="10369152" cy="48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fld id="{2D6EE0E2-BD84-4BCC-B4E8-64EC4B0CA31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1099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0BBED-709D-480D-BCFA-D367B87EF287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0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2A0B0-0BEC-4161-96FF-D7EA7CEE90D9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759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6096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BF045-238A-4F66-80C1-5E336EA95EE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8446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491CD-27A5-469A-998A-0E3C33E93A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7871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3EE37-7390-4F2E-8CE1-1AAB3233596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8664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31114-F225-48B4-B8BA-37F84F42674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366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2EC35-A0C3-4FB2-ABA9-0D7CD7DE38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773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0BBED-709D-480D-BCFA-D367B87EF28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984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 bwMode="auto">
          <a:xfrm>
            <a:off x="0" y="6643688"/>
            <a:ext cx="12192000" cy="21431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ja-JP" altLang="en-US" sz="2400" dirty="0">
              <a:ea typeface="ＭＳ Ｐゴシック" charset="-128"/>
            </a:endParaRPr>
          </a:p>
        </p:txBody>
      </p:sp>
      <p:sp>
        <p:nvSpPr>
          <p:cNvPr id="10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42937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solidFill>
                  <a:schemeClr val="bg1"/>
                </a:solidFill>
                <a:ea typeface="+mn-ea"/>
              </a:defRPr>
            </a:lvl1pPr>
          </a:lstStyle>
          <a:p>
            <a:pPr>
              <a:defRPr/>
            </a:pPr>
            <a:fld id="{A1B6D8A7-52A5-4485-88E7-BD0EA73E198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028" name="正方形/長方形 4"/>
          <p:cNvSpPr>
            <a:spLocks noChangeArrowheads="1"/>
          </p:cNvSpPr>
          <p:nvPr userDrawn="1"/>
        </p:nvSpPr>
        <p:spPr bwMode="auto">
          <a:xfrm>
            <a:off x="3932768" y="6613525"/>
            <a:ext cx="30780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100" smtClean="0">
                <a:solidFill>
                  <a:schemeClr val="bg1"/>
                </a:solidFill>
              </a:rPr>
              <a:t>Copyright © </a:t>
            </a:r>
            <a:r>
              <a:rPr lang="ja-JP" altLang="en-US" sz="1100" smtClean="0">
                <a:solidFill>
                  <a:schemeClr val="bg1"/>
                </a:solidFill>
              </a:rPr>
              <a:t>小宮山宏</a:t>
            </a:r>
            <a:r>
              <a:rPr lang="en-US" altLang="ja-JP" sz="1100" smtClean="0">
                <a:solidFill>
                  <a:schemeClr val="bg1"/>
                </a:solidFill>
              </a:rPr>
              <a:t>( Dr. Hiroshi Komiyama)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97" r:id="rId1"/>
    <p:sldLayoutId id="2147485505" r:id="rId2"/>
    <p:sldLayoutId id="2147485506" r:id="rId3"/>
    <p:sldLayoutId id="2147485498" r:id="rId4"/>
    <p:sldLayoutId id="2147485499" r:id="rId5"/>
    <p:sldLayoutId id="2147485500" r:id="rId6"/>
    <p:sldLayoutId id="2147485501" r:id="rId7"/>
    <p:sldLayoutId id="2147485502" r:id="rId8"/>
    <p:sldLayoutId id="2147485503" r:id="rId9"/>
    <p:sldLayoutId id="2147485504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 bwMode="auto">
          <a:xfrm>
            <a:off x="0" y="6643688"/>
            <a:ext cx="12192000" cy="21431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ja-JP" altLang="en-US" sz="2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0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42937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9174826-C697-454F-9BEB-EC8A8FA69CCD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1028" name="正方形/長方形 4"/>
          <p:cNvSpPr>
            <a:spLocks noChangeArrowheads="1"/>
          </p:cNvSpPr>
          <p:nvPr userDrawn="1"/>
        </p:nvSpPr>
        <p:spPr bwMode="auto">
          <a:xfrm>
            <a:off x="3932768" y="6613525"/>
            <a:ext cx="30780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100" smtClean="0">
                <a:solidFill>
                  <a:prstClr val="white"/>
                </a:solidFill>
              </a:rPr>
              <a:t>Copyright © </a:t>
            </a:r>
            <a:r>
              <a:rPr lang="ja-JP" altLang="en-US" sz="1100" smtClean="0">
                <a:solidFill>
                  <a:prstClr val="white"/>
                </a:solidFill>
              </a:rPr>
              <a:t>小宮山宏</a:t>
            </a:r>
            <a:r>
              <a:rPr lang="en-US" altLang="ja-JP" sz="1100" smtClean="0">
                <a:solidFill>
                  <a:prstClr val="white"/>
                </a:solidFill>
              </a:rPr>
              <a:t>( Dr. Hiroshi Komiyama)</a:t>
            </a:r>
          </a:p>
        </p:txBody>
      </p:sp>
    </p:spTree>
    <p:extLst>
      <p:ext uri="{BB962C8B-B14F-4D97-AF65-F5344CB8AC3E}">
        <p14:creationId xmlns:p14="http://schemas.microsoft.com/office/powerpoint/2010/main" val="273647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8" r:id="rId1"/>
    <p:sldLayoutId id="2147485509" r:id="rId2"/>
    <p:sldLayoutId id="2147485510" r:id="rId3"/>
    <p:sldLayoutId id="2147485511" r:id="rId4"/>
    <p:sldLayoutId id="2147485512" r:id="rId5"/>
    <p:sldLayoutId id="2147485513" r:id="rId6"/>
    <p:sldLayoutId id="2147485514" r:id="rId7"/>
    <p:sldLayoutId id="2147485515" r:id="rId8"/>
    <p:sldLayoutId id="2147485516" r:id="rId9"/>
    <p:sldLayoutId id="2147485517" r:id="rId10"/>
    <p:sldLayoutId id="214748551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 bwMode="auto">
          <a:xfrm>
            <a:off x="0" y="6643688"/>
            <a:ext cx="12192000" cy="21431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ja-JP" altLang="en-US" sz="2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0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42937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solidFill>
                  <a:schemeClr val="bg1"/>
                </a:solidFill>
                <a:ea typeface="+mn-ea"/>
              </a:defRPr>
            </a:lvl1pPr>
          </a:lstStyle>
          <a:p>
            <a:pPr>
              <a:defRPr/>
            </a:pPr>
            <a:fld id="{A1B6D8A7-52A5-4485-88E7-BD0EA73E1988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28" name="正方形/長方形 4"/>
          <p:cNvSpPr>
            <a:spLocks noChangeArrowheads="1"/>
          </p:cNvSpPr>
          <p:nvPr userDrawn="1"/>
        </p:nvSpPr>
        <p:spPr bwMode="auto">
          <a:xfrm>
            <a:off x="3932768" y="6613525"/>
            <a:ext cx="30780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100" smtClean="0">
                <a:solidFill>
                  <a:prstClr val="white"/>
                </a:solidFill>
              </a:rPr>
              <a:t>Copyright © </a:t>
            </a:r>
            <a:r>
              <a:rPr lang="ja-JP" altLang="en-US" sz="1100" smtClean="0">
                <a:solidFill>
                  <a:prstClr val="white"/>
                </a:solidFill>
              </a:rPr>
              <a:t>小宮山宏</a:t>
            </a:r>
            <a:r>
              <a:rPr lang="en-US" altLang="ja-JP" sz="1100" smtClean="0">
                <a:solidFill>
                  <a:prstClr val="white"/>
                </a:solidFill>
              </a:rPr>
              <a:t>( Dr. Hiroshi Komiyama)</a:t>
            </a:r>
          </a:p>
        </p:txBody>
      </p:sp>
    </p:spTree>
    <p:extLst>
      <p:ext uri="{BB962C8B-B14F-4D97-AF65-F5344CB8AC3E}">
        <p14:creationId xmlns:p14="http://schemas.microsoft.com/office/powerpoint/2010/main" val="332159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0" r:id="rId1"/>
    <p:sldLayoutId id="2147485521" r:id="rId2"/>
    <p:sldLayoutId id="2147485522" r:id="rId3"/>
    <p:sldLayoutId id="2147485523" r:id="rId4"/>
    <p:sldLayoutId id="2147485524" r:id="rId5"/>
    <p:sldLayoutId id="2147485525" r:id="rId6"/>
    <p:sldLayoutId id="2147485526" r:id="rId7"/>
    <p:sldLayoutId id="2147485527" r:id="rId8"/>
    <p:sldLayoutId id="2147485528" r:id="rId9"/>
    <p:sldLayoutId id="2147485529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Excel_97-2003_Worksheet2.xls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2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Microsoft_Excel_97-2003_Worksheet1.xls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775521" y="188640"/>
            <a:ext cx="2906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solidFill>
                  <a:srgbClr val="008080"/>
                </a:solidFill>
              </a:rPr>
              <a:t>Vision Platinum Society</a:t>
            </a:r>
            <a:endParaRPr lang="ja-JP" altLang="en-US" sz="1800" b="1" dirty="0">
              <a:solidFill>
                <a:srgbClr val="008080"/>
              </a:solidFill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7392988" y="143093"/>
            <a:ext cx="3332333" cy="633412"/>
            <a:chOff x="5868987" y="143093"/>
            <a:chExt cx="3332333" cy="633412"/>
          </a:xfrm>
        </p:grpSpPr>
        <p:grpSp>
          <p:nvGrpSpPr>
            <p:cNvPr id="23" name="Group 4"/>
            <p:cNvGrpSpPr>
              <a:grpSpLocks noChangeAspect="1"/>
            </p:cNvGrpSpPr>
            <p:nvPr/>
          </p:nvGrpSpPr>
          <p:grpSpPr bwMode="auto">
            <a:xfrm>
              <a:off x="5868987" y="143093"/>
              <a:ext cx="595313" cy="633412"/>
              <a:chOff x="3832" y="84"/>
              <a:chExt cx="375" cy="399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832" y="84"/>
                <a:ext cx="213" cy="399"/>
              </a:xfrm>
              <a:custGeom>
                <a:avLst/>
                <a:gdLst>
                  <a:gd name="T0" fmla="*/ 124 w 213"/>
                  <a:gd name="T1" fmla="*/ 399 h 399"/>
                  <a:gd name="T2" fmla="*/ 213 w 213"/>
                  <a:gd name="T3" fmla="*/ 186 h 399"/>
                  <a:gd name="T4" fmla="*/ 137 w 213"/>
                  <a:gd name="T5" fmla="*/ 0 h 399"/>
                  <a:gd name="T6" fmla="*/ 22 w 213"/>
                  <a:gd name="T7" fmla="*/ 46 h 399"/>
                  <a:gd name="T8" fmla="*/ 0 w 213"/>
                  <a:gd name="T9" fmla="*/ 97 h 399"/>
                  <a:gd name="T10" fmla="*/ 124 w 213"/>
                  <a:gd name="T11" fmla="*/ 399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3" h="399">
                    <a:moveTo>
                      <a:pt x="124" y="399"/>
                    </a:moveTo>
                    <a:lnTo>
                      <a:pt x="213" y="186"/>
                    </a:lnTo>
                    <a:lnTo>
                      <a:pt x="137" y="0"/>
                    </a:lnTo>
                    <a:lnTo>
                      <a:pt x="22" y="46"/>
                    </a:lnTo>
                    <a:lnTo>
                      <a:pt x="0" y="97"/>
                    </a:lnTo>
                    <a:lnTo>
                      <a:pt x="124" y="399"/>
                    </a:lnTo>
                    <a:close/>
                  </a:path>
                </a:pathLst>
              </a:custGeom>
              <a:solidFill>
                <a:srgbClr val="007B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3897" y="144"/>
                <a:ext cx="75" cy="75"/>
              </a:xfrm>
              <a:custGeom>
                <a:avLst/>
                <a:gdLst>
                  <a:gd name="T0" fmla="*/ 134 w 134"/>
                  <a:gd name="T1" fmla="*/ 0 h 134"/>
                  <a:gd name="T2" fmla="*/ 129 w 134"/>
                  <a:gd name="T3" fmla="*/ 2 h 134"/>
                  <a:gd name="T4" fmla="*/ 105 w 134"/>
                  <a:gd name="T5" fmla="*/ 6 h 134"/>
                  <a:gd name="T6" fmla="*/ 67 w 134"/>
                  <a:gd name="T7" fmla="*/ 8 h 134"/>
                  <a:gd name="T8" fmla="*/ 28 w 134"/>
                  <a:gd name="T9" fmla="*/ 6 h 134"/>
                  <a:gd name="T10" fmla="*/ 4 w 134"/>
                  <a:gd name="T11" fmla="*/ 2 h 134"/>
                  <a:gd name="T12" fmla="*/ 0 w 134"/>
                  <a:gd name="T13" fmla="*/ 0 h 134"/>
                  <a:gd name="T14" fmla="*/ 2 w 134"/>
                  <a:gd name="T15" fmla="*/ 4 h 134"/>
                  <a:gd name="T16" fmla="*/ 6 w 134"/>
                  <a:gd name="T17" fmla="*/ 29 h 134"/>
                  <a:gd name="T18" fmla="*/ 7 w 134"/>
                  <a:gd name="T19" fmla="*/ 67 h 134"/>
                  <a:gd name="T20" fmla="*/ 6 w 134"/>
                  <a:gd name="T21" fmla="*/ 105 h 134"/>
                  <a:gd name="T22" fmla="*/ 2 w 134"/>
                  <a:gd name="T23" fmla="*/ 129 h 134"/>
                  <a:gd name="T24" fmla="*/ 0 w 134"/>
                  <a:gd name="T25" fmla="*/ 134 h 134"/>
                  <a:gd name="T26" fmla="*/ 0 w 134"/>
                  <a:gd name="T27" fmla="*/ 134 h 134"/>
                  <a:gd name="T28" fmla="*/ 4 w 134"/>
                  <a:gd name="T29" fmla="*/ 132 h 134"/>
                  <a:gd name="T30" fmla="*/ 28 w 134"/>
                  <a:gd name="T31" fmla="*/ 128 h 134"/>
                  <a:gd name="T32" fmla="*/ 67 w 134"/>
                  <a:gd name="T33" fmla="*/ 126 h 134"/>
                  <a:gd name="T34" fmla="*/ 105 w 134"/>
                  <a:gd name="T35" fmla="*/ 128 h 134"/>
                  <a:gd name="T36" fmla="*/ 129 w 134"/>
                  <a:gd name="T37" fmla="*/ 132 h 134"/>
                  <a:gd name="T38" fmla="*/ 134 w 134"/>
                  <a:gd name="T39" fmla="*/ 134 h 134"/>
                  <a:gd name="T40" fmla="*/ 131 w 134"/>
                  <a:gd name="T41" fmla="*/ 129 h 134"/>
                  <a:gd name="T42" fmla="*/ 128 w 134"/>
                  <a:gd name="T43" fmla="*/ 105 h 134"/>
                  <a:gd name="T44" fmla="*/ 126 w 134"/>
                  <a:gd name="T45" fmla="*/ 67 h 134"/>
                  <a:gd name="T46" fmla="*/ 128 w 134"/>
                  <a:gd name="T47" fmla="*/ 29 h 134"/>
                  <a:gd name="T48" fmla="*/ 131 w 134"/>
                  <a:gd name="T49" fmla="*/ 4 h 134"/>
                  <a:gd name="T50" fmla="*/ 134 w 134"/>
                  <a:gd name="T51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4" h="134">
                    <a:moveTo>
                      <a:pt x="134" y="0"/>
                    </a:moveTo>
                    <a:cubicBezTo>
                      <a:pt x="134" y="0"/>
                      <a:pt x="132" y="1"/>
                      <a:pt x="129" y="2"/>
                    </a:cubicBezTo>
                    <a:cubicBezTo>
                      <a:pt x="126" y="4"/>
                      <a:pt x="118" y="5"/>
                      <a:pt x="105" y="6"/>
                    </a:cubicBezTo>
                    <a:cubicBezTo>
                      <a:pt x="92" y="7"/>
                      <a:pt x="79" y="8"/>
                      <a:pt x="67" y="8"/>
                    </a:cubicBezTo>
                    <a:cubicBezTo>
                      <a:pt x="55" y="8"/>
                      <a:pt x="41" y="7"/>
                      <a:pt x="28" y="6"/>
                    </a:cubicBezTo>
                    <a:cubicBezTo>
                      <a:pt x="15" y="5"/>
                      <a:pt x="7" y="4"/>
                      <a:pt x="4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4"/>
                    </a:cubicBezTo>
                    <a:cubicBezTo>
                      <a:pt x="3" y="8"/>
                      <a:pt x="5" y="16"/>
                      <a:pt x="6" y="29"/>
                    </a:cubicBezTo>
                    <a:cubicBezTo>
                      <a:pt x="7" y="42"/>
                      <a:pt x="7" y="55"/>
                      <a:pt x="7" y="67"/>
                    </a:cubicBezTo>
                    <a:cubicBezTo>
                      <a:pt x="7" y="79"/>
                      <a:pt x="7" y="92"/>
                      <a:pt x="6" y="105"/>
                    </a:cubicBezTo>
                    <a:cubicBezTo>
                      <a:pt x="5" y="118"/>
                      <a:pt x="3" y="126"/>
                      <a:pt x="2" y="129"/>
                    </a:cubicBezTo>
                    <a:cubicBezTo>
                      <a:pt x="1" y="133"/>
                      <a:pt x="0" y="134"/>
                      <a:pt x="0" y="134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34"/>
                      <a:pt x="1" y="133"/>
                      <a:pt x="4" y="132"/>
                    </a:cubicBezTo>
                    <a:cubicBezTo>
                      <a:pt x="7" y="130"/>
                      <a:pt x="15" y="129"/>
                      <a:pt x="28" y="128"/>
                    </a:cubicBezTo>
                    <a:cubicBezTo>
                      <a:pt x="41" y="127"/>
                      <a:pt x="55" y="126"/>
                      <a:pt x="67" y="126"/>
                    </a:cubicBezTo>
                    <a:cubicBezTo>
                      <a:pt x="79" y="126"/>
                      <a:pt x="92" y="127"/>
                      <a:pt x="105" y="128"/>
                    </a:cubicBezTo>
                    <a:cubicBezTo>
                      <a:pt x="118" y="129"/>
                      <a:pt x="126" y="130"/>
                      <a:pt x="129" y="132"/>
                    </a:cubicBezTo>
                    <a:cubicBezTo>
                      <a:pt x="132" y="133"/>
                      <a:pt x="134" y="134"/>
                      <a:pt x="134" y="134"/>
                    </a:cubicBezTo>
                    <a:cubicBezTo>
                      <a:pt x="134" y="134"/>
                      <a:pt x="133" y="133"/>
                      <a:pt x="131" y="129"/>
                    </a:cubicBezTo>
                    <a:cubicBezTo>
                      <a:pt x="130" y="126"/>
                      <a:pt x="129" y="118"/>
                      <a:pt x="128" y="105"/>
                    </a:cubicBezTo>
                    <a:cubicBezTo>
                      <a:pt x="127" y="92"/>
                      <a:pt x="126" y="79"/>
                      <a:pt x="126" y="67"/>
                    </a:cubicBezTo>
                    <a:cubicBezTo>
                      <a:pt x="126" y="55"/>
                      <a:pt x="127" y="42"/>
                      <a:pt x="128" y="29"/>
                    </a:cubicBezTo>
                    <a:cubicBezTo>
                      <a:pt x="129" y="16"/>
                      <a:pt x="130" y="8"/>
                      <a:pt x="131" y="4"/>
                    </a:cubicBezTo>
                    <a:cubicBezTo>
                      <a:pt x="133" y="1"/>
                      <a:pt x="134" y="0"/>
                      <a:pt x="1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7" name="Freeform 37"/>
              <p:cNvSpPr>
                <a:spLocks/>
              </p:cNvSpPr>
              <p:nvPr/>
            </p:nvSpPr>
            <p:spPr bwMode="auto">
              <a:xfrm>
                <a:off x="4189" y="225"/>
                <a:ext cx="18" cy="18"/>
              </a:xfrm>
              <a:custGeom>
                <a:avLst/>
                <a:gdLst>
                  <a:gd name="T0" fmla="*/ 32 w 32"/>
                  <a:gd name="T1" fmla="*/ 0 h 32"/>
                  <a:gd name="T2" fmla="*/ 31 w 32"/>
                  <a:gd name="T3" fmla="*/ 0 h 32"/>
                  <a:gd name="T4" fmla="*/ 25 w 32"/>
                  <a:gd name="T5" fmla="*/ 1 h 32"/>
                  <a:gd name="T6" fmla="*/ 16 w 32"/>
                  <a:gd name="T7" fmla="*/ 1 h 32"/>
                  <a:gd name="T8" fmla="*/ 7 w 32"/>
                  <a:gd name="T9" fmla="*/ 1 h 32"/>
                  <a:gd name="T10" fmla="*/ 1 w 32"/>
                  <a:gd name="T11" fmla="*/ 0 h 32"/>
                  <a:gd name="T12" fmla="*/ 0 w 32"/>
                  <a:gd name="T13" fmla="*/ 0 h 32"/>
                  <a:gd name="T14" fmla="*/ 1 w 32"/>
                  <a:gd name="T15" fmla="*/ 1 h 32"/>
                  <a:gd name="T16" fmla="*/ 2 w 32"/>
                  <a:gd name="T17" fmla="*/ 6 h 32"/>
                  <a:gd name="T18" fmla="*/ 2 w 32"/>
                  <a:gd name="T19" fmla="*/ 16 h 32"/>
                  <a:gd name="T20" fmla="*/ 2 w 32"/>
                  <a:gd name="T21" fmla="*/ 25 h 32"/>
                  <a:gd name="T22" fmla="*/ 1 w 32"/>
                  <a:gd name="T23" fmla="*/ 31 h 32"/>
                  <a:gd name="T24" fmla="*/ 0 w 32"/>
                  <a:gd name="T25" fmla="*/ 32 h 32"/>
                  <a:gd name="T26" fmla="*/ 0 w 32"/>
                  <a:gd name="T27" fmla="*/ 32 h 32"/>
                  <a:gd name="T28" fmla="*/ 1 w 32"/>
                  <a:gd name="T29" fmla="*/ 31 h 32"/>
                  <a:gd name="T30" fmla="*/ 7 w 32"/>
                  <a:gd name="T31" fmla="*/ 30 h 32"/>
                  <a:gd name="T32" fmla="*/ 16 w 32"/>
                  <a:gd name="T33" fmla="*/ 30 h 32"/>
                  <a:gd name="T34" fmla="*/ 25 w 32"/>
                  <a:gd name="T35" fmla="*/ 30 h 32"/>
                  <a:gd name="T36" fmla="*/ 31 w 32"/>
                  <a:gd name="T37" fmla="*/ 31 h 32"/>
                  <a:gd name="T38" fmla="*/ 32 w 32"/>
                  <a:gd name="T39" fmla="*/ 32 h 32"/>
                  <a:gd name="T40" fmla="*/ 32 w 32"/>
                  <a:gd name="T41" fmla="*/ 31 h 32"/>
                  <a:gd name="T42" fmla="*/ 31 w 32"/>
                  <a:gd name="T43" fmla="*/ 25 h 32"/>
                  <a:gd name="T44" fmla="*/ 30 w 32"/>
                  <a:gd name="T45" fmla="*/ 16 h 32"/>
                  <a:gd name="T46" fmla="*/ 31 w 32"/>
                  <a:gd name="T47" fmla="*/ 6 h 32"/>
                  <a:gd name="T48" fmla="*/ 32 w 32"/>
                  <a:gd name="T49" fmla="*/ 1 h 32"/>
                  <a:gd name="T50" fmla="*/ 32 w 32"/>
                  <a:gd name="T5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" h="32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30" y="0"/>
                      <a:pt x="28" y="1"/>
                      <a:pt x="25" y="1"/>
                    </a:cubicBezTo>
                    <a:cubicBezTo>
                      <a:pt x="22" y="1"/>
                      <a:pt x="19" y="1"/>
                      <a:pt x="16" y="1"/>
                    </a:cubicBezTo>
                    <a:cubicBezTo>
                      <a:pt x="13" y="1"/>
                      <a:pt x="10" y="1"/>
                      <a:pt x="7" y="1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3"/>
                      <a:pt x="2" y="6"/>
                    </a:cubicBezTo>
                    <a:cubicBezTo>
                      <a:pt x="2" y="10"/>
                      <a:pt x="2" y="13"/>
                      <a:pt x="2" y="16"/>
                    </a:cubicBezTo>
                    <a:cubicBezTo>
                      <a:pt x="2" y="19"/>
                      <a:pt x="2" y="22"/>
                      <a:pt x="2" y="25"/>
                    </a:cubicBezTo>
                    <a:cubicBezTo>
                      <a:pt x="1" y="28"/>
                      <a:pt x="1" y="30"/>
                      <a:pt x="1" y="31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1"/>
                      <a:pt x="1" y="31"/>
                    </a:cubicBezTo>
                    <a:cubicBezTo>
                      <a:pt x="2" y="31"/>
                      <a:pt x="4" y="30"/>
                      <a:pt x="7" y="30"/>
                    </a:cubicBezTo>
                    <a:cubicBezTo>
                      <a:pt x="10" y="30"/>
                      <a:pt x="13" y="30"/>
                      <a:pt x="16" y="30"/>
                    </a:cubicBezTo>
                    <a:cubicBezTo>
                      <a:pt x="19" y="30"/>
                      <a:pt x="22" y="30"/>
                      <a:pt x="25" y="30"/>
                    </a:cubicBezTo>
                    <a:cubicBezTo>
                      <a:pt x="28" y="30"/>
                      <a:pt x="30" y="31"/>
                      <a:pt x="31" y="31"/>
                    </a:cubicBezTo>
                    <a:cubicBezTo>
                      <a:pt x="32" y="31"/>
                      <a:pt x="32" y="32"/>
                      <a:pt x="32" y="32"/>
                    </a:cubicBezTo>
                    <a:cubicBezTo>
                      <a:pt x="32" y="32"/>
                      <a:pt x="32" y="31"/>
                      <a:pt x="32" y="31"/>
                    </a:cubicBezTo>
                    <a:cubicBezTo>
                      <a:pt x="31" y="30"/>
                      <a:pt x="31" y="28"/>
                      <a:pt x="31" y="25"/>
                    </a:cubicBezTo>
                    <a:cubicBezTo>
                      <a:pt x="30" y="22"/>
                      <a:pt x="30" y="19"/>
                      <a:pt x="30" y="16"/>
                    </a:cubicBezTo>
                    <a:cubicBezTo>
                      <a:pt x="30" y="13"/>
                      <a:pt x="30" y="10"/>
                      <a:pt x="31" y="6"/>
                    </a:cubicBezTo>
                    <a:cubicBezTo>
                      <a:pt x="31" y="3"/>
                      <a:pt x="31" y="1"/>
                      <a:pt x="32" y="1"/>
                    </a:cubicBezTo>
                    <a:cubicBezTo>
                      <a:pt x="32" y="0"/>
                      <a:pt x="32" y="0"/>
                      <a:pt x="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6182545" y="260728"/>
              <a:ext cx="30187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800" b="1" dirty="0">
                  <a:solidFill>
                    <a:srgbClr val="007B78"/>
                  </a:solidFill>
                  <a:latin typeface="Arial" charset="0"/>
                  <a:ea typeface="ＭＳ Ｐゴシック" charset="-128"/>
                </a:rPr>
                <a:t>Platinum Society Network</a:t>
              </a:r>
              <a:endParaRPr lang="ja-JP" altLang="en-US" sz="1800" b="1" dirty="0">
                <a:solidFill>
                  <a:srgbClr val="007B78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29" name="テキスト ボックス 4"/>
          <p:cNvSpPr txBox="1">
            <a:spLocks noChangeArrowheads="1"/>
          </p:cNvSpPr>
          <p:nvPr/>
        </p:nvSpPr>
        <p:spPr bwMode="auto">
          <a:xfrm>
            <a:off x="6802660" y="800157"/>
            <a:ext cx="35655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0000"/>
                </a:solidFill>
                <a:cs typeface="Arial" charset="0"/>
              </a:rPr>
              <a:t>Clark College</a:t>
            </a:r>
            <a:endParaRPr lang="en-US" altLang="ja-JP" sz="2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テキスト ボックス 1"/>
          <p:cNvSpPr txBox="1">
            <a:spLocks noChangeArrowheads="1"/>
          </p:cNvSpPr>
          <p:nvPr/>
        </p:nvSpPr>
        <p:spPr bwMode="auto">
          <a:xfrm>
            <a:off x="6312024" y="1156690"/>
            <a:ext cx="41040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000000"/>
                </a:solidFill>
                <a:ea typeface="ＭＳ ゴシック" pitchFamily="49" charset="-128"/>
              </a:rPr>
              <a:t>October 28, 2015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00"/>
                </a:solidFill>
                <a:ea typeface="ＭＳ ゴシック" pitchFamily="49" charset="-128"/>
              </a:rPr>
              <a:t>12:00-13:00 (60min.)</a:t>
            </a:r>
            <a:endParaRPr lang="ja-JP" altLang="en-US" sz="2000" b="1" dirty="0">
              <a:solidFill>
                <a:srgbClr val="000000"/>
              </a:solidFill>
              <a:ea typeface="ＭＳ ゴシック" pitchFamily="49" charset="-128"/>
            </a:endParaRPr>
          </a:p>
        </p:txBody>
      </p:sp>
      <p:sp>
        <p:nvSpPr>
          <p:cNvPr id="32" name="テキスト ボックス 5"/>
          <p:cNvSpPr txBox="1">
            <a:spLocks noChangeArrowheads="1"/>
          </p:cNvSpPr>
          <p:nvPr/>
        </p:nvSpPr>
        <p:spPr bwMode="auto">
          <a:xfrm>
            <a:off x="6524396" y="4581128"/>
            <a:ext cx="3898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b="1" dirty="0">
                <a:solidFill>
                  <a:srgbClr val="000000"/>
                </a:solidFill>
                <a:cs typeface="Arial" charset="0"/>
              </a:rPr>
              <a:t>Hiroshi </a:t>
            </a:r>
            <a:r>
              <a:rPr lang="en-US" altLang="ja-JP" b="1" dirty="0">
                <a:solidFill>
                  <a:srgbClr val="000000"/>
                </a:solidFill>
                <a:cs typeface="Arial" charset="0"/>
              </a:rPr>
              <a:t>Komiyama</a:t>
            </a:r>
            <a:endParaRPr lang="ja-JP" alt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481024" y="5165329"/>
            <a:ext cx="70309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sz="2000" dirty="0">
                <a:solidFill>
                  <a:prstClr val="black"/>
                </a:solidFill>
              </a:rPr>
              <a:t>President, Platinum Society </a:t>
            </a:r>
            <a:r>
              <a:rPr lang="en-US" altLang="ja-JP" sz="2000" dirty="0">
                <a:solidFill>
                  <a:prstClr val="black"/>
                </a:solidFill>
              </a:rPr>
              <a:t>Network</a:t>
            </a:r>
            <a:r>
              <a:rPr lang="en-US" altLang="ja-JP" sz="2000" dirty="0">
                <a:solidFill>
                  <a:prstClr val="black"/>
                </a:solidFill>
              </a:rPr>
              <a:t/>
            </a:r>
            <a:br>
              <a:rPr lang="en-US" altLang="ja-JP" sz="2000" dirty="0">
                <a:solidFill>
                  <a:prstClr val="black"/>
                </a:solidFill>
              </a:rPr>
            </a:br>
            <a:r>
              <a:rPr lang="en-US" altLang="ja-JP" sz="2000" dirty="0">
                <a:solidFill>
                  <a:prstClr val="black"/>
                </a:solidFill>
              </a:rPr>
              <a:t>Chairman of the Institute, Mitsubishi Research Institute, Inc</a:t>
            </a:r>
            <a:r>
              <a:rPr lang="en-US" altLang="ja-JP" sz="2000" dirty="0">
                <a:solidFill>
                  <a:prstClr val="black"/>
                </a:solidFill>
              </a:rPr>
              <a:t>.</a:t>
            </a:r>
          </a:p>
          <a:p>
            <a:pPr algn="r"/>
            <a:r>
              <a:rPr lang="en-US" altLang="ja-JP" sz="2000" dirty="0">
                <a:solidFill>
                  <a:prstClr val="black"/>
                </a:solidFill>
              </a:rPr>
              <a:t>The 28th President, the University of Tokyo </a:t>
            </a:r>
            <a:endParaRPr lang="en-US" altLang="ja-JP" sz="2000" dirty="0">
              <a:solidFill>
                <a:prstClr val="black"/>
              </a:solidFill>
            </a:endParaRPr>
          </a:p>
          <a:p>
            <a:pPr algn="r"/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2027811" y="2362237"/>
            <a:ext cx="824432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solidFill>
                  <a:prstClr val="black"/>
                </a:solidFill>
                <a:cs typeface="Tahoma" panose="020B0604030504040204" pitchFamily="34" charset="0"/>
              </a:rPr>
              <a:t> </a:t>
            </a:r>
            <a:r>
              <a:rPr lang="en-US" altLang="ja-JP" sz="36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Beyond the Limits to Growth </a:t>
            </a:r>
          </a:p>
          <a:p>
            <a:pPr algn="ctr"/>
            <a:r>
              <a:rPr lang="ja-JP" altLang="en-US" sz="2800" b="1" dirty="0">
                <a:solidFill>
                  <a:prstClr val="black"/>
                </a:solidFill>
                <a:cs typeface="Tahoma" panose="020B0604030504040204" pitchFamily="34" charset="0"/>
              </a:rPr>
              <a:t>－</a:t>
            </a:r>
            <a:r>
              <a:rPr lang="en-US" altLang="ja-JP" sz="28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New </a:t>
            </a:r>
            <a:r>
              <a:rPr lang="en-US" altLang="ja-JP" sz="28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Ideas for Sustainability from </a:t>
            </a:r>
            <a:r>
              <a:rPr lang="en-US" altLang="ja-JP" sz="28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Japan</a:t>
            </a:r>
            <a:r>
              <a:rPr lang="ja-JP" altLang="en-US" sz="2800" b="1" dirty="0">
                <a:solidFill>
                  <a:prstClr val="black"/>
                </a:solidFill>
                <a:cs typeface="Tahoma" panose="020B0604030504040204" pitchFamily="34" charset="0"/>
              </a:rPr>
              <a:t>－ </a:t>
            </a:r>
            <a:endParaRPr lang="en-US" altLang="ja-JP" sz="2800" b="1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4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491CD-27A5-469A-998A-0E3C33E93A86}" type="slidenum">
              <a:rPr lang="ja-JP" altLang="en-US" smtClean="0"/>
              <a:pPr>
                <a:defRPr/>
              </a:pPr>
              <a:t>10</a:t>
            </a:fld>
            <a:endParaRPr lang="ja-JP" altLang="en-US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919421" y="548680"/>
            <a:ext cx="8208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Japan? 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784601" y="2948795"/>
            <a:ext cx="44791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Answering </a:t>
            </a:r>
            <a:r>
              <a:rPr lang="en-US" altLang="ja-JP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pollutions </a:t>
            </a:r>
            <a:r>
              <a:rPr lang="en-US" altLang="ja-JP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(1960~)</a:t>
            </a:r>
            <a:r>
              <a:rPr lang="ja-JP" altLang="en-US" b="1" dirty="0">
                <a:solidFill>
                  <a:srgbClr val="000000"/>
                </a:solidFill>
                <a:latin typeface="Tahoma" panose="020B0604030504040204" pitchFamily="34" charset="0"/>
                <a:ea typeface="Arial Unicode MS" pitchFamily="50" charset="-128"/>
                <a:cs typeface="Tahoma" panose="020B0604030504040204" pitchFamily="34" charset="0"/>
              </a:rPr>
              <a:t>　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790950" y="2523345"/>
            <a:ext cx="58897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Achieving high economic growth  (1868~)</a:t>
            </a:r>
            <a:r>
              <a:rPr lang="ja-JP" altLang="en-US" b="1">
                <a:solidFill>
                  <a:srgbClr val="000000"/>
                </a:solidFill>
                <a:latin typeface="Tahoma" panose="020B0604030504040204" pitchFamily="34" charset="0"/>
                <a:ea typeface="Arial Unicode MS" pitchFamily="50" charset="-128"/>
                <a:cs typeface="Tahoma" panose="020B0604030504040204" pitchFamily="34" charset="0"/>
              </a:rPr>
              <a:t>　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3359697" y="4833811"/>
            <a:ext cx="28432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ja-JP" altLang="en-US" sz="2000" b="1" dirty="0">
                <a:solidFill>
                  <a:srgbClr val="000000"/>
                </a:solidFill>
                <a:ea typeface="Arial Unicode MS" pitchFamily="50" charset="-128"/>
                <a:cs typeface="Tahoma" panose="020B0604030504040204" pitchFamily="34" charset="0"/>
              </a:rPr>
              <a:t>      </a:t>
            </a:r>
            <a:r>
              <a:rPr lang="en-US" altLang="ja-JP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Aging of </a:t>
            </a:r>
            <a:r>
              <a:rPr lang="en-US" altLang="ja-JP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Society </a:t>
            </a:r>
            <a:endParaRPr lang="en-US" altLang="ja-JP" sz="2000" b="1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3798888" y="3812395"/>
            <a:ext cx="68691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ja-JP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Realizing the world longest </a:t>
            </a:r>
            <a:r>
              <a:rPr lang="en-US" altLang="ja-JP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lifespan </a:t>
            </a:r>
            <a:r>
              <a:rPr lang="en-US" altLang="ja-JP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(1970~)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802063" y="1802620"/>
            <a:ext cx="68900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Ind. Revolution in Europe vs. </a:t>
            </a:r>
            <a:r>
              <a:rPr lang="en-US" altLang="ja-JP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Spirituality </a:t>
            </a:r>
            <a:r>
              <a:rPr lang="en-US" altLang="ja-JP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Japan </a:t>
            </a:r>
            <a:r>
              <a:rPr lang="ja-JP" altLang="en-US" b="1" dirty="0">
                <a:solidFill>
                  <a:srgbClr val="000000"/>
                </a:solidFill>
                <a:latin typeface="Tahoma" panose="020B0604030504040204" pitchFamily="34" charset="0"/>
                <a:ea typeface="Arial Unicode MS" pitchFamily="50" charset="-128"/>
                <a:cs typeface="Tahoma" panose="020B0604030504040204" pitchFamily="34" charset="0"/>
              </a:rPr>
              <a:t>　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3575050" y="2301095"/>
            <a:ext cx="6769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2000" kern="0">
              <a:solidFill>
                <a:srgbClr val="000000"/>
              </a:solidFill>
              <a:ea typeface="ＭＳ Ｐゴシック" charset="-128"/>
              <a:cs typeface="Tahoma" panose="020B0604030504040204" pitchFamily="34" charset="0"/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803651" y="3380595"/>
            <a:ext cx="52325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Answering the energy crises </a:t>
            </a:r>
            <a:r>
              <a:rPr lang="en-US" altLang="ja-JP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(1970~)</a:t>
            </a:r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>
            <a:off x="3503613" y="4344418"/>
            <a:ext cx="6769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2000" kern="0">
              <a:solidFill>
                <a:srgbClr val="000000"/>
              </a:solidFill>
              <a:ea typeface="ＭＳ Ｐゴシック" charset="-128"/>
              <a:cs typeface="Tahoma" panose="020B0604030504040204" pitchFamily="34" charset="0"/>
            </a:endParaRP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2136775" y="4149157"/>
            <a:ext cx="831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1774826" y="1940733"/>
            <a:ext cx="223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Meiji restoration</a:t>
            </a: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3575050" y="1651807"/>
            <a:ext cx="6769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2000" kern="0">
              <a:solidFill>
                <a:srgbClr val="000000"/>
              </a:solidFill>
              <a:ea typeface="ＭＳ Ｐゴシック" charset="-128"/>
              <a:cs typeface="Tahoma" panose="020B0604030504040204" pitchFamily="34" charset="0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1631951" y="1435908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Closed in Edo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3863976" y="1131107"/>
            <a:ext cx="40543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of the peaks in the world </a:t>
            </a: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2552701" y="5733321"/>
            <a:ext cx="81311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Japan faces challenges ahead of the world </a:t>
            </a:r>
          </a:p>
          <a:p>
            <a:pPr eaLnBrk="1" hangingPunct="1"/>
            <a:r>
              <a:rPr lang="en-US" altLang="ja-JP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</a:t>
            </a:r>
            <a:r>
              <a:rPr lang="ja-JP" altLang="en-US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</a:t>
            </a:r>
            <a:r>
              <a:rPr lang="en-US" altLang="ja-JP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altLang="ja-JP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needs innovations.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1555357" y="-27480"/>
            <a:ext cx="2239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sz="2800" b="1" i="1" dirty="0">
                <a:solidFill>
                  <a:srgbClr val="0000CC"/>
                </a:solidFill>
                <a:ea typeface="ＭＳ Ｐゴシック" pitchFamily="50" charset="-128"/>
              </a:rPr>
              <a:t>   </a:t>
            </a:r>
            <a:r>
              <a:rPr lang="en-US" altLang="ja-JP" sz="1800" b="1" dirty="0">
                <a:solidFill>
                  <a:srgbClr val="006666"/>
                </a:solidFill>
                <a:ea typeface="ＭＳ Ｐゴシック" pitchFamily="50" charset="-128"/>
              </a:rPr>
              <a:t>What is Japan? </a:t>
            </a:r>
          </a:p>
        </p:txBody>
      </p:sp>
      <p:grpSp>
        <p:nvGrpSpPr>
          <p:cNvPr id="35" name="Group 4"/>
          <p:cNvGrpSpPr>
            <a:grpSpLocks noChangeAspect="1"/>
          </p:cNvGrpSpPr>
          <p:nvPr/>
        </p:nvGrpSpPr>
        <p:grpSpPr bwMode="auto">
          <a:xfrm>
            <a:off x="7392181" y="44530"/>
            <a:ext cx="595313" cy="633412"/>
            <a:chOff x="3832" y="84"/>
            <a:chExt cx="375" cy="399"/>
          </a:xfrm>
        </p:grpSpPr>
        <p:sp>
          <p:nvSpPr>
            <p:cNvPr id="36" name="Freeform 5"/>
            <p:cNvSpPr>
              <a:spLocks/>
            </p:cNvSpPr>
            <p:nvPr/>
          </p:nvSpPr>
          <p:spPr bwMode="auto">
            <a:xfrm>
              <a:off x="3832" y="84"/>
              <a:ext cx="213" cy="399"/>
            </a:xfrm>
            <a:custGeom>
              <a:avLst/>
              <a:gdLst>
                <a:gd name="T0" fmla="*/ 124 w 213"/>
                <a:gd name="T1" fmla="*/ 399 h 399"/>
                <a:gd name="T2" fmla="*/ 213 w 213"/>
                <a:gd name="T3" fmla="*/ 186 h 399"/>
                <a:gd name="T4" fmla="*/ 137 w 213"/>
                <a:gd name="T5" fmla="*/ 0 h 399"/>
                <a:gd name="T6" fmla="*/ 22 w 213"/>
                <a:gd name="T7" fmla="*/ 46 h 399"/>
                <a:gd name="T8" fmla="*/ 0 w 213"/>
                <a:gd name="T9" fmla="*/ 97 h 399"/>
                <a:gd name="T10" fmla="*/ 124 w 213"/>
                <a:gd name="T1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399">
                  <a:moveTo>
                    <a:pt x="124" y="399"/>
                  </a:moveTo>
                  <a:lnTo>
                    <a:pt x="213" y="186"/>
                  </a:lnTo>
                  <a:lnTo>
                    <a:pt x="137" y="0"/>
                  </a:lnTo>
                  <a:lnTo>
                    <a:pt x="22" y="46"/>
                  </a:lnTo>
                  <a:lnTo>
                    <a:pt x="0" y="9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7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3897" y="144"/>
              <a:ext cx="75" cy="75"/>
            </a:xfrm>
            <a:custGeom>
              <a:avLst/>
              <a:gdLst>
                <a:gd name="T0" fmla="*/ 134 w 134"/>
                <a:gd name="T1" fmla="*/ 0 h 134"/>
                <a:gd name="T2" fmla="*/ 129 w 134"/>
                <a:gd name="T3" fmla="*/ 2 h 134"/>
                <a:gd name="T4" fmla="*/ 105 w 134"/>
                <a:gd name="T5" fmla="*/ 6 h 134"/>
                <a:gd name="T6" fmla="*/ 67 w 134"/>
                <a:gd name="T7" fmla="*/ 8 h 134"/>
                <a:gd name="T8" fmla="*/ 28 w 134"/>
                <a:gd name="T9" fmla="*/ 6 h 134"/>
                <a:gd name="T10" fmla="*/ 4 w 134"/>
                <a:gd name="T11" fmla="*/ 2 h 134"/>
                <a:gd name="T12" fmla="*/ 0 w 134"/>
                <a:gd name="T13" fmla="*/ 0 h 134"/>
                <a:gd name="T14" fmla="*/ 2 w 134"/>
                <a:gd name="T15" fmla="*/ 4 h 134"/>
                <a:gd name="T16" fmla="*/ 6 w 134"/>
                <a:gd name="T17" fmla="*/ 29 h 134"/>
                <a:gd name="T18" fmla="*/ 7 w 134"/>
                <a:gd name="T19" fmla="*/ 67 h 134"/>
                <a:gd name="T20" fmla="*/ 6 w 134"/>
                <a:gd name="T21" fmla="*/ 105 h 134"/>
                <a:gd name="T22" fmla="*/ 2 w 134"/>
                <a:gd name="T23" fmla="*/ 129 h 134"/>
                <a:gd name="T24" fmla="*/ 0 w 134"/>
                <a:gd name="T25" fmla="*/ 134 h 134"/>
                <a:gd name="T26" fmla="*/ 0 w 134"/>
                <a:gd name="T27" fmla="*/ 134 h 134"/>
                <a:gd name="T28" fmla="*/ 4 w 134"/>
                <a:gd name="T29" fmla="*/ 132 h 134"/>
                <a:gd name="T30" fmla="*/ 28 w 134"/>
                <a:gd name="T31" fmla="*/ 128 h 134"/>
                <a:gd name="T32" fmla="*/ 67 w 134"/>
                <a:gd name="T33" fmla="*/ 126 h 134"/>
                <a:gd name="T34" fmla="*/ 105 w 134"/>
                <a:gd name="T35" fmla="*/ 128 h 134"/>
                <a:gd name="T36" fmla="*/ 129 w 134"/>
                <a:gd name="T37" fmla="*/ 132 h 134"/>
                <a:gd name="T38" fmla="*/ 134 w 134"/>
                <a:gd name="T39" fmla="*/ 134 h 134"/>
                <a:gd name="T40" fmla="*/ 131 w 134"/>
                <a:gd name="T41" fmla="*/ 129 h 134"/>
                <a:gd name="T42" fmla="*/ 128 w 134"/>
                <a:gd name="T43" fmla="*/ 105 h 134"/>
                <a:gd name="T44" fmla="*/ 126 w 134"/>
                <a:gd name="T45" fmla="*/ 67 h 134"/>
                <a:gd name="T46" fmla="*/ 128 w 134"/>
                <a:gd name="T47" fmla="*/ 29 h 134"/>
                <a:gd name="T48" fmla="*/ 131 w 134"/>
                <a:gd name="T49" fmla="*/ 4 h 134"/>
                <a:gd name="T50" fmla="*/ 134 w 134"/>
                <a:gd name="T5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34">
                  <a:moveTo>
                    <a:pt x="134" y="0"/>
                  </a:moveTo>
                  <a:cubicBezTo>
                    <a:pt x="134" y="0"/>
                    <a:pt x="132" y="1"/>
                    <a:pt x="129" y="2"/>
                  </a:cubicBezTo>
                  <a:cubicBezTo>
                    <a:pt x="126" y="4"/>
                    <a:pt x="118" y="5"/>
                    <a:pt x="105" y="6"/>
                  </a:cubicBezTo>
                  <a:cubicBezTo>
                    <a:pt x="92" y="7"/>
                    <a:pt x="79" y="8"/>
                    <a:pt x="67" y="8"/>
                  </a:cubicBezTo>
                  <a:cubicBezTo>
                    <a:pt x="55" y="8"/>
                    <a:pt x="41" y="7"/>
                    <a:pt x="28" y="6"/>
                  </a:cubicBezTo>
                  <a:cubicBezTo>
                    <a:pt x="15" y="5"/>
                    <a:pt x="7" y="4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4"/>
                  </a:cubicBezTo>
                  <a:cubicBezTo>
                    <a:pt x="3" y="8"/>
                    <a:pt x="5" y="16"/>
                    <a:pt x="6" y="29"/>
                  </a:cubicBezTo>
                  <a:cubicBezTo>
                    <a:pt x="7" y="42"/>
                    <a:pt x="7" y="55"/>
                    <a:pt x="7" y="67"/>
                  </a:cubicBezTo>
                  <a:cubicBezTo>
                    <a:pt x="7" y="79"/>
                    <a:pt x="7" y="92"/>
                    <a:pt x="6" y="105"/>
                  </a:cubicBezTo>
                  <a:cubicBezTo>
                    <a:pt x="5" y="118"/>
                    <a:pt x="3" y="126"/>
                    <a:pt x="2" y="129"/>
                  </a:cubicBezTo>
                  <a:cubicBezTo>
                    <a:pt x="1" y="133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1" y="133"/>
                    <a:pt x="4" y="132"/>
                  </a:cubicBezTo>
                  <a:cubicBezTo>
                    <a:pt x="7" y="130"/>
                    <a:pt x="15" y="129"/>
                    <a:pt x="28" y="128"/>
                  </a:cubicBezTo>
                  <a:cubicBezTo>
                    <a:pt x="41" y="127"/>
                    <a:pt x="55" y="126"/>
                    <a:pt x="67" y="126"/>
                  </a:cubicBezTo>
                  <a:cubicBezTo>
                    <a:pt x="79" y="126"/>
                    <a:pt x="92" y="127"/>
                    <a:pt x="105" y="128"/>
                  </a:cubicBezTo>
                  <a:cubicBezTo>
                    <a:pt x="118" y="129"/>
                    <a:pt x="126" y="130"/>
                    <a:pt x="129" y="132"/>
                  </a:cubicBezTo>
                  <a:cubicBezTo>
                    <a:pt x="132" y="133"/>
                    <a:pt x="134" y="134"/>
                    <a:pt x="134" y="134"/>
                  </a:cubicBezTo>
                  <a:cubicBezTo>
                    <a:pt x="134" y="134"/>
                    <a:pt x="133" y="133"/>
                    <a:pt x="131" y="129"/>
                  </a:cubicBezTo>
                  <a:cubicBezTo>
                    <a:pt x="130" y="126"/>
                    <a:pt x="129" y="118"/>
                    <a:pt x="128" y="105"/>
                  </a:cubicBezTo>
                  <a:cubicBezTo>
                    <a:pt x="127" y="92"/>
                    <a:pt x="126" y="79"/>
                    <a:pt x="126" y="67"/>
                  </a:cubicBezTo>
                  <a:cubicBezTo>
                    <a:pt x="126" y="55"/>
                    <a:pt x="127" y="42"/>
                    <a:pt x="128" y="29"/>
                  </a:cubicBezTo>
                  <a:cubicBezTo>
                    <a:pt x="129" y="16"/>
                    <a:pt x="130" y="8"/>
                    <a:pt x="131" y="4"/>
                  </a:cubicBezTo>
                  <a:cubicBezTo>
                    <a:pt x="133" y="1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189" y="225"/>
              <a:ext cx="18" cy="18"/>
            </a:xfrm>
            <a:custGeom>
              <a:avLst/>
              <a:gdLst>
                <a:gd name="T0" fmla="*/ 32 w 32"/>
                <a:gd name="T1" fmla="*/ 0 h 32"/>
                <a:gd name="T2" fmla="*/ 31 w 32"/>
                <a:gd name="T3" fmla="*/ 0 h 32"/>
                <a:gd name="T4" fmla="*/ 25 w 32"/>
                <a:gd name="T5" fmla="*/ 1 h 32"/>
                <a:gd name="T6" fmla="*/ 16 w 32"/>
                <a:gd name="T7" fmla="*/ 1 h 32"/>
                <a:gd name="T8" fmla="*/ 7 w 32"/>
                <a:gd name="T9" fmla="*/ 1 h 32"/>
                <a:gd name="T10" fmla="*/ 1 w 32"/>
                <a:gd name="T11" fmla="*/ 0 h 32"/>
                <a:gd name="T12" fmla="*/ 0 w 32"/>
                <a:gd name="T13" fmla="*/ 0 h 32"/>
                <a:gd name="T14" fmla="*/ 1 w 32"/>
                <a:gd name="T15" fmla="*/ 1 h 32"/>
                <a:gd name="T16" fmla="*/ 2 w 32"/>
                <a:gd name="T17" fmla="*/ 6 h 32"/>
                <a:gd name="T18" fmla="*/ 2 w 32"/>
                <a:gd name="T19" fmla="*/ 16 h 32"/>
                <a:gd name="T20" fmla="*/ 2 w 32"/>
                <a:gd name="T21" fmla="*/ 25 h 32"/>
                <a:gd name="T22" fmla="*/ 1 w 32"/>
                <a:gd name="T23" fmla="*/ 31 h 32"/>
                <a:gd name="T24" fmla="*/ 0 w 32"/>
                <a:gd name="T25" fmla="*/ 32 h 32"/>
                <a:gd name="T26" fmla="*/ 0 w 32"/>
                <a:gd name="T27" fmla="*/ 32 h 32"/>
                <a:gd name="T28" fmla="*/ 1 w 32"/>
                <a:gd name="T29" fmla="*/ 31 h 32"/>
                <a:gd name="T30" fmla="*/ 7 w 32"/>
                <a:gd name="T31" fmla="*/ 30 h 32"/>
                <a:gd name="T32" fmla="*/ 16 w 32"/>
                <a:gd name="T33" fmla="*/ 30 h 32"/>
                <a:gd name="T34" fmla="*/ 25 w 32"/>
                <a:gd name="T35" fmla="*/ 30 h 32"/>
                <a:gd name="T36" fmla="*/ 31 w 32"/>
                <a:gd name="T37" fmla="*/ 31 h 32"/>
                <a:gd name="T38" fmla="*/ 32 w 32"/>
                <a:gd name="T39" fmla="*/ 32 h 32"/>
                <a:gd name="T40" fmla="*/ 32 w 32"/>
                <a:gd name="T41" fmla="*/ 31 h 32"/>
                <a:gd name="T42" fmla="*/ 31 w 32"/>
                <a:gd name="T43" fmla="*/ 25 h 32"/>
                <a:gd name="T44" fmla="*/ 30 w 32"/>
                <a:gd name="T45" fmla="*/ 16 h 32"/>
                <a:gd name="T46" fmla="*/ 31 w 32"/>
                <a:gd name="T47" fmla="*/ 6 h 32"/>
                <a:gd name="T48" fmla="*/ 32 w 32"/>
                <a:gd name="T49" fmla="*/ 1 h 32"/>
                <a:gd name="T50" fmla="*/ 32 w 32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2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30" y="0"/>
                    <a:pt x="28" y="1"/>
                    <a:pt x="25" y="1"/>
                  </a:cubicBezTo>
                  <a:cubicBezTo>
                    <a:pt x="22" y="1"/>
                    <a:pt x="19" y="1"/>
                    <a:pt x="16" y="1"/>
                  </a:cubicBezTo>
                  <a:cubicBezTo>
                    <a:pt x="13" y="1"/>
                    <a:pt x="10" y="1"/>
                    <a:pt x="7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3"/>
                    <a:pt x="2" y="6"/>
                  </a:cubicBezTo>
                  <a:cubicBezTo>
                    <a:pt x="2" y="10"/>
                    <a:pt x="2" y="13"/>
                    <a:pt x="2" y="16"/>
                  </a:cubicBezTo>
                  <a:cubicBezTo>
                    <a:pt x="2" y="19"/>
                    <a:pt x="2" y="22"/>
                    <a:pt x="2" y="25"/>
                  </a:cubicBezTo>
                  <a:cubicBezTo>
                    <a:pt x="1" y="28"/>
                    <a:pt x="1" y="3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1" y="31"/>
                  </a:cubicBezTo>
                  <a:cubicBezTo>
                    <a:pt x="2" y="31"/>
                    <a:pt x="4" y="30"/>
                    <a:pt x="7" y="30"/>
                  </a:cubicBezTo>
                  <a:cubicBezTo>
                    <a:pt x="10" y="30"/>
                    <a:pt x="13" y="30"/>
                    <a:pt x="16" y="30"/>
                  </a:cubicBezTo>
                  <a:cubicBezTo>
                    <a:pt x="19" y="30"/>
                    <a:pt x="22" y="30"/>
                    <a:pt x="25" y="30"/>
                  </a:cubicBezTo>
                  <a:cubicBezTo>
                    <a:pt x="28" y="30"/>
                    <a:pt x="30" y="31"/>
                    <a:pt x="31" y="31"/>
                  </a:cubicBezTo>
                  <a:cubicBezTo>
                    <a:pt x="32" y="31"/>
                    <a:pt x="32" y="32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1" y="30"/>
                    <a:pt x="31" y="28"/>
                    <a:pt x="31" y="25"/>
                  </a:cubicBezTo>
                  <a:cubicBezTo>
                    <a:pt x="30" y="22"/>
                    <a:pt x="30" y="19"/>
                    <a:pt x="30" y="16"/>
                  </a:cubicBezTo>
                  <a:cubicBezTo>
                    <a:pt x="30" y="13"/>
                    <a:pt x="30" y="10"/>
                    <a:pt x="31" y="6"/>
                  </a:cubicBezTo>
                  <a:cubicBezTo>
                    <a:pt x="31" y="3"/>
                    <a:pt x="31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39" name="テキスト ボックス 38"/>
          <p:cNvSpPr txBox="1"/>
          <p:nvPr/>
        </p:nvSpPr>
        <p:spPr>
          <a:xfrm>
            <a:off x="7680221" y="18855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solidFill>
                  <a:srgbClr val="006666"/>
                </a:solidFill>
                <a:latin typeface="Arial" charset="0"/>
                <a:ea typeface="ＭＳ Ｐゴシック" charset="-128"/>
              </a:rPr>
              <a:t>Platinum Society Network</a:t>
            </a:r>
            <a:endParaRPr lang="ja-JP" altLang="en-US" sz="1800" b="1" dirty="0">
              <a:solidFill>
                <a:srgbClr val="006666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3333660" y="4473713"/>
            <a:ext cx="3770452" cy="36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ja-JP" altLang="en-US" sz="2000" b="1" dirty="0">
                <a:solidFill>
                  <a:srgbClr val="000000"/>
                </a:solidFill>
                <a:ea typeface="Arial Unicode MS" pitchFamily="50" charset="-128"/>
                <a:cs typeface="Tahoma" panose="020B0604030504040204" pitchFamily="34" charset="0"/>
              </a:rPr>
              <a:t>      </a:t>
            </a:r>
            <a:r>
              <a:rPr lang="en-US" altLang="ja-JP" sz="2000" b="1" dirty="0">
                <a:solidFill>
                  <a:srgbClr val="000000"/>
                </a:solidFill>
                <a:ea typeface="Arial Unicode MS" pitchFamily="50" charset="-128"/>
                <a:cs typeface="Tahoma" panose="020B0604030504040204" pitchFamily="34" charset="0"/>
              </a:rPr>
              <a:t>E</a:t>
            </a:r>
            <a:r>
              <a:rPr lang="en-US" altLang="ja-JP" sz="2000" b="1" dirty="0">
                <a:solidFill>
                  <a:srgbClr val="000000"/>
                </a:solidFill>
                <a:ea typeface="Arial Unicode MS" pitchFamily="50" charset="-128"/>
                <a:cs typeface="Tahoma" panose="020B0604030504040204" pitchFamily="34" charset="0"/>
              </a:rPr>
              <a:t>nergy and Resources</a:t>
            </a:r>
            <a:r>
              <a:rPr lang="en-US" altLang="ja-JP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ja-JP" sz="2000" b="1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3359697" y="5235874"/>
            <a:ext cx="28432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ja-JP" altLang="en-US" sz="2000" b="1" dirty="0">
                <a:solidFill>
                  <a:srgbClr val="000000"/>
                </a:solidFill>
                <a:ea typeface="Arial Unicode MS" pitchFamily="50" charset="-128"/>
                <a:cs typeface="Tahoma" panose="020B0604030504040204" pitchFamily="34" charset="0"/>
              </a:rPr>
              <a:t>      </a:t>
            </a:r>
            <a:r>
              <a:rPr lang="en-US" altLang="ja-JP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Climate Change </a:t>
            </a:r>
            <a:endParaRPr lang="en-US" altLang="ja-JP" sz="2000" b="1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97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491CD-27A5-469A-998A-0E3C33E93A86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33487" y="1632210"/>
            <a:ext cx="82915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000000"/>
                </a:solidFill>
                <a:ea typeface="ＭＳ ゴシック" pitchFamily="49" charset="-128"/>
              </a:rPr>
              <a:t>Now, majority of regular citizens in developed countries </a:t>
            </a:r>
            <a:r>
              <a:rPr lang="en-US" altLang="ja-JP" sz="2000" b="1" dirty="0">
                <a:solidFill>
                  <a:srgbClr val="000000"/>
                </a:solidFill>
                <a:ea typeface="ＭＳ ゴシック" pitchFamily="49" charset="-128"/>
              </a:rPr>
              <a:t>have</a:t>
            </a:r>
            <a:endParaRPr lang="en-US" altLang="ja-JP" sz="2000" b="1" dirty="0">
              <a:solidFill>
                <a:srgbClr val="000000"/>
              </a:solidFill>
              <a:ea typeface="ＭＳ ゴシック" pitchFamily="49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000000"/>
                </a:solidFill>
                <a:ea typeface="ＭＳ ゴシック" pitchFamily="49" charset="-128"/>
              </a:rPr>
              <a:t>enough </a:t>
            </a:r>
            <a:r>
              <a:rPr lang="en-US" altLang="ja-JP" sz="2000" b="1" dirty="0">
                <a:solidFill>
                  <a:srgbClr val="000000"/>
                </a:solidFill>
                <a:ea typeface="ＭＳ ゴシック" pitchFamily="49" charset="-128"/>
              </a:rPr>
              <a:t>food, clothing, shelter, mobility, information, and longevity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57613" y="3461010"/>
            <a:ext cx="543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00"/>
                </a:solidFill>
                <a:ea typeface="ＭＳ ゴシック" pitchFamily="49" charset="-128"/>
              </a:rPr>
              <a:t>What do we want under this satisfaction?  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24113" y="816836"/>
            <a:ext cx="7993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kern="0" dirty="0">
                <a:solidFill>
                  <a:srgbClr val="000000">
                    <a:lumMod val="95000"/>
                    <a:lumOff val="5000"/>
                  </a:srgbClr>
                </a:solidFill>
              </a:rPr>
              <a:t>Platinum </a:t>
            </a:r>
            <a:r>
              <a:rPr lang="en-US" altLang="ja-JP" sz="2800" b="1" kern="0" dirty="0">
                <a:solidFill>
                  <a:srgbClr val="000000">
                    <a:lumMod val="95000"/>
                    <a:lumOff val="5000"/>
                  </a:srgbClr>
                </a:solidFill>
              </a:rPr>
              <a:t>Society as a Vision of 21</a:t>
            </a:r>
            <a:r>
              <a:rPr lang="en-US" altLang="ja-JP" sz="2800" b="1" kern="0" baseline="30000" dirty="0">
                <a:solidFill>
                  <a:srgbClr val="000000">
                    <a:lumMod val="95000"/>
                    <a:lumOff val="5000"/>
                  </a:srgbClr>
                </a:solidFill>
              </a:rPr>
              <a:t>st</a:t>
            </a:r>
            <a:r>
              <a:rPr lang="en-US" altLang="ja-JP" sz="2800" b="1" kern="0" dirty="0">
                <a:solidFill>
                  <a:srgbClr val="000000">
                    <a:lumMod val="95000"/>
                    <a:lumOff val="5000"/>
                  </a:srgbClr>
                </a:solidFill>
              </a:rPr>
              <a:t> century  </a:t>
            </a:r>
            <a:endParaRPr lang="en-US" altLang="ja-JP" sz="2800" b="1" kern="0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51201" y="2524385"/>
            <a:ext cx="63129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000000"/>
                </a:solidFill>
                <a:ea typeface="ＭＳ ゴシック" pitchFamily="49" charset="-128"/>
              </a:rPr>
              <a:t>     It will not be later than mid 21</a:t>
            </a:r>
            <a:r>
              <a:rPr lang="en-US" altLang="ja-JP" sz="2000" b="1" baseline="30000" dirty="0">
                <a:solidFill>
                  <a:srgbClr val="000000"/>
                </a:solidFill>
                <a:ea typeface="ＭＳ ゴシック" pitchFamily="49" charset="-128"/>
              </a:rPr>
              <a:t>st</a:t>
            </a:r>
            <a:r>
              <a:rPr lang="en-US" altLang="ja-JP" sz="2000" b="1" dirty="0">
                <a:solidFill>
                  <a:srgbClr val="000000"/>
                </a:solidFill>
                <a:ea typeface="ＭＳ ゴシック" pitchFamily="49" charset="-128"/>
              </a:rPr>
              <a:t> century that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000000"/>
                </a:solidFill>
                <a:ea typeface="ＭＳ ゴシック" pitchFamily="49" charset="-128"/>
              </a:rPr>
              <a:t>majority of the people in the world will </a:t>
            </a:r>
            <a:r>
              <a:rPr lang="en-US" altLang="ja-JP" sz="2000" b="1" dirty="0">
                <a:solidFill>
                  <a:srgbClr val="000000"/>
                </a:solidFill>
                <a:ea typeface="ＭＳ ゴシック" pitchFamily="49" charset="-128"/>
              </a:rPr>
              <a:t>have </a:t>
            </a:r>
            <a:r>
              <a:rPr lang="en-US" altLang="ja-JP" sz="2000" b="1" dirty="0">
                <a:solidFill>
                  <a:srgbClr val="000000"/>
                </a:solidFill>
                <a:ea typeface="ＭＳ ゴシック" pitchFamily="49" charset="-128"/>
              </a:rPr>
              <a:t>them.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656138" y="4221163"/>
            <a:ext cx="254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6666"/>
                </a:solidFill>
                <a:ea typeface="ＭＳ ゴシック" pitchFamily="49" charset="-128"/>
              </a:rPr>
              <a:t>“Quality of Life”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582076" y="5415378"/>
            <a:ext cx="539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6666"/>
                </a:solidFill>
                <a:ea typeface="ＭＳ ゴシック" pitchFamily="49" charset="-128"/>
              </a:rPr>
              <a:t>What is the quality that we desire ? 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23741" y="4797191"/>
            <a:ext cx="3508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6666"/>
                </a:solidFill>
                <a:latin typeface="Arial" charset="0"/>
                <a:ea typeface="ＭＳ Ｐゴシック" charset="-128"/>
              </a:rPr>
              <a:t>Together with Quantity</a:t>
            </a:r>
            <a:endParaRPr lang="ja-JP" altLang="en-US" b="1" dirty="0">
              <a:solidFill>
                <a:srgbClr val="006666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555357" y="44530"/>
            <a:ext cx="3059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sz="2800" b="1" i="1" dirty="0">
                <a:solidFill>
                  <a:srgbClr val="0000CC"/>
                </a:solidFill>
                <a:ea typeface="ＭＳ Ｐゴシック" pitchFamily="50" charset="-128"/>
              </a:rPr>
              <a:t>  </a:t>
            </a:r>
            <a:r>
              <a:rPr lang="en-US" altLang="ja-JP" sz="1800" b="1" dirty="0">
                <a:solidFill>
                  <a:srgbClr val="006666"/>
                </a:solidFill>
                <a:ea typeface="ＭＳ Ｐゴシック" pitchFamily="50" charset="-128"/>
              </a:rPr>
              <a:t>Vision Platinum Society </a:t>
            </a:r>
            <a:endParaRPr lang="en-US" altLang="ja-JP" sz="1800" b="1" dirty="0">
              <a:solidFill>
                <a:srgbClr val="006666"/>
              </a:solidFill>
              <a:ea typeface="ＭＳ Ｐゴシック" pitchFamily="50" charset="-128"/>
            </a:endParaRPr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7392181" y="44530"/>
            <a:ext cx="595313" cy="633412"/>
            <a:chOff x="3832" y="84"/>
            <a:chExt cx="375" cy="399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3832" y="84"/>
              <a:ext cx="213" cy="399"/>
            </a:xfrm>
            <a:custGeom>
              <a:avLst/>
              <a:gdLst>
                <a:gd name="T0" fmla="*/ 124 w 213"/>
                <a:gd name="T1" fmla="*/ 399 h 399"/>
                <a:gd name="T2" fmla="*/ 213 w 213"/>
                <a:gd name="T3" fmla="*/ 186 h 399"/>
                <a:gd name="T4" fmla="*/ 137 w 213"/>
                <a:gd name="T5" fmla="*/ 0 h 399"/>
                <a:gd name="T6" fmla="*/ 22 w 213"/>
                <a:gd name="T7" fmla="*/ 46 h 399"/>
                <a:gd name="T8" fmla="*/ 0 w 213"/>
                <a:gd name="T9" fmla="*/ 97 h 399"/>
                <a:gd name="T10" fmla="*/ 124 w 213"/>
                <a:gd name="T1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399">
                  <a:moveTo>
                    <a:pt x="124" y="399"/>
                  </a:moveTo>
                  <a:lnTo>
                    <a:pt x="213" y="186"/>
                  </a:lnTo>
                  <a:lnTo>
                    <a:pt x="137" y="0"/>
                  </a:lnTo>
                  <a:lnTo>
                    <a:pt x="22" y="46"/>
                  </a:lnTo>
                  <a:lnTo>
                    <a:pt x="0" y="9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7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3897" y="144"/>
              <a:ext cx="75" cy="75"/>
            </a:xfrm>
            <a:custGeom>
              <a:avLst/>
              <a:gdLst>
                <a:gd name="T0" fmla="*/ 134 w 134"/>
                <a:gd name="T1" fmla="*/ 0 h 134"/>
                <a:gd name="T2" fmla="*/ 129 w 134"/>
                <a:gd name="T3" fmla="*/ 2 h 134"/>
                <a:gd name="T4" fmla="*/ 105 w 134"/>
                <a:gd name="T5" fmla="*/ 6 h 134"/>
                <a:gd name="T6" fmla="*/ 67 w 134"/>
                <a:gd name="T7" fmla="*/ 8 h 134"/>
                <a:gd name="T8" fmla="*/ 28 w 134"/>
                <a:gd name="T9" fmla="*/ 6 h 134"/>
                <a:gd name="T10" fmla="*/ 4 w 134"/>
                <a:gd name="T11" fmla="*/ 2 h 134"/>
                <a:gd name="T12" fmla="*/ 0 w 134"/>
                <a:gd name="T13" fmla="*/ 0 h 134"/>
                <a:gd name="T14" fmla="*/ 2 w 134"/>
                <a:gd name="T15" fmla="*/ 4 h 134"/>
                <a:gd name="T16" fmla="*/ 6 w 134"/>
                <a:gd name="T17" fmla="*/ 29 h 134"/>
                <a:gd name="T18" fmla="*/ 7 w 134"/>
                <a:gd name="T19" fmla="*/ 67 h 134"/>
                <a:gd name="T20" fmla="*/ 6 w 134"/>
                <a:gd name="T21" fmla="*/ 105 h 134"/>
                <a:gd name="T22" fmla="*/ 2 w 134"/>
                <a:gd name="T23" fmla="*/ 129 h 134"/>
                <a:gd name="T24" fmla="*/ 0 w 134"/>
                <a:gd name="T25" fmla="*/ 134 h 134"/>
                <a:gd name="T26" fmla="*/ 0 w 134"/>
                <a:gd name="T27" fmla="*/ 134 h 134"/>
                <a:gd name="T28" fmla="*/ 4 w 134"/>
                <a:gd name="T29" fmla="*/ 132 h 134"/>
                <a:gd name="T30" fmla="*/ 28 w 134"/>
                <a:gd name="T31" fmla="*/ 128 h 134"/>
                <a:gd name="T32" fmla="*/ 67 w 134"/>
                <a:gd name="T33" fmla="*/ 126 h 134"/>
                <a:gd name="T34" fmla="*/ 105 w 134"/>
                <a:gd name="T35" fmla="*/ 128 h 134"/>
                <a:gd name="T36" fmla="*/ 129 w 134"/>
                <a:gd name="T37" fmla="*/ 132 h 134"/>
                <a:gd name="T38" fmla="*/ 134 w 134"/>
                <a:gd name="T39" fmla="*/ 134 h 134"/>
                <a:gd name="T40" fmla="*/ 131 w 134"/>
                <a:gd name="T41" fmla="*/ 129 h 134"/>
                <a:gd name="T42" fmla="*/ 128 w 134"/>
                <a:gd name="T43" fmla="*/ 105 h 134"/>
                <a:gd name="T44" fmla="*/ 126 w 134"/>
                <a:gd name="T45" fmla="*/ 67 h 134"/>
                <a:gd name="T46" fmla="*/ 128 w 134"/>
                <a:gd name="T47" fmla="*/ 29 h 134"/>
                <a:gd name="T48" fmla="*/ 131 w 134"/>
                <a:gd name="T49" fmla="*/ 4 h 134"/>
                <a:gd name="T50" fmla="*/ 134 w 134"/>
                <a:gd name="T5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34">
                  <a:moveTo>
                    <a:pt x="134" y="0"/>
                  </a:moveTo>
                  <a:cubicBezTo>
                    <a:pt x="134" y="0"/>
                    <a:pt x="132" y="1"/>
                    <a:pt x="129" y="2"/>
                  </a:cubicBezTo>
                  <a:cubicBezTo>
                    <a:pt x="126" y="4"/>
                    <a:pt x="118" y="5"/>
                    <a:pt x="105" y="6"/>
                  </a:cubicBezTo>
                  <a:cubicBezTo>
                    <a:pt x="92" y="7"/>
                    <a:pt x="79" y="8"/>
                    <a:pt x="67" y="8"/>
                  </a:cubicBezTo>
                  <a:cubicBezTo>
                    <a:pt x="55" y="8"/>
                    <a:pt x="41" y="7"/>
                    <a:pt x="28" y="6"/>
                  </a:cubicBezTo>
                  <a:cubicBezTo>
                    <a:pt x="15" y="5"/>
                    <a:pt x="7" y="4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4"/>
                  </a:cubicBezTo>
                  <a:cubicBezTo>
                    <a:pt x="3" y="8"/>
                    <a:pt x="5" y="16"/>
                    <a:pt x="6" y="29"/>
                  </a:cubicBezTo>
                  <a:cubicBezTo>
                    <a:pt x="7" y="42"/>
                    <a:pt x="7" y="55"/>
                    <a:pt x="7" y="67"/>
                  </a:cubicBezTo>
                  <a:cubicBezTo>
                    <a:pt x="7" y="79"/>
                    <a:pt x="7" y="92"/>
                    <a:pt x="6" y="105"/>
                  </a:cubicBezTo>
                  <a:cubicBezTo>
                    <a:pt x="5" y="118"/>
                    <a:pt x="3" y="126"/>
                    <a:pt x="2" y="129"/>
                  </a:cubicBezTo>
                  <a:cubicBezTo>
                    <a:pt x="1" y="133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1" y="133"/>
                    <a:pt x="4" y="132"/>
                  </a:cubicBezTo>
                  <a:cubicBezTo>
                    <a:pt x="7" y="130"/>
                    <a:pt x="15" y="129"/>
                    <a:pt x="28" y="128"/>
                  </a:cubicBezTo>
                  <a:cubicBezTo>
                    <a:pt x="41" y="127"/>
                    <a:pt x="55" y="126"/>
                    <a:pt x="67" y="126"/>
                  </a:cubicBezTo>
                  <a:cubicBezTo>
                    <a:pt x="79" y="126"/>
                    <a:pt x="92" y="127"/>
                    <a:pt x="105" y="128"/>
                  </a:cubicBezTo>
                  <a:cubicBezTo>
                    <a:pt x="118" y="129"/>
                    <a:pt x="126" y="130"/>
                    <a:pt x="129" y="132"/>
                  </a:cubicBezTo>
                  <a:cubicBezTo>
                    <a:pt x="132" y="133"/>
                    <a:pt x="134" y="134"/>
                    <a:pt x="134" y="134"/>
                  </a:cubicBezTo>
                  <a:cubicBezTo>
                    <a:pt x="134" y="134"/>
                    <a:pt x="133" y="133"/>
                    <a:pt x="131" y="129"/>
                  </a:cubicBezTo>
                  <a:cubicBezTo>
                    <a:pt x="130" y="126"/>
                    <a:pt x="129" y="118"/>
                    <a:pt x="128" y="105"/>
                  </a:cubicBezTo>
                  <a:cubicBezTo>
                    <a:pt x="127" y="92"/>
                    <a:pt x="126" y="79"/>
                    <a:pt x="126" y="67"/>
                  </a:cubicBezTo>
                  <a:cubicBezTo>
                    <a:pt x="126" y="55"/>
                    <a:pt x="127" y="42"/>
                    <a:pt x="128" y="29"/>
                  </a:cubicBezTo>
                  <a:cubicBezTo>
                    <a:pt x="129" y="16"/>
                    <a:pt x="130" y="8"/>
                    <a:pt x="131" y="4"/>
                  </a:cubicBezTo>
                  <a:cubicBezTo>
                    <a:pt x="133" y="1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5" name="Freeform 37"/>
            <p:cNvSpPr>
              <a:spLocks/>
            </p:cNvSpPr>
            <p:nvPr/>
          </p:nvSpPr>
          <p:spPr bwMode="auto">
            <a:xfrm>
              <a:off x="4189" y="225"/>
              <a:ext cx="18" cy="18"/>
            </a:xfrm>
            <a:custGeom>
              <a:avLst/>
              <a:gdLst>
                <a:gd name="T0" fmla="*/ 32 w 32"/>
                <a:gd name="T1" fmla="*/ 0 h 32"/>
                <a:gd name="T2" fmla="*/ 31 w 32"/>
                <a:gd name="T3" fmla="*/ 0 h 32"/>
                <a:gd name="T4" fmla="*/ 25 w 32"/>
                <a:gd name="T5" fmla="*/ 1 h 32"/>
                <a:gd name="T6" fmla="*/ 16 w 32"/>
                <a:gd name="T7" fmla="*/ 1 h 32"/>
                <a:gd name="T8" fmla="*/ 7 w 32"/>
                <a:gd name="T9" fmla="*/ 1 h 32"/>
                <a:gd name="T10" fmla="*/ 1 w 32"/>
                <a:gd name="T11" fmla="*/ 0 h 32"/>
                <a:gd name="T12" fmla="*/ 0 w 32"/>
                <a:gd name="T13" fmla="*/ 0 h 32"/>
                <a:gd name="T14" fmla="*/ 1 w 32"/>
                <a:gd name="T15" fmla="*/ 1 h 32"/>
                <a:gd name="T16" fmla="*/ 2 w 32"/>
                <a:gd name="T17" fmla="*/ 6 h 32"/>
                <a:gd name="T18" fmla="*/ 2 w 32"/>
                <a:gd name="T19" fmla="*/ 16 h 32"/>
                <a:gd name="T20" fmla="*/ 2 w 32"/>
                <a:gd name="T21" fmla="*/ 25 h 32"/>
                <a:gd name="T22" fmla="*/ 1 w 32"/>
                <a:gd name="T23" fmla="*/ 31 h 32"/>
                <a:gd name="T24" fmla="*/ 0 w 32"/>
                <a:gd name="T25" fmla="*/ 32 h 32"/>
                <a:gd name="T26" fmla="*/ 0 w 32"/>
                <a:gd name="T27" fmla="*/ 32 h 32"/>
                <a:gd name="T28" fmla="*/ 1 w 32"/>
                <a:gd name="T29" fmla="*/ 31 h 32"/>
                <a:gd name="T30" fmla="*/ 7 w 32"/>
                <a:gd name="T31" fmla="*/ 30 h 32"/>
                <a:gd name="T32" fmla="*/ 16 w 32"/>
                <a:gd name="T33" fmla="*/ 30 h 32"/>
                <a:gd name="T34" fmla="*/ 25 w 32"/>
                <a:gd name="T35" fmla="*/ 30 h 32"/>
                <a:gd name="T36" fmla="*/ 31 w 32"/>
                <a:gd name="T37" fmla="*/ 31 h 32"/>
                <a:gd name="T38" fmla="*/ 32 w 32"/>
                <a:gd name="T39" fmla="*/ 32 h 32"/>
                <a:gd name="T40" fmla="*/ 32 w 32"/>
                <a:gd name="T41" fmla="*/ 31 h 32"/>
                <a:gd name="T42" fmla="*/ 31 w 32"/>
                <a:gd name="T43" fmla="*/ 25 h 32"/>
                <a:gd name="T44" fmla="*/ 30 w 32"/>
                <a:gd name="T45" fmla="*/ 16 h 32"/>
                <a:gd name="T46" fmla="*/ 31 w 32"/>
                <a:gd name="T47" fmla="*/ 6 h 32"/>
                <a:gd name="T48" fmla="*/ 32 w 32"/>
                <a:gd name="T49" fmla="*/ 1 h 32"/>
                <a:gd name="T50" fmla="*/ 32 w 32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2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30" y="0"/>
                    <a:pt x="28" y="1"/>
                    <a:pt x="25" y="1"/>
                  </a:cubicBezTo>
                  <a:cubicBezTo>
                    <a:pt x="22" y="1"/>
                    <a:pt x="19" y="1"/>
                    <a:pt x="16" y="1"/>
                  </a:cubicBezTo>
                  <a:cubicBezTo>
                    <a:pt x="13" y="1"/>
                    <a:pt x="10" y="1"/>
                    <a:pt x="7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3"/>
                    <a:pt x="2" y="6"/>
                  </a:cubicBezTo>
                  <a:cubicBezTo>
                    <a:pt x="2" y="10"/>
                    <a:pt x="2" y="13"/>
                    <a:pt x="2" y="16"/>
                  </a:cubicBezTo>
                  <a:cubicBezTo>
                    <a:pt x="2" y="19"/>
                    <a:pt x="2" y="22"/>
                    <a:pt x="2" y="25"/>
                  </a:cubicBezTo>
                  <a:cubicBezTo>
                    <a:pt x="1" y="28"/>
                    <a:pt x="1" y="3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1" y="31"/>
                  </a:cubicBezTo>
                  <a:cubicBezTo>
                    <a:pt x="2" y="31"/>
                    <a:pt x="4" y="30"/>
                    <a:pt x="7" y="30"/>
                  </a:cubicBezTo>
                  <a:cubicBezTo>
                    <a:pt x="10" y="30"/>
                    <a:pt x="13" y="30"/>
                    <a:pt x="16" y="30"/>
                  </a:cubicBezTo>
                  <a:cubicBezTo>
                    <a:pt x="19" y="30"/>
                    <a:pt x="22" y="30"/>
                    <a:pt x="25" y="30"/>
                  </a:cubicBezTo>
                  <a:cubicBezTo>
                    <a:pt x="28" y="30"/>
                    <a:pt x="30" y="31"/>
                    <a:pt x="31" y="31"/>
                  </a:cubicBezTo>
                  <a:cubicBezTo>
                    <a:pt x="32" y="31"/>
                    <a:pt x="32" y="32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1" y="30"/>
                    <a:pt x="31" y="28"/>
                    <a:pt x="31" y="25"/>
                  </a:cubicBezTo>
                  <a:cubicBezTo>
                    <a:pt x="30" y="22"/>
                    <a:pt x="30" y="19"/>
                    <a:pt x="30" y="16"/>
                  </a:cubicBezTo>
                  <a:cubicBezTo>
                    <a:pt x="30" y="13"/>
                    <a:pt x="30" y="10"/>
                    <a:pt x="31" y="6"/>
                  </a:cubicBezTo>
                  <a:cubicBezTo>
                    <a:pt x="31" y="3"/>
                    <a:pt x="31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7680221" y="18855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solidFill>
                  <a:srgbClr val="006666"/>
                </a:solidFill>
                <a:latin typeface="Arial" charset="0"/>
                <a:ea typeface="ＭＳ Ｐゴシック" charset="-128"/>
              </a:rPr>
              <a:t>Platinum Society Network</a:t>
            </a:r>
            <a:endParaRPr lang="ja-JP" altLang="en-US" sz="1800" b="1" dirty="0">
              <a:solidFill>
                <a:srgbClr val="006666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714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491CD-27A5-469A-998A-0E3C33E93A86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  <p:pic>
        <p:nvPicPr>
          <p:cNvPr id="3" name="Picture 2" descr="C:\Users\8910512\Desktop\map_20140930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980661"/>
            <a:ext cx="739140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648075" y="528796"/>
            <a:ext cx="6624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en-US" altLang="ja-JP" sz="2800" b="1" kern="0" dirty="0">
                <a:solidFill>
                  <a:srgbClr val="000000"/>
                </a:solidFill>
              </a:rPr>
              <a:t>Platinum Society Network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776414" y="1196975"/>
            <a:ext cx="38877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Calibri" pitchFamily="34" charset="0"/>
              </a:rPr>
              <a:t>[Local Governments]</a:t>
            </a:r>
            <a:r>
              <a:rPr lang="ja-JP" altLang="en-US" sz="2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2400">
                <a:solidFill>
                  <a:srgbClr val="000000"/>
                </a:solidFill>
                <a:latin typeface="Calibri" pitchFamily="34" charset="0"/>
              </a:rPr>
              <a:t>129</a:t>
            </a:r>
            <a:endParaRPr lang="ja-JP" altLang="en-US" sz="240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2400">
                <a:solidFill>
                  <a:srgbClr val="000000"/>
                </a:solidFill>
                <a:latin typeface="Calibri" pitchFamily="34" charset="0"/>
              </a:rPr>
              <a:t>・</a:t>
            </a:r>
            <a:r>
              <a:rPr lang="en-US" altLang="ja-JP" sz="2400">
                <a:solidFill>
                  <a:srgbClr val="000000"/>
                </a:solidFill>
                <a:latin typeface="Calibri" pitchFamily="34" charset="0"/>
              </a:rPr>
              <a:t>Governor</a:t>
            </a:r>
            <a:r>
              <a:rPr lang="ja-JP" altLang="en-US" sz="2400">
                <a:solidFill>
                  <a:srgbClr val="000000"/>
                </a:solidFill>
                <a:latin typeface="Calibri" pitchFamily="34" charset="0"/>
              </a:rPr>
              <a:t>：</a:t>
            </a:r>
            <a:r>
              <a:rPr lang="en-US" altLang="ja-JP" sz="2400">
                <a:solidFill>
                  <a:srgbClr val="000000"/>
                </a:solidFill>
                <a:latin typeface="Calibri" pitchFamily="34" charset="0"/>
              </a:rPr>
              <a:t>29</a:t>
            </a:r>
            <a:endParaRPr lang="ja-JP" altLang="en-US" sz="240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2400">
                <a:solidFill>
                  <a:srgbClr val="000000"/>
                </a:solidFill>
                <a:latin typeface="Calibri" pitchFamily="34" charset="0"/>
              </a:rPr>
              <a:t>・</a:t>
            </a:r>
            <a:r>
              <a:rPr lang="en-US" altLang="ja-JP" sz="2400">
                <a:solidFill>
                  <a:srgbClr val="000000"/>
                </a:solidFill>
                <a:latin typeface="Calibri" pitchFamily="34" charset="0"/>
              </a:rPr>
              <a:t>Mayor</a:t>
            </a:r>
            <a:r>
              <a:rPr lang="ja-JP" altLang="en-US" sz="2400">
                <a:solidFill>
                  <a:srgbClr val="000000"/>
                </a:solidFill>
                <a:latin typeface="Calibri" pitchFamily="34" charset="0"/>
              </a:rPr>
              <a:t>：</a:t>
            </a:r>
            <a:r>
              <a:rPr lang="en-US" altLang="ja-JP" sz="2400">
                <a:solidFill>
                  <a:srgbClr val="000000"/>
                </a:solidFill>
                <a:latin typeface="Calibri" pitchFamily="34" charset="0"/>
              </a:rPr>
              <a:t>100</a:t>
            </a:r>
            <a:endParaRPr lang="ja-JP" altLang="en-US" sz="240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Calibri" pitchFamily="34" charset="0"/>
              </a:rPr>
              <a:t>[Corporate CEO’s]</a:t>
            </a:r>
            <a:r>
              <a:rPr lang="ja-JP" altLang="en-US" sz="2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2400">
                <a:solidFill>
                  <a:srgbClr val="000000"/>
                </a:solidFill>
                <a:latin typeface="Calibri" pitchFamily="34" charset="0"/>
              </a:rPr>
              <a:t>77</a:t>
            </a:r>
            <a:endParaRPr lang="ja-JP" altLang="en-US" sz="240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Calibri" pitchFamily="34" charset="0"/>
              </a:rPr>
              <a:t>[Individuals]52</a:t>
            </a:r>
            <a:endParaRPr lang="ja-JP" altLang="en-US" sz="240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ja-JP" altLang="en-US" sz="18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Text Box 120"/>
          <p:cNvSpPr txBox="1">
            <a:spLocks noChangeArrowheads="1"/>
          </p:cNvSpPr>
          <p:nvPr/>
        </p:nvSpPr>
        <p:spPr bwMode="auto">
          <a:xfrm>
            <a:off x="7969251" y="3135313"/>
            <a:ext cx="1800225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en-US" altLang="ja-JP" sz="1400" b="1" kern="0">
                <a:solidFill>
                  <a:srgbClr val="000000"/>
                </a:solidFill>
              </a:rPr>
              <a:t>Tokyo districts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543925" y="5300663"/>
            <a:ext cx="2135188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en-US" altLang="ja-JP" sz="1400" b="1" kern="0">
                <a:solidFill>
                  <a:srgbClr val="000000"/>
                </a:solidFill>
              </a:rPr>
              <a:t>governors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543926" y="5589589"/>
            <a:ext cx="2066925" cy="3079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en-US" altLang="ja-JP" sz="1400" b="1" kern="0">
                <a:solidFill>
                  <a:srgbClr val="000000"/>
                </a:solidFill>
              </a:rPr>
              <a:t>mayors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555357" y="44530"/>
            <a:ext cx="3059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sz="2800" b="1" i="1" dirty="0">
                <a:solidFill>
                  <a:srgbClr val="0000CC"/>
                </a:solidFill>
                <a:ea typeface="ＭＳ Ｐゴシック" pitchFamily="50" charset="-128"/>
              </a:rPr>
              <a:t>  </a:t>
            </a:r>
            <a:r>
              <a:rPr lang="en-US" altLang="ja-JP" sz="1800" b="1" dirty="0">
                <a:solidFill>
                  <a:srgbClr val="006666"/>
                </a:solidFill>
                <a:ea typeface="ＭＳ Ｐゴシック" pitchFamily="50" charset="-128"/>
              </a:rPr>
              <a:t>Vision Platinum Society </a:t>
            </a:r>
            <a:endParaRPr lang="en-US" altLang="ja-JP" sz="1800" b="1" dirty="0">
              <a:solidFill>
                <a:srgbClr val="006666"/>
              </a:solidFill>
              <a:ea typeface="ＭＳ Ｐゴシック" pitchFamily="50" charset="-128"/>
            </a:endParaRPr>
          </a:p>
        </p:txBody>
      </p: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7392181" y="44530"/>
            <a:ext cx="595313" cy="633412"/>
            <a:chOff x="3832" y="84"/>
            <a:chExt cx="375" cy="399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3832" y="84"/>
              <a:ext cx="213" cy="399"/>
            </a:xfrm>
            <a:custGeom>
              <a:avLst/>
              <a:gdLst>
                <a:gd name="T0" fmla="*/ 124 w 213"/>
                <a:gd name="T1" fmla="*/ 399 h 399"/>
                <a:gd name="T2" fmla="*/ 213 w 213"/>
                <a:gd name="T3" fmla="*/ 186 h 399"/>
                <a:gd name="T4" fmla="*/ 137 w 213"/>
                <a:gd name="T5" fmla="*/ 0 h 399"/>
                <a:gd name="T6" fmla="*/ 22 w 213"/>
                <a:gd name="T7" fmla="*/ 46 h 399"/>
                <a:gd name="T8" fmla="*/ 0 w 213"/>
                <a:gd name="T9" fmla="*/ 97 h 399"/>
                <a:gd name="T10" fmla="*/ 124 w 213"/>
                <a:gd name="T1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399">
                  <a:moveTo>
                    <a:pt x="124" y="399"/>
                  </a:moveTo>
                  <a:lnTo>
                    <a:pt x="213" y="186"/>
                  </a:lnTo>
                  <a:lnTo>
                    <a:pt x="137" y="0"/>
                  </a:lnTo>
                  <a:lnTo>
                    <a:pt x="22" y="46"/>
                  </a:lnTo>
                  <a:lnTo>
                    <a:pt x="0" y="9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7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3897" y="144"/>
              <a:ext cx="75" cy="75"/>
            </a:xfrm>
            <a:custGeom>
              <a:avLst/>
              <a:gdLst>
                <a:gd name="T0" fmla="*/ 134 w 134"/>
                <a:gd name="T1" fmla="*/ 0 h 134"/>
                <a:gd name="T2" fmla="*/ 129 w 134"/>
                <a:gd name="T3" fmla="*/ 2 h 134"/>
                <a:gd name="T4" fmla="*/ 105 w 134"/>
                <a:gd name="T5" fmla="*/ 6 h 134"/>
                <a:gd name="T6" fmla="*/ 67 w 134"/>
                <a:gd name="T7" fmla="*/ 8 h 134"/>
                <a:gd name="T8" fmla="*/ 28 w 134"/>
                <a:gd name="T9" fmla="*/ 6 h 134"/>
                <a:gd name="T10" fmla="*/ 4 w 134"/>
                <a:gd name="T11" fmla="*/ 2 h 134"/>
                <a:gd name="T12" fmla="*/ 0 w 134"/>
                <a:gd name="T13" fmla="*/ 0 h 134"/>
                <a:gd name="T14" fmla="*/ 2 w 134"/>
                <a:gd name="T15" fmla="*/ 4 h 134"/>
                <a:gd name="T16" fmla="*/ 6 w 134"/>
                <a:gd name="T17" fmla="*/ 29 h 134"/>
                <a:gd name="T18" fmla="*/ 7 w 134"/>
                <a:gd name="T19" fmla="*/ 67 h 134"/>
                <a:gd name="T20" fmla="*/ 6 w 134"/>
                <a:gd name="T21" fmla="*/ 105 h 134"/>
                <a:gd name="T22" fmla="*/ 2 w 134"/>
                <a:gd name="T23" fmla="*/ 129 h 134"/>
                <a:gd name="T24" fmla="*/ 0 w 134"/>
                <a:gd name="T25" fmla="*/ 134 h 134"/>
                <a:gd name="T26" fmla="*/ 0 w 134"/>
                <a:gd name="T27" fmla="*/ 134 h 134"/>
                <a:gd name="T28" fmla="*/ 4 w 134"/>
                <a:gd name="T29" fmla="*/ 132 h 134"/>
                <a:gd name="T30" fmla="*/ 28 w 134"/>
                <a:gd name="T31" fmla="*/ 128 h 134"/>
                <a:gd name="T32" fmla="*/ 67 w 134"/>
                <a:gd name="T33" fmla="*/ 126 h 134"/>
                <a:gd name="T34" fmla="*/ 105 w 134"/>
                <a:gd name="T35" fmla="*/ 128 h 134"/>
                <a:gd name="T36" fmla="*/ 129 w 134"/>
                <a:gd name="T37" fmla="*/ 132 h 134"/>
                <a:gd name="T38" fmla="*/ 134 w 134"/>
                <a:gd name="T39" fmla="*/ 134 h 134"/>
                <a:gd name="T40" fmla="*/ 131 w 134"/>
                <a:gd name="T41" fmla="*/ 129 h 134"/>
                <a:gd name="T42" fmla="*/ 128 w 134"/>
                <a:gd name="T43" fmla="*/ 105 h 134"/>
                <a:gd name="T44" fmla="*/ 126 w 134"/>
                <a:gd name="T45" fmla="*/ 67 h 134"/>
                <a:gd name="T46" fmla="*/ 128 w 134"/>
                <a:gd name="T47" fmla="*/ 29 h 134"/>
                <a:gd name="T48" fmla="*/ 131 w 134"/>
                <a:gd name="T49" fmla="*/ 4 h 134"/>
                <a:gd name="T50" fmla="*/ 134 w 134"/>
                <a:gd name="T5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34">
                  <a:moveTo>
                    <a:pt x="134" y="0"/>
                  </a:moveTo>
                  <a:cubicBezTo>
                    <a:pt x="134" y="0"/>
                    <a:pt x="132" y="1"/>
                    <a:pt x="129" y="2"/>
                  </a:cubicBezTo>
                  <a:cubicBezTo>
                    <a:pt x="126" y="4"/>
                    <a:pt x="118" y="5"/>
                    <a:pt x="105" y="6"/>
                  </a:cubicBezTo>
                  <a:cubicBezTo>
                    <a:pt x="92" y="7"/>
                    <a:pt x="79" y="8"/>
                    <a:pt x="67" y="8"/>
                  </a:cubicBezTo>
                  <a:cubicBezTo>
                    <a:pt x="55" y="8"/>
                    <a:pt x="41" y="7"/>
                    <a:pt x="28" y="6"/>
                  </a:cubicBezTo>
                  <a:cubicBezTo>
                    <a:pt x="15" y="5"/>
                    <a:pt x="7" y="4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4"/>
                  </a:cubicBezTo>
                  <a:cubicBezTo>
                    <a:pt x="3" y="8"/>
                    <a:pt x="5" y="16"/>
                    <a:pt x="6" y="29"/>
                  </a:cubicBezTo>
                  <a:cubicBezTo>
                    <a:pt x="7" y="42"/>
                    <a:pt x="7" y="55"/>
                    <a:pt x="7" y="67"/>
                  </a:cubicBezTo>
                  <a:cubicBezTo>
                    <a:pt x="7" y="79"/>
                    <a:pt x="7" y="92"/>
                    <a:pt x="6" y="105"/>
                  </a:cubicBezTo>
                  <a:cubicBezTo>
                    <a:pt x="5" y="118"/>
                    <a:pt x="3" y="126"/>
                    <a:pt x="2" y="129"/>
                  </a:cubicBezTo>
                  <a:cubicBezTo>
                    <a:pt x="1" y="133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1" y="133"/>
                    <a:pt x="4" y="132"/>
                  </a:cubicBezTo>
                  <a:cubicBezTo>
                    <a:pt x="7" y="130"/>
                    <a:pt x="15" y="129"/>
                    <a:pt x="28" y="128"/>
                  </a:cubicBezTo>
                  <a:cubicBezTo>
                    <a:pt x="41" y="127"/>
                    <a:pt x="55" y="126"/>
                    <a:pt x="67" y="126"/>
                  </a:cubicBezTo>
                  <a:cubicBezTo>
                    <a:pt x="79" y="126"/>
                    <a:pt x="92" y="127"/>
                    <a:pt x="105" y="128"/>
                  </a:cubicBezTo>
                  <a:cubicBezTo>
                    <a:pt x="118" y="129"/>
                    <a:pt x="126" y="130"/>
                    <a:pt x="129" y="132"/>
                  </a:cubicBezTo>
                  <a:cubicBezTo>
                    <a:pt x="132" y="133"/>
                    <a:pt x="134" y="134"/>
                    <a:pt x="134" y="134"/>
                  </a:cubicBezTo>
                  <a:cubicBezTo>
                    <a:pt x="134" y="134"/>
                    <a:pt x="133" y="133"/>
                    <a:pt x="131" y="129"/>
                  </a:cubicBezTo>
                  <a:cubicBezTo>
                    <a:pt x="130" y="126"/>
                    <a:pt x="129" y="118"/>
                    <a:pt x="128" y="105"/>
                  </a:cubicBezTo>
                  <a:cubicBezTo>
                    <a:pt x="127" y="92"/>
                    <a:pt x="126" y="79"/>
                    <a:pt x="126" y="67"/>
                  </a:cubicBezTo>
                  <a:cubicBezTo>
                    <a:pt x="126" y="55"/>
                    <a:pt x="127" y="42"/>
                    <a:pt x="128" y="29"/>
                  </a:cubicBezTo>
                  <a:cubicBezTo>
                    <a:pt x="129" y="16"/>
                    <a:pt x="130" y="8"/>
                    <a:pt x="131" y="4"/>
                  </a:cubicBezTo>
                  <a:cubicBezTo>
                    <a:pt x="133" y="1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" name="Freeform 37"/>
            <p:cNvSpPr>
              <a:spLocks/>
            </p:cNvSpPr>
            <p:nvPr/>
          </p:nvSpPr>
          <p:spPr bwMode="auto">
            <a:xfrm>
              <a:off x="4189" y="225"/>
              <a:ext cx="18" cy="18"/>
            </a:xfrm>
            <a:custGeom>
              <a:avLst/>
              <a:gdLst>
                <a:gd name="T0" fmla="*/ 32 w 32"/>
                <a:gd name="T1" fmla="*/ 0 h 32"/>
                <a:gd name="T2" fmla="*/ 31 w 32"/>
                <a:gd name="T3" fmla="*/ 0 h 32"/>
                <a:gd name="T4" fmla="*/ 25 w 32"/>
                <a:gd name="T5" fmla="*/ 1 h 32"/>
                <a:gd name="T6" fmla="*/ 16 w 32"/>
                <a:gd name="T7" fmla="*/ 1 h 32"/>
                <a:gd name="T8" fmla="*/ 7 w 32"/>
                <a:gd name="T9" fmla="*/ 1 h 32"/>
                <a:gd name="T10" fmla="*/ 1 w 32"/>
                <a:gd name="T11" fmla="*/ 0 h 32"/>
                <a:gd name="T12" fmla="*/ 0 w 32"/>
                <a:gd name="T13" fmla="*/ 0 h 32"/>
                <a:gd name="T14" fmla="*/ 1 w 32"/>
                <a:gd name="T15" fmla="*/ 1 h 32"/>
                <a:gd name="T16" fmla="*/ 2 w 32"/>
                <a:gd name="T17" fmla="*/ 6 h 32"/>
                <a:gd name="T18" fmla="*/ 2 w 32"/>
                <a:gd name="T19" fmla="*/ 16 h 32"/>
                <a:gd name="T20" fmla="*/ 2 w 32"/>
                <a:gd name="T21" fmla="*/ 25 h 32"/>
                <a:gd name="T22" fmla="*/ 1 w 32"/>
                <a:gd name="T23" fmla="*/ 31 h 32"/>
                <a:gd name="T24" fmla="*/ 0 w 32"/>
                <a:gd name="T25" fmla="*/ 32 h 32"/>
                <a:gd name="T26" fmla="*/ 0 w 32"/>
                <a:gd name="T27" fmla="*/ 32 h 32"/>
                <a:gd name="T28" fmla="*/ 1 w 32"/>
                <a:gd name="T29" fmla="*/ 31 h 32"/>
                <a:gd name="T30" fmla="*/ 7 w 32"/>
                <a:gd name="T31" fmla="*/ 30 h 32"/>
                <a:gd name="T32" fmla="*/ 16 w 32"/>
                <a:gd name="T33" fmla="*/ 30 h 32"/>
                <a:gd name="T34" fmla="*/ 25 w 32"/>
                <a:gd name="T35" fmla="*/ 30 h 32"/>
                <a:gd name="T36" fmla="*/ 31 w 32"/>
                <a:gd name="T37" fmla="*/ 31 h 32"/>
                <a:gd name="T38" fmla="*/ 32 w 32"/>
                <a:gd name="T39" fmla="*/ 32 h 32"/>
                <a:gd name="T40" fmla="*/ 32 w 32"/>
                <a:gd name="T41" fmla="*/ 31 h 32"/>
                <a:gd name="T42" fmla="*/ 31 w 32"/>
                <a:gd name="T43" fmla="*/ 25 h 32"/>
                <a:gd name="T44" fmla="*/ 30 w 32"/>
                <a:gd name="T45" fmla="*/ 16 h 32"/>
                <a:gd name="T46" fmla="*/ 31 w 32"/>
                <a:gd name="T47" fmla="*/ 6 h 32"/>
                <a:gd name="T48" fmla="*/ 32 w 32"/>
                <a:gd name="T49" fmla="*/ 1 h 32"/>
                <a:gd name="T50" fmla="*/ 32 w 32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2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30" y="0"/>
                    <a:pt x="28" y="1"/>
                    <a:pt x="25" y="1"/>
                  </a:cubicBezTo>
                  <a:cubicBezTo>
                    <a:pt x="22" y="1"/>
                    <a:pt x="19" y="1"/>
                    <a:pt x="16" y="1"/>
                  </a:cubicBezTo>
                  <a:cubicBezTo>
                    <a:pt x="13" y="1"/>
                    <a:pt x="10" y="1"/>
                    <a:pt x="7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3"/>
                    <a:pt x="2" y="6"/>
                  </a:cubicBezTo>
                  <a:cubicBezTo>
                    <a:pt x="2" y="10"/>
                    <a:pt x="2" y="13"/>
                    <a:pt x="2" y="16"/>
                  </a:cubicBezTo>
                  <a:cubicBezTo>
                    <a:pt x="2" y="19"/>
                    <a:pt x="2" y="22"/>
                    <a:pt x="2" y="25"/>
                  </a:cubicBezTo>
                  <a:cubicBezTo>
                    <a:pt x="1" y="28"/>
                    <a:pt x="1" y="3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1" y="31"/>
                  </a:cubicBezTo>
                  <a:cubicBezTo>
                    <a:pt x="2" y="31"/>
                    <a:pt x="4" y="30"/>
                    <a:pt x="7" y="30"/>
                  </a:cubicBezTo>
                  <a:cubicBezTo>
                    <a:pt x="10" y="30"/>
                    <a:pt x="13" y="30"/>
                    <a:pt x="16" y="30"/>
                  </a:cubicBezTo>
                  <a:cubicBezTo>
                    <a:pt x="19" y="30"/>
                    <a:pt x="22" y="30"/>
                    <a:pt x="25" y="30"/>
                  </a:cubicBezTo>
                  <a:cubicBezTo>
                    <a:pt x="28" y="30"/>
                    <a:pt x="30" y="31"/>
                    <a:pt x="31" y="31"/>
                  </a:cubicBezTo>
                  <a:cubicBezTo>
                    <a:pt x="32" y="31"/>
                    <a:pt x="32" y="32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1" y="30"/>
                    <a:pt x="31" y="28"/>
                    <a:pt x="31" y="25"/>
                  </a:cubicBezTo>
                  <a:cubicBezTo>
                    <a:pt x="30" y="22"/>
                    <a:pt x="30" y="19"/>
                    <a:pt x="30" y="16"/>
                  </a:cubicBezTo>
                  <a:cubicBezTo>
                    <a:pt x="30" y="13"/>
                    <a:pt x="30" y="10"/>
                    <a:pt x="31" y="6"/>
                  </a:cubicBezTo>
                  <a:cubicBezTo>
                    <a:pt x="31" y="3"/>
                    <a:pt x="31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7680221" y="18855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solidFill>
                  <a:srgbClr val="006666"/>
                </a:solidFill>
                <a:latin typeface="Arial" charset="0"/>
                <a:ea typeface="ＭＳ Ｐゴシック" charset="-128"/>
              </a:rPr>
              <a:t>Platinum Society Network</a:t>
            </a:r>
            <a:endParaRPr lang="ja-JP" altLang="en-US" sz="1800" b="1" dirty="0">
              <a:solidFill>
                <a:srgbClr val="006666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83541" y="5949350"/>
            <a:ext cx="6316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006666"/>
                </a:solidFill>
                <a:latin typeface="Arial" charset="0"/>
                <a:ea typeface="ＭＳ Ｐゴシック" charset="-128"/>
              </a:rPr>
              <a:t>I started action for Platinum Society</a:t>
            </a:r>
            <a:endParaRPr lang="ja-JP" altLang="en-US" sz="2800" b="1" dirty="0">
              <a:solidFill>
                <a:srgbClr val="006666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57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491CD-27A5-469A-998A-0E3C33E93A86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03388" y="1657065"/>
            <a:ext cx="31877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6666"/>
                </a:solidFill>
                <a:ea typeface="ＭＳ ゴシック" pitchFamily="49" charset="-128"/>
              </a:rPr>
              <a:t>Ecology</a:t>
            </a:r>
            <a:endParaRPr lang="ja-JP" altLang="en-US" sz="2400" b="1" dirty="0">
              <a:solidFill>
                <a:srgbClr val="006666"/>
              </a:solidFill>
              <a:ea typeface="ＭＳ ゴシック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000000"/>
                </a:solidFill>
                <a:ea typeface="ＭＳ ゴシック" pitchFamily="49" charset="-128"/>
              </a:rPr>
              <a:t>・</a:t>
            </a:r>
            <a:r>
              <a:rPr lang="en-US" altLang="ja-JP" sz="2000" b="1" dirty="0">
                <a:solidFill>
                  <a:srgbClr val="000000"/>
                </a:solidFill>
                <a:ea typeface="ＭＳ ゴシック" pitchFamily="49" charset="-128"/>
              </a:rPr>
              <a:t>overcoming pollution</a:t>
            </a:r>
            <a:endParaRPr lang="ja-JP" altLang="en-US" sz="2000" b="1" dirty="0">
              <a:solidFill>
                <a:srgbClr val="000000"/>
              </a:solidFill>
              <a:ea typeface="ＭＳ ゴシック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000000"/>
                </a:solidFill>
                <a:ea typeface="ＭＳ ゴシック" pitchFamily="49" charset="-128"/>
              </a:rPr>
              <a:t>・</a:t>
            </a:r>
            <a:r>
              <a:rPr lang="en-US" altLang="ja-JP" sz="2000" b="1" dirty="0">
                <a:solidFill>
                  <a:srgbClr val="000000"/>
                </a:solidFill>
                <a:ea typeface="ＭＳ ゴシック" pitchFamily="49" charset="-128"/>
              </a:rPr>
              <a:t>bio-diversity</a:t>
            </a:r>
            <a:endParaRPr lang="ja-JP" altLang="en-US" sz="2000" b="1" dirty="0">
              <a:solidFill>
                <a:srgbClr val="000000"/>
              </a:solidFill>
              <a:ea typeface="ＭＳ ゴシック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000000"/>
                </a:solidFill>
                <a:ea typeface="ＭＳ ゴシック" pitchFamily="49" charset="-128"/>
              </a:rPr>
              <a:t>・</a:t>
            </a:r>
            <a:r>
              <a:rPr lang="en-US" altLang="ja-JP" sz="2000" b="1" dirty="0">
                <a:solidFill>
                  <a:srgbClr val="000000"/>
                </a:solidFill>
                <a:ea typeface="ＭＳ ゴシック" pitchFamily="49" charset="-128"/>
              </a:rPr>
              <a:t>global environment</a:t>
            </a:r>
            <a:r>
              <a:rPr lang="ja-JP" altLang="en-US" sz="2400" b="1" dirty="0">
                <a:solidFill>
                  <a:srgbClr val="000000"/>
                </a:solidFill>
                <a:ea typeface="ＭＳ ゴシック" pitchFamily="49" charset="-128"/>
              </a:rPr>
              <a:t>　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680325" y="1237966"/>
            <a:ext cx="2865438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6666"/>
                </a:solidFill>
                <a:ea typeface="ＭＳ ゴシック" pitchFamily="49" charset="-128"/>
              </a:rPr>
              <a:t>Resources</a:t>
            </a:r>
            <a:r>
              <a:rPr lang="en-US" altLang="ja-JP" sz="2400" b="1" dirty="0">
                <a:solidFill>
                  <a:srgbClr val="FF0000"/>
                </a:solidFill>
                <a:ea typeface="ＭＳ ゴシック" pitchFamily="49" charset="-128"/>
              </a:rPr>
              <a:t> </a:t>
            </a:r>
            <a:endParaRPr lang="ja-JP" altLang="en-US" sz="2400" b="1" dirty="0">
              <a:solidFill>
                <a:srgbClr val="FF0000"/>
              </a:solidFill>
              <a:ea typeface="ＭＳ ゴシック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000000"/>
                </a:solidFill>
                <a:ea typeface="ＭＳ ゴシック" pitchFamily="49" charset="-128"/>
              </a:rPr>
              <a:t>・</a:t>
            </a:r>
            <a:r>
              <a:rPr lang="en-US" altLang="ja-JP" sz="2000" b="1" dirty="0">
                <a:solidFill>
                  <a:srgbClr val="000000"/>
                </a:solidFill>
                <a:ea typeface="ＭＳ ゴシック" pitchFamily="49" charset="-128"/>
              </a:rPr>
              <a:t>energy efficiency</a:t>
            </a:r>
            <a:endParaRPr lang="ja-JP" altLang="en-US" sz="2000" b="1" dirty="0">
              <a:solidFill>
                <a:srgbClr val="000000"/>
              </a:solidFill>
              <a:ea typeface="ＭＳ ゴシック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000000"/>
                </a:solidFill>
                <a:ea typeface="ＭＳ ゴシック" pitchFamily="49" charset="-128"/>
              </a:rPr>
              <a:t>・</a:t>
            </a:r>
            <a:r>
              <a:rPr lang="en-US" altLang="ja-JP" sz="2000" b="1" dirty="0">
                <a:solidFill>
                  <a:srgbClr val="000000"/>
                </a:solidFill>
                <a:ea typeface="ＭＳ ゴシック" pitchFamily="49" charset="-128"/>
              </a:rPr>
              <a:t>recycle</a:t>
            </a:r>
            <a:endParaRPr lang="ja-JP" altLang="en-US" sz="2000" b="1" dirty="0">
              <a:solidFill>
                <a:srgbClr val="000000"/>
              </a:solidFill>
              <a:ea typeface="ＭＳ ゴシック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000000"/>
                </a:solidFill>
                <a:ea typeface="ＭＳ ゴシック" pitchFamily="49" charset="-128"/>
              </a:rPr>
              <a:t>・</a:t>
            </a:r>
            <a:r>
              <a:rPr lang="en-US" altLang="ja-JP" sz="2000" b="1" dirty="0">
                <a:solidFill>
                  <a:srgbClr val="000000"/>
                </a:solidFill>
                <a:ea typeface="ＭＳ ゴシック" pitchFamily="49" charset="-128"/>
              </a:rPr>
              <a:t>agriculture, forestry</a:t>
            </a:r>
            <a:r>
              <a:rPr lang="ja-JP" altLang="en-US" sz="2000" b="1" dirty="0">
                <a:solidFill>
                  <a:srgbClr val="000000"/>
                </a:solidFill>
                <a:ea typeface="ＭＳ ゴシック" pitchFamily="49" charset="-128"/>
              </a:rPr>
              <a:t>　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80325" y="3139790"/>
            <a:ext cx="28082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6666"/>
                </a:solidFill>
                <a:ea typeface="ＭＳ ゴシック" pitchFamily="49" charset="-128"/>
              </a:rPr>
              <a:t>Participation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000000"/>
                </a:solidFill>
                <a:ea typeface="ＭＳ ゴシック" pitchFamily="49" charset="-128"/>
              </a:rPr>
              <a:t> ・</a:t>
            </a:r>
            <a:r>
              <a:rPr lang="en-US" altLang="ja-JP" sz="2000" b="1" dirty="0">
                <a:solidFill>
                  <a:srgbClr val="000000"/>
                </a:solidFill>
                <a:ea typeface="ＭＳ ゴシック" pitchFamily="49" charset="-128"/>
              </a:rPr>
              <a:t>healthy aging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000000"/>
                </a:solidFill>
                <a:ea typeface="ＭＳ ゴシック" pitchFamily="49" charset="-128"/>
              </a:rPr>
              <a:t> </a:t>
            </a:r>
            <a:r>
              <a:rPr lang="ja-JP" altLang="en-US" sz="2000" b="1" dirty="0">
                <a:solidFill>
                  <a:srgbClr val="000000"/>
                </a:solidFill>
                <a:ea typeface="ＭＳ ゴシック" pitchFamily="49" charset="-128"/>
              </a:rPr>
              <a:t>・</a:t>
            </a:r>
            <a:r>
              <a:rPr lang="en-US" altLang="ja-JP" sz="2000" b="1" dirty="0">
                <a:solidFill>
                  <a:srgbClr val="000000"/>
                </a:solidFill>
                <a:ea typeface="ＭＳ ゴシック" pitchFamily="49" charset="-128"/>
              </a:rPr>
              <a:t>lifelong learning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000000"/>
                </a:solidFill>
                <a:ea typeface="ＭＳ ゴシック" pitchFamily="49" charset="-128"/>
              </a:rPr>
              <a:t> </a:t>
            </a:r>
            <a:r>
              <a:rPr lang="ja-JP" altLang="en-US" sz="2000" b="1" dirty="0">
                <a:solidFill>
                  <a:srgbClr val="000000"/>
                </a:solidFill>
                <a:ea typeface="ＭＳ ゴシック" pitchFamily="49" charset="-128"/>
              </a:rPr>
              <a:t>・</a:t>
            </a:r>
            <a:r>
              <a:rPr lang="en-US" altLang="ja-JP" sz="2000" b="1" dirty="0">
                <a:solidFill>
                  <a:srgbClr val="000000"/>
                </a:solidFill>
                <a:ea typeface="ＭＳ ゴシック" pitchFamily="49" charset="-128"/>
              </a:rPr>
              <a:t>multiple chances</a:t>
            </a:r>
            <a:r>
              <a:rPr lang="ja-JP" altLang="en-US" sz="2400" b="1" dirty="0">
                <a:solidFill>
                  <a:srgbClr val="000000"/>
                </a:solidFill>
                <a:ea typeface="ＭＳ ゴシック" pitchFamily="49" charset="-128"/>
              </a:rPr>
              <a:t>　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340476" y="4889215"/>
            <a:ext cx="27797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6666"/>
                </a:solidFill>
                <a:ea typeface="ＭＳ ゴシック" pitchFamily="49" charset="-128"/>
              </a:rPr>
              <a:t>Job opportunities</a:t>
            </a:r>
            <a:endParaRPr lang="ja-JP" altLang="en-US" sz="2400" b="1" dirty="0">
              <a:solidFill>
                <a:srgbClr val="006666"/>
              </a:solidFill>
              <a:ea typeface="ＭＳ ゴシック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000000"/>
                </a:solidFill>
                <a:ea typeface="ＭＳ ゴシック" pitchFamily="49" charset="-128"/>
              </a:rPr>
              <a:t>・</a:t>
            </a:r>
            <a:r>
              <a:rPr lang="en-US" altLang="ja-JP" sz="2000" b="1" dirty="0">
                <a:solidFill>
                  <a:srgbClr val="000000"/>
                </a:solidFill>
                <a:ea typeface="ＭＳ ゴシック" pitchFamily="49" charset="-128"/>
              </a:rPr>
              <a:t>new businesses</a:t>
            </a:r>
            <a:r>
              <a:rPr lang="ja-JP" altLang="en-US" sz="2400" b="1" dirty="0">
                <a:solidFill>
                  <a:srgbClr val="000000"/>
                </a:solidFill>
                <a:ea typeface="ＭＳ ゴシック" pitchFamily="49" charset="-128"/>
              </a:rPr>
              <a:t>　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73275" y="692621"/>
            <a:ext cx="855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ea typeface="ＭＳ ゴシック" pitchFamily="49" charset="-128"/>
              </a:rPr>
              <a:t>　</a:t>
            </a:r>
            <a:r>
              <a:rPr lang="en-US" altLang="ja-JP" sz="2800" b="1" dirty="0">
                <a:solidFill>
                  <a:srgbClr val="000000"/>
                </a:solidFill>
                <a:ea typeface="ＭＳ ゴシック" pitchFamily="49" charset="-128"/>
              </a:rPr>
              <a:t>Necessary conditions for Platinum Society</a:t>
            </a:r>
            <a:r>
              <a:rPr lang="ja-JP" altLang="en-US" sz="2800" b="1" dirty="0">
                <a:solidFill>
                  <a:srgbClr val="000000"/>
                </a:solidFill>
                <a:ea typeface="ＭＳ ゴシック" pitchFamily="49" charset="-128"/>
              </a:rPr>
              <a:t>　　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81189" y="4417727"/>
            <a:ext cx="290335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6666"/>
                </a:solidFill>
                <a:ea typeface="ＭＳ ゴシック" pitchFamily="49" charset="-128"/>
              </a:rPr>
              <a:t>Richness</a:t>
            </a:r>
            <a:endParaRPr lang="ja-JP" altLang="en-US" sz="2400" b="1" dirty="0">
              <a:solidFill>
                <a:srgbClr val="006666"/>
              </a:solidFill>
              <a:ea typeface="ＭＳ ゴシック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000000"/>
                </a:solidFill>
                <a:ea typeface="ＭＳ ゴシック" pitchFamily="49" charset="-128"/>
              </a:rPr>
              <a:t> ・</a:t>
            </a:r>
            <a:r>
              <a:rPr lang="en-US" altLang="ja-JP" sz="2000" b="1" dirty="0">
                <a:solidFill>
                  <a:srgbClr val="000000"/>
                </a:solidFill>
                <a:ea typeface="ＭＳ ゴシック" pitchFamily="49" charset="-128"/>
              </a:rPr>
              <a:t>culture, arts</a:t>
            </a:r>
            <a:r>
              <a:rPr lang="en-US" altLang="ja-JP" sz="2000" b="1">
                <a:solidFill>
                  <a:srgbClr val="000000"/>
                </a:solidFill>
                <a:ea typeface="ＭＳ ゴシック" pitchFamily="49" charset="-128"/>
              </a:rPr>
              <a:t>, </a:t>
            </a:r>
            <a:r>
              <a:rPr lang="en-US" altLang="ja-JP" sz="2000" b="1">
                <a:solidFill>
                  <a:srgbClr val="000000"/>
                </a:solidFill>
                <a:ea typeface="ＭＳ ゴシック" pitchFamily="49" charset="-128"/>
              </a:rPr>
              <a:t>sports</a:t>
            </a:r>
            <a:endParaRPr lang="ja-JP" altLang="en-US" sz="2000" b="1" dirty="0">
              <a:solidFill>
                <a:srgbClr val="000000"/>
              </a:solidFill>
              <a:ea typeface="ＭＳ ゴシック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000000"/>
                </a:solidFill>
                <a:ea typeface="ＭＳ ゴシック" pitchFamily="49" charset="-128"/>
              </a:rPr>
              <a:t> ・</a:t>
            </a:r>
            <a:r>
              <a:rPr lang="en-US" altLang="ja-JP" sz="2000" b="1" dirty="0">
                <a:solidFill>
                  <a:srgbClr val="000000"/>
                </a:solidFill>
                <a:ea typeface="ＭＳ ゴシック" pitchFamily="49" charset="-128"/>
              </a:rPr>
              <a:t>diversity</a:t>
            </a:r>
            <a:endParaRPr lang="ja-JP" altLang="en-US" sz="2000" b="1" dirty="0">
              <a:solidFill>
                <a:srgbClr val="000000"/>
              </a:solidFill>
              <a:ea typeface="ＭＳ ゴシック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000000"/>
                </a:solidFill>
                <a:ea typeface="ＭＳ ゴシック" pitchFamily="49" charset="-128"/>
              </a:rPr>
              <a:t> ・</a:t>
            </a:r>
            <a:r>
              <a:rPr lang="en-US" altLang="ja-JP" sz="2000" b="1" dirty="0">
                <a:solidFill>
                  <a:srgbClr val="000000"/>
                </a:solidFill>
                <a:ea typeface="ＭＳ ゴシック" pitchFamily="49" charset="-128"/>
              </a:rPr>
              <a:t>GDP</a:t>
            </a:r>
            <a:r>
              <a:rPr lang="ja-JP" altLang="en-US" sz="2400" b="1" dirty="0">
                <a:solidFill>
                  <a:srgbClr val="000000"/>
                </a:solidFill>
                <a:ea typeface="ＭＳ ゴシック" pitchFamily="49" charset="-128"/>
              </a:rPr>
              <a:t>　</a:t>
            </a:r>
          </a:p>
        </p:txBody>
      </p:sp>
      <p:grpSp>
        <p:nvGrpSpPr>
          <p:cNvPr id="9" name="グループ化 11"/>
          <p:cNvGrpSpPr>
            <a:grpSpLocks/>
          </p:cNvGrpSpPr>
          <p:nvPr/>
        </p:nvGrpSpPr>
        <p:grpSpPr bwMode="auto">
          <a:xfrm>
            <a:off x="3762375" y="2255552"/>
            <a:ext cx="4337050" cy="2266950"/>
            <a:chOff x="0" y="0"/>
            <a:chExt cx="5057775" cy="2438400"/>
          </a:xfrm>
        </p:grpSpPr>
        <p:pic>
          <p:nvPicPr>
            <p:cNvPr id="10" name="図 12" descr="C:\Users\okayahome\AppData\Local\Microsoft\Windows\Temporary Internet Files\Content.IE5\F8MYPBFR\MC900434233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" y="561975"/>
              <a:ext cx="1838325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図 13" descr="C:\Users\okayahome\AppData\Local\Microsoft\Windows\Temporary Internet Files\Content.IE5\F8MYPBFR\MC900434233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5" y="1295400"/>
              <a:ext cx="1838325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図 14" descr="C:\Users\okayahome\AppData\Local\Microsoft\Windows\Temporary Internet Files\Content.IE5\F8MYPBFR\MC900434233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638175"/>
              <a:ext cx="1838325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図 15" descr="C:\Users\okayahome\AppData\Local\Microsoft\Windows\Temporary Internet Files\Content.IE5\F8MYPBFR\MC900434233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225" y="57150"/>
              <a:ext cx="1838325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図 16" descr="C:\Users\okayahome\AppData\Local\Microsoft\Windows\Temporary Internet Files\Content.IE5\F8MYPBFR\MC900434233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450" y="0"/>
              <a:ext cx="1838325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図 17" descr="C:\Users\okayahome\AppData\Local\Microsoft\Windows\Temporary Internet Files\Content.IE5\F8MYPBFR\MC900434233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23950"/>
              <a:ext cx="1838325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四角形吹き出し 15"/>
          <p:cNvSpPr/>
          <p:nvPr/>
        </p:nvSpPr>
        <p:spPr>
          <a:xfrm>
            <a:off x="7624763" y="3103278"/>
            <a:ext cx="2863850" cy="1419225"/>
          </a:xfrm>
          <a:prstGeom prst="wedgeRectCallout">
            <a:avLst>
              <a:gd name="adj1" fmla="val -73008"/>
              <a:gd name="adj2" fmla="val -17149"/>
            </a:avLst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2000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" name="四角形吹き出し 16"/>
          <p:cNvSpPr/>
          <p:nvPr/>
        </p:nvSpPr>
        <p:spPr>
          <a:xfrm>
            <a:off x="7624763" y="1196690"/>
            <a:ext cx="2882900" cy="1593850"/>
          </a:xfrm>
          <a:prstGeom prst="wedgeRectCallout">
            <a:avLst>
              <a:gd name="adj1" fmla="val -61830"/>
              <a:gd name="adj2" fmla="val 42673"/>
            </a:avLst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2000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" name="四角形吹き出し 17"/>
          <p:cNvSpPr/>
          <p:nvPr/>
        </p:nvSpPr>
        <p:spPr>
          <a:xfrm>
            <a:off x="1703388" y="1685641"/>
            <a:ext cx="2952750" cy="1455737"/>
          </a:xfrm>
          <a:prstGeom prst="wedgeRectCallout">
            <a:avLst>
              <a:gd name="adj1" fmla="val 61630"/>
              <a:gd name="adj2" fmla="val 41838"/>
            </a:avLst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2000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" name="四角形吹き出し 18"/>
          <p:cNvSpPr/>
          <p:nvPr/>
        </p:nvSpPr>
        <p:spPr>
          <a:xfrm>
            <a:off x="1735138" y="4493928"/>
            <a:ext cx="3784600" cy="1298575"/>
          </a:xfrm>
          <a:prstGeom prst="wedgeRectCallout">
            <a:avLst>
              <a:gd name="adj1" fmla="val 36902"/>
              <a:gd name="adj2" fmla="val -66584"/>
            </a:avLst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2000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" name="四角形吹き出し 19"/>
          <p:cNvSpPr/>
          <p:nvPr/>
        </p:nvSpPr>
        <p:spPr>
          <a:xfrm>
            <a:off x="6221413" y="4820952"/>
            <a:ext cx="4286250" cy="971550"/>
          </a:xfrm>
          <a:prstGeom prst="wedgeRectCallout">
            <a:avLst>
              <a:gd name="adj1" fmla="val -48773"/>
              <a:gd name="adj2" fmla="val -101468"/>
            </a:avLst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2000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grpSp>
        <p:nvGrpSpPr>
          <p:cNvPr id="22" name="Group 4"/>
          <p:cNvGrpSpPr>
            <a:grpSpLocks noChangeAspect="1"/>
          </p:cNvGrpSpPr>
          <p:nvPr/>
        </p:nvGrpSpPr>
        <p:grpSpPr bwMode="auto">
          <a:xfrm>
            <a:off x="7392181" y="44530"/>
            <a:ext cx="595313" cy="633412"/>
            <a:chOff x="3832" y="84"/>
            <a:chExt cx="375" cy="399"/>
          </a:xfrm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3832" y="84"/>
              <a:ext cx="213" cy="399"/>
            </a:xfrm>
            <a:custGeom>
              <a:avLst/>
              <a:gdLst>
                <a:gd name="T0" fmla="*/ 124 w 213"/>
                <a:gd name="T1" fmla="*/ 399 h 399"/>
                <a:gd name="T2" fmla="*/ 213 w 213"/>
                <a:gd name="T3" fmla="*/ 186 h 399"/>
                <a:gd name="T4" fmla="*/ 137 w 213"/>
                <a:gd name="T5" fmla="*/ 0 h 399"/>
                <a:gd name="T6" fmla="*/ 22 w 213"/>
                <a:gd name="T7" fmla="*/ 46 h 399"/>
                <a:gd name="T8" fmla="*/ 0 w 213"/>
                <a:gd name="T9" fmla="*/ 97 h 399"/>
                <a:gd name="T10" fmla="*/ 124 w 213"/>
                <a:gd name="T1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399">
                  <a:moveTo>
                    <a:pt x="124" y="399"/>
                  </a:moveTo>
                  <a:lnTo>
                    <a:pt x="213" y="186"/>
                  </a:lnTo>
                  <a:lnTo>
                    <a:pt x="137" y="0"/>
                  </a:lnTo>
                  <a:lnTo>
                    <a:pt x="22" y="46"/>
                  </a:lnTo>
                  <a:lnTo>
                    <a:pt x="0" y="9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7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3897" y="144"/>
              <a:ext cx="75" cy="75"/>
            </a:xfrm>
            <a:custGeom>
              <a:avLst/>
              <a:gdLst>
                <a:gd name="T0" fmla="*/ 134 w 134"/>
                <a:gd name="T1" fmla="*/ 0 h 134"/>
                <a:gd name="T2" fmla="*/ 129 w 134"/>
                <a:gd name="T3" fmla="*/ 2 h 134"/>
                <a:gd name="T4" fmla="*/ 105 w 134"/>
                <a:gd name="T5" fmla="*/ 6 h 134"/>
                <a:gd name="T6" fmla="*/ 67 w 134"/>
                <a:gd name="T7" fmla="*/ 8 h 134"/>
                <a:gd name="T8" fmla="*/ 28 w 134"/>
                <a:gd name="T9" fmla="*/ 6 h 134"/>
                <a:gd name="T10" fmla="*/ 4 w 134"/>
                <a:gd name="T11" fmla="*/ 2 h 134"/>
                <a:gd name="T12" fmla="*/ 0 w 134"/>
                <a:gd name="T13" fmla="*/ 0 h 134"/>
                <a:gd name="T14" fmla="*/ 2 w 134"/>
                <a:gd name="T15" fmla="*/ 4 h 134"/>
                <a:gd name="T16" fmla="*/ 6 w 134"/>
                <a:gd name="T17" fmla="*/ 29 h 134"/>
                <a:gd name="T18" fmla="*/ 7 w 134"/>
                <a:gd name="T19" fmla="*/ 67 h 134"/>
                <a:gd name="T20" fmla="*/ 6 w 134"/>
                <a:gd name="T21" fmla="*/ 105 h 134"/>
                <a:gd name="T22" fmla="*/ 2 w 134"/>
                <a:gd name="T23" fmla="*/ 129 h 134"/>
                <a:gd name="T24" fmla="*/ 0 w 134"/>
                <a:gd name="T25" fmla="*/ 134 h 134"/>
                <a:gd name="T26" fmla="*/ 0 w 134"/>
                <a:gd name="T27" fmla="*/ 134 h 134"/>
                <a:gd name="T28" fmla="*/ 4 w 134"/>
                <a:gd name="T29" fmla="*/ 132 h 134"/>
                <a:gd name="T30" fmla="*/ 28 w 134"/>
                <a:gd name="T31" fmla="*/ 128 h 134"/>
                <a:gd name="T32" fmla="*/ 67 w 134"/>
                <a:gd name="T33" fmla="*/ 126 h 134"/>
                <a:gd name="T34" fmla="*/ 105 w 134"/>
                <a:gd name="T35" fmla="*/ 128 h 134"/>
                <a:gd name="T36" fmla="*/ 129 w 134"/>
                <a:gd name="T37" fmla="*/ 132 h 134"/>
                <a:gd name="T38" fmla="*/ 134 w 134"/>
                <a:gd name="T39" fmla="*/ 134 h 134"/>
                <a:gd name="T40" fmla="*/ 131 w 134"/>
                <a:gd name="T41" fmla="*/ 129 h 134"/>
                <a:gd name="T42" fmla="*/ 128 w 134"/>
                <a:gd name="T43" fmla="*/ 105 h 134"/>
                <a:gd name="T44" fmla="*/ 126 w 134"/>
                <a:gd name="T45" fmla="*/ 67 h 134"/>
                <a:gd name="T46" fmla="*/ 128 w 134"/>
                <a:gd name="T47" fmla="*/ 29 h 134"/>
                <a:gd name="T48" fmla="*/ 131 w 134"/>
                <a:gd name="T49" fmla="*/ 4 h 134"/>
                <a:gd name="T50" fmla="*/ 134 w 134"/>
                <a:gd name="T5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34">
                  <a:moveTo>
                    <a:pt x="134" y="0"/>
                  </a:moveTo>
                  <a:cubicBezTo>
                    <a:pt x="134" y="0"/>
                    <a:pt x="132" y="1"/>
                    <a:pt x="129" y="2"/>
                  </a:cubicBezTo>
                  <a:cubicBezTo>
                    <a:pt x="126" y="4"/>
                    <a:pt x="118" y="5"/>
                    <a:pt x="105" y="6"/>
                  </a:cubicBezTo>
                  <a:cubicBezTo>
                    <a:pt x="92" y="7"/>
                    <a:pt x="79" y="8"/>
                    <a:pt x="67" y="8"/>
                  </a:cubicBezTo>
                  <a:cubicBezTo>
                    <a:pt x="55" y="8"/>
                    <a:pt x="41" y="7"/>
                    <a:pt x="28" y="6"/>
                  </a:cubicBezTo>
                  <a:cubicBezTo>
                    <a:pt x="15" y="5"/>
                    <a:pt x="7" y="4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4"/>
                  </a:cubicBezTo>
                  <a:cubicBezTo>
                    <a:pt x="3" y="8"/>
                    <a:pt x="5" y="16"/>
                    <a:pt x="6" y="29"/>
                  </a:cubicBezTo>
                  <a:cubicBezTo>
                    <a:pt x="7" y="42"/>
                    <a:pt x="7" y="55"/>
                    <a:pt x="7" y="67"/>
                  </a:cubicBezTo>
                  <a:cubicBezTo>
                    <a:pt x="7" y="79"/>
                    <a:pt x="7" y="92"/>
                    <a:pt x="6" y="105"/>
                  </a:cubicBezTo>
                  <a:cubicBezTo>
                    <a:pt x="5" y="118"/>
                    <a:pt x="3" y="126"/>
                    <a:pt x="2" y="129"/>
                  </a:cubicBezTo>
                  <a:cubicBezTo>
                    <a:pt x="1" y="133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1" y="133"/>
                    <a:pt x="4" y="132"/>
                  </a:cubicBezTo>
                  <a:cubicBezTo>
                    <a:pt x="7" y="130"/>
                    <a:pt x="15" y="129"/>
                    <a:pt x="28" y="128"/>
                  </a:cubicBezTo>
                  <a:cubicBezTo>
                    <a:pt x="41" y="127"/>
                    <a:pt x="55" y="126"/>
                    <a:pt x="67" y="126"/>
                  </a:cubicBezTo>
                  <a:cubicBezTo>
                    <a:pt x="79" y="126"/>
                    <a:pt x="92" y="127"/>
                    <a:pt x="105" y="128"/>
                  </a:cubicBezTo>
                  <a:cubicBezTo>
                    <a:pt x="118" y="129"/>
                    <a:pt x="126" y="130"/>
                    <a:pt x="129" y="132"/>
                  </a:cubicBezTo>
                  <a:cubicBezTo>
                    <a:pt x="132" y="133"/>
                    <a:pt x="134" y="134"/>
                    <a:pt x="134" y="134"/>
                  </a:cubicBezTo>
                  <a:cubicBezTo>
                    <a:pt x="134" y="134"/>
                    <a:pt x="133" y="133"/>
                    <a:pt x="131" y="129"/>
                  </a:cubicBezTo>
                  <a:cubicBezTo>
                    <a:pt x="130" y="126"/>
                    <a:pt x="129" y="118"/>
                    <a:pt x="128" y="105"/>
                  </a:cubicBezTo>
                  <a:cubicBezTo>
                    <a:pt x="127" y="92"/>
                    <a:pt x="126" y="79"/>
                    <a:pt x="126" y="67"/>
                  </a:cubicBezTo>
                  <a:cubicBezTo>
                    <a:pt x="126" y="55"/>
                    <a:pt x="127" y="42"/>
                    <a:pt x="128" y="29"/>
                  </a:cubicBezTo>
                  <a:cubicBezTo>
                    <a:pt x="129" y="16"/>
                    <a:pt x="130" y="8"/>
                    <a:pt x="131" y="4"/>
                  </a:cubicBezTo>
                  <a:cubicBezTo>
                    <a:pt x="133" y="1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5" name="Freeform 37"/>
            <p:cNvSpPr>
              <a:spLocks/>
            </p:cNvSpPr>
            <p:nvPr/>
          </p:nvSpPr>
          <p:spPr bwMode="auto">
            <a:xfrm>
              <a:off x="4189" y="225"/>
              <a:ext cx="18" cy="18"/>
            </a:xfrm>
            <a:custGeom>
              <a:avLst/>
              <a:gdLst>
                <a:gd name="T0" fmla="*/ 32 w 32"/>
                <a:gd name="T1" fmla="*/ 0 h 32"/>
                <a:gd name="T2" fmla="*/ 31 w 32"/>
                <a:gd name="T3" fmla="*/ 0 h 32"/>
                <a:gd name="T4" fmla="*/ 25 w 32"/>
                <a:gd name="T5" fmla="*/ 1 h 32"/>
                <a:gd name="T6" fmla="*/ 16 w 32"/>
                <a:gd name="T7" fmla="*/ 1 h 32"/>
                <a:gd name="T8" fmla="*/ 7 w 32"/>
                <a:gd name="T9" fmla="*/ 1 h 32"/>
                <a:gd name="T10" fmla="*/ 1 w 32"/>
                <a:gd name="T11" fmla="*/ 0 h 32"/>
                <a:gd name="T12" fmla="*/ 0 w 32"/>
                <a:gd name="T13" fmla="*/ 0 h 32"/>
                <a:gd name="T14" fmla="*/ 1 w 32"/>
                <a:gd name="T15" fmla="*/ 1 h 32"/>
                <a:gd name="T16" fmla="*/ 2 w 32"/>
                <a:gd name="T17" fmla="*/ 6 h 32"/>
                <a:gd name="T18" fmla="*/ 2 w 32"/>
                <a:gd name="T19" fmla="*/ 16 h 32"/>
                <a:gd name="T20" fmla="*/ 2 w 32"/>
                <a:gd name="T21" fmla="*/ 25 h 32"/>
                <a:gd name="T22" fmla="*/ 1 w 32"/>
                <a:gd name="T23" fmla="*/ 31 h 32"/>
                <a:gd name="T24" fmla="*/ 0 w 32"/>
                <a:gd name="T25" fmla="*/ 32 h 32"/>
                <a:gd name="T26" fmla="*/ 0 w 32"/>
                <a:gd name="T27" fmla="*/ 32 h 32"/>
                <a:gd name="T28" fmla="*/ 1 w 32"/>
                <a:gd name="T29" fmla="*/ 31 h 32"/>
                <a:gd name="T30" fmla="*/ 7 w 32"/>
                <a:gd name="T31" fmla="*/ 30 h 32"/>
                <a:gd name="T32" fmla="*/ 16 w 32"/>
                <a:gd name="T33" fmla="*/ 30 h 32"/>
                <a:gd name="T34" fmla="*/ 25 w 32"/>
                <a:gd name="T35" fmla="*/ 30 h 32"/>
                <a:gd name="T36" fmla="*/ 31 w 32"/>
                <a:gd name="T37" fmla="*/ 31 h 32"/>
                <a:gd name="T38" fmla="*/ 32 w 32"/>
                <a:gd name="T39" fmla="*/ 32 h 32"/>
                <a:gd name="T40" fmla="*/ 32 w 32"/>
                <a:gd name="T41" fmla="*/ 31 h 32"/>
                <a:gd name="T42" fmla="*/ 31 w 32"/>
                <a:gd name="T43" fmla="*/ 25 h 32"/>
                <a:gd name="T44" fmla="*/ 30 w 32"/>
                <a:gd name="T45" fmla="*/ 16 h 32"/>
                <a:gd name="T46" fmla="*/ 31 w 32"/>
                <a:gd name="T47" fmla="*/ 6 h 32"/>
                <a:gd name="T48" fmla="*/ 32 w 32"/>
                <a:gd name="T49" fmla="*/ 1 h 32"/>
                <a:gd name="T50" fmla="*/ 32 w 32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2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30" y="0"/>
                    <a:pt x="28" y="1"/>
                    <a:pt x="25" y="1"/>
                  </a:cubicBezTo>
                  <a:cubicBezTo>
                    <a:pt x="22" y="1"/>
                    <a:pt x="19" y="1"/>
                    <a:pt x="16" y="1"/>
                  </a:cubicBezTo>
                  <a:cubicBezTo>
                    <a:pt x="13" y="1"/>
                    <a:pt x="10" y="1"/>
                    <a:pt x="7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3"/>
                    <a:pt x="2" y="6"/>
                  </a:cubicBezTo>
                  <a:cubicBezTo>
                    <a:pt x="2" y="10"/>
                    <a:pt x="2" y="13"/>
                    <a:pt x="2" y="16"/>
                  </a:cubicBezTo>
                  <a:cubicBezTo>
                    <a:pt x="2" y="19"/>
                    <a:pt x="2" y="22"/>
                    <a:pt x="2" y="25"/>
                  </a:cubicBezTo>
                  <a:cubicBezTo>
                    <a:pt x="1" y="28"/>
                    <a:pt x="1" y="3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1" y="31"/>
                  </a:cubicBezTo>
                  <a:cubicBezTo>
                    <a:pt x="2" y="31"/>
                    <a:pt x="4" y="30"/>
                    <a:pt x="7" y="30"/>
                  </a:cubicBezTo>
                  <a:cubicBezTo>
                    <a:pt x="10" y="30"/>
                    <a:pt x="13" y="30"/>
                    <a:pt x="16" y="30"/>
                  </a:cubicBezTo>
                  <a:cubicBezTo>
                    <a:pt x="19" y="30"/>
                    <a:pt x="22" y="30"/>
                    <a:pt x="25" y="30"/>
                  </a:cubicBezTo>
                  <a:cubicBezTo>
                    <a:pt x="28" y="30"/>
                    <a:pt x="30" y="31"/>
                    <a:pt x="31" y="31"/>
                  </a:cubicBezTo>
                  <a:cubicBezTo>
                    <a:pt x="32" y="31"/>
                    <a:pt x="32" y="32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1" y="30"/>
                    <a:pt x="31" y="28"/>
                    <a:pt x="31" y="25"/>
                  </a:cubicBezTo>
                  <a:cubicBezTo>
                    <a:pt x="30" y="22"/>
                    <a:pt x="30" y="19"/>
                    <a:pt x="30" y="16"/>
                  </a:cubicBezTo>
                  <a:cubicBezTo>
                    <a:pt x="30" y="13"/>
                    <a:pt x="30" y="10"/>
                    <a:pt x="31" y="6"/>
                  </a:cubicBezTo>
                  <a:cubicBezTo>
                    <a:pt x="31" y="3"/>
                    <a:pt x="31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2783541" y="6021360"/>
            <a:ext cx="7160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006666"/>
                </a:solidFill>
                <a:latin typeface="Arial" charset="0"/>
                <a:ea typeface="ＭＳ Ｐゴシック" charset="-128"/>
              </a:rPr>
              <a:t>These are the seeds for new businesses </a:t>
            </a:r>
            <a:endParaRPr lang="ja-JP" altLang="en-US" sz="2800" b="1" dirty="0">
              <a:solidFill>
                <a:srgbClr val="006666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555357" y="44530"/>
            <a:ext cx="3059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sz="2800" b="1" i="1" dirty="0">
                <a:solidFill>
                  <a:srgbClr val="0000CC"/>
                </a:solidFill>
                <a:ea typeface="ＭＳ Ｐゴシック" pitchFamily="50" charset="-128"/>
              </a:rPr>
              <a:t>  </a:t>
            </a:r>
            <a:r>
              <a:rPr lang="en-US" altLang="ja-JP" sz="1800" b="1" dirty="0">
                <a:solidFill>
                  <a:srgbClr val="006666"/>
                </a:solidFill>
                <a:ea typeface="ＭＳ Ｐゴシック" pitchFamily="50" charset="-128"/>
              </a:rPr>
              <a:t>Vision Platinum Society </a:t>
            </a:r>
            <a:endParaRPr lang="en-US" altLang="ja-JP" sz="1800" b="1" dirty="0">
              <a:solidFill>
                <a:srgbClr val="006666"/>
              </a:solidFill>
              <a:ea typeface="ＭＳ Ｐゴシック" pitchFamily="50" charset="-128"/>
            </a:endParaRPr>
          </a:p>
        </p:txBody>
      </p:sp>
      <p:grpSp>
        <p:nvGrpSpPr>
          <p:cNvPr id="28" name="Group 4"/>
          <p:cNvGrpSpPr>
            <a:grpSpLocks noChangeAspect="1"/>
          </p:cNvGrpSpPr>
          <p:nvPr/>
        </p:nvGrpSpPr>
        <p:grpSpPr bwMode="auto">
          <a:xfrm>
            <a:off x="7392181" y="44530"/>
            <a:ext cx="595313" cy="633412"/>
            <a:chOff x="3832" y="84"/>
            <a:chExt cx="375" cy="399"/>
          </a:xfrm>
        </p:grpSpPr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3832" y="84"/>
              <a:ext cx="213" cy="399"/>
            </a:xfrm>
            <a:custGeom>
              <a:avLst/>
              <a:gdLst>
                <a:gd name="T0" fmla="*/ 124 w 213"/>
                <a:gd name="T1" fmla="*/ 399 h 399"/>
                <a:gd name="T2" fmla="*/ 213 w 213"/>
                <a:gd name="T3" fmla="*/ 186 h 399"/>
                <a:gd name="T4" fmla="*/ 137 w 213"/>
                <a:gd name="T5" fmla="*/ 0 h 399"/>
                <a:gd name="T6" fmla="*/ 22 w 213"/>
                <a:gd name="T7" fmla="*/ 46 h 399"/>
                <a:gd name="T8" fmla="*/ 0 w 213"/>
                <a:gd name="T9" fmla="*/ 97 h 399"/>
                <a:gd name="T10" fmla="*/ 124 w 213"/>
                <a:gd name="T1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399">
                  <a:moveTo>
                    <a:pt x="124" y="399"/>
                  </a:moveTo>
                  <a:lnTo>
                    <a:pt x="213" y="186"/>
                  </a:lnTo>
                  <a:lnTo>
                    <a:pt x="137" y="0"/>
                  </a:lnTo>
                  <a:lnTo>
                    <a:pt x="22" y="46"/>
                  </a:lnTo>
                  <a:lnTo>
                    <a:pt x="0" y="9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7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3897" y="144"/>
              <a:ext cx="75" cy="75"/>
            </a:xfrm>
            <a:custGeom>
              <a:avLst/>
              <a:gdLst>
                <a:gd name="T0" fmla="*/ 134 w 134"/>
                <a:gd name="T1" fmla="*/ 0 h 134"/>
                <a:gd name="T2" fmla="*/ 129 w 134"/>
                <a:gd name="T3" fmla="*/ 2 h 134"/>
                <a:gd name="T4" fmla="*/ 105 w 134"/>
                <a:gd name="T5" fmla="*/ 6 h 134"/>
                <a:gd name="T6" fmla="*/ 67 w 134"/>
                <a:gd name="T7" fmla="*/ 8 h 134"/>
                <a:gd name="T8" fmla="*/ 28 w 134"/>
                <a:gd name="T9" fmla="*/ 6 h 134"/>
                <a:gd name="T10" fmla="*/ 4 w 134"/>
                <a:gd name="T11" fmla="*/ 2 h 134"/>
                <a:gd name="T12" fmla="*/ 0 w 134"/>
                <a:gd name="T13" fmla="*/ 0 h 134"/>
                <a:gd name="T14" fmla="*/ 2 w 134"/>
                <a:gd name="T15" fmla="*/ 4 h 134"/>
                <a:gd name="T16" fmla="*/ 6 w 134"/>
                <a:gd name="T17" fmla="*/ 29 h 134"/>
                <a:gd name="T18" fmla="*/ 7 w 134"/>
                <a:gd name="T19" fmla="*/ 67 h 134"/>
                <a:gd name="T20" fmla="*/ 6 w 134"/>
                <a:gd name="T21" fmla="*/ 105 h 134"/>
                <a:gd name="T22" fmla="*/ 2 w 134"/>
                <a:gd name="T23" fmla="*/ 129 h 134"/>
                <a:gd name="T24" fmla="*/ 0 w 134"/>
                <a:gd name="T25" fmla="*/ 134 h 134"/>
                <a:gd name="T26" fmla="*/ 0 w 134"/>
                <a:gd name="T27" fmla="*/ 134 h 134"/>
                <a:gd name="T28" fmla="*/ 4 w 134"/>
                <a:gd name="T29" fmla="*/ 132 h 134"/>
                <a:gd name="T30" fmla="*/ 28 w 134"/>
                <a:gd name="T31" fmla="*/ 128 h 134"/>
                <a:gd name="T32" fmla="*/ 67 w 134"/>
                <a:gd name="T33" fmla="*/ 126 h 134"/>
                <a:gd name="T34" fmla="*/ 105 w 134"/>
                <a:gd name="T35" fmla="*/ 128 h 134"/>
                <a:gd name="T36" fmla="*/ 129 w 134"/>
                <a:gd name="T37" fmla="*/ 132 h 134"/>
                <a:gd name="T38" fmla="*/ 134 w 134"/>
                <a:gd name="T39" fmla="*/ 134 h 134"/>
                <a:gd name="T40" fmla="*/ 131 w 134"/>
                <a:gd name="T41" fmla="*/ 129 h 134"/>
                <a:gd name="T42" fmla="*/ 128 w 134"/>
                <a:gd name="T43" fmla="*/ 105 h 134"/>
                <a:gd name="T44" fmla="*/ 126 w 134"/>
                <a:gd name="T45" fmla="*/ 67 h 134"/>
                <a:gd name="T46" fmla="*/ 128 w 134"/>
                <a:gd name="T47" fmla="*/ 29 h 134"/>
                <a:gd name="T48" fmla="*/ 131 w 134"/>
                <a:gd name="T49" fmla="*/ 4 h 134"/>
                <a:gd name="T50" fmla="*/ 134 w 134"/>
                <a:gd name="T5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34">
                  <a:moveTo>
                    <a:pt x="134" y="0"/>
                  </a:moveTo>
                  <a:cubicBezTo>
                    <a:pt x="134" y="0"/>
                    <a:pt x="132" y="1"/>
                    <a:pt x="129" y="2"/>
                  </a:cubicBezTo>
                  <a:cubicBezTo>
                    <a:pt x="126" y="4"/>
                    <a:pt x="118" y="5"/>
                    <a:pt x="105" y="6"/>
                  </a:cubicBezTo>
                  <a:cubicBezTo>
                    <a:pt x="92" y="7"/>
                    <a:pt x="79" y="8"/>
                    <a:pt x="67" y="8"/>
                  </a:cubicBezTo>
                  <a:cubicBezTo>
                    <a:pt x="55" y="8"/>
                    <a:pt x="41" y="7"/>
                    <a:pt x="28" y="6"/>
                  </a:cubicBezTo>
                  <a:cubicBezTo>
                    <a:pt x="15" y="5"/>
                    <a:pt x="7" y="4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4"/>
                  </a:cubicBezTo>
                  <a:cubicBezTo>
                    <a:pt x="3" y="8"/>
                    <a:pt x="5" y="16"/>
                    <a:pt x="6" y="29"/>
                  </a:cubicBezTo>
                  <a:cubicBezTo>
                    <a:pt x="7" y="42"/>
                    <a:pt x="7" y="55"/>
                    <a:pt x="7" y="67"/>
                  </a:cubicBezTo>
                  <a:cubicBezTo>
                    <a:pt x="7" y="79"/>
                    <a:pt x="7" y="92"/>
                    <a:pt x="6" y="105"/>
                  </a:cubicBezTo>
                  <a:cubicBezTo>
                    <a:pt x="5" y="118"/>
                    <a:pt x="3" y="126"/>
                    <a:pt x="2" y="129"/>
                  </a:cubicBezTo>
                  <a:cubicBezTo>
                    <a:pt x="1" y="133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1" y="133"/>
                    <a:pt x="4" y="132"/>
                  </a:cubicBezTo>
                  <a:cubicBezTo>
                    <a:pt x="7" y="130"/>
                    <a:pt x="15" y="129"/>
                    <a:pt x="28" y="128"/>
                  </a:cubicBezTo>
                  <a:cubicBezTo>
                    <a:pt x="41" y="127"/>
                    <a:pt x="55" y="126"/>
                    <a:pt x="67" y="126"/>
                  </a:cubicBezTo>
                  <a:cubicBezTo>
                    <a:pt x="79" y="126"/>
                    <a:pt x="92" y="127"/>
                    <a:pt x="105" y="128"/>
                  </a:cubicBezTo>
                  <a:cubicBezTo>
                    <a:pt x="118" y="129"/>
                    <a:pt x="126" y="130"/>
                    <a:pt x="129" y="132"/>
                  </a:cubicBezTo>
                  <a:cubicBezTo>
                    <a:pt x="132" y="133"/>
                    <a:pt x="134" y="134"/>
                    <a:pt x="134" y="134"/>
                  </a:cubicBezTo>
                  <a:cubicBezTo>
                    <a:pt x="134" y="134"/>
                    <a:pt x="133" y="133"/>
                    <a:pt x="131" y="129"/>
                  </a:cubicBezTo>
                  <a:cubicBezTo>
                    <a:pt x="130" y="126"/>
                    <a:pt x="129" y="118"/>
                    <a:pt x="128" y="105"/>
                  </a:cubicBezTo>
                  <a:cubicBezTo>
                    <a:pt x="127" y="92"/>
                    <a:pt x="126" y="79"/>
                    <a:pt x="126" y="67"/>
                  </a:cubicBezTo>
                  <a:cubicBezTo>
                    <a:pt x="126" y="55"/>
                    <a:pt x="127" y="42"/>
                    <a:pt x="128" y="29"/>
                  </a:cubicBezTo>
                  <a:cubicBezTo>
                    <a:pt x="129" y="16"/>
                    <a:pt x="130" y="8"/>
                    <a:pt x="131" y="4"/>
                  </a:cubicBezTo>
                  <a:cubicBezTo>
                    <a:pt x="133" y="1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4189" y="225"/>
              <a:ext cx="18" cy="18"/>
            </a:xfrm>
            <a:custGeom>
              <a:avLst/>
              <a:gdLst>
                <a:gd name="T0" fmla="*/ 32 w 32"/>
                <a:gd name="T1" fmla="*/ 0 h 32"/>
                <a:gd name="T2" fmla="*/ 31 w 32"/>
                <a:gd name="T3" fmla="*/ 0 h 32"/>
                <a:gd name="T4" fmla="*/ 25 w 32"/>
                <a:gd name="T5" fmla="*/ 1 h 32"/>
                <a:gd name="T6" fmla="*/ 16 w 32"/>
                <a:gd name="T7" fmla="*/ 1 h 32"/>
                <a:gd name="T8" fmla="*/ 7 w 32"/>
                <a:gd name="T9" fmla="*/ 1 h 32"/>
                <a:gd name="T10" fmla="*/ 1 w 32"/>
                <a:gd name="T11" fmla="*/ 0 h 32"/>
                <a:gd name="T12" fmla="*/ 0 w 32"/>
                <a:gd name="T13" fmla="*/ 0 h 32"/>
                <a:gd name="T14" fmla="*/ 1 w 32"/>
                <a:gd name="T15" fmla="*/ 1 h 32"/>
                <a:gd name="T16" fmla="*/ 2 w 32"/>
                <a:gd name="T17" fmla="*/ 6 h 32"/>
                <a:gd name="T18" fmla="*/ 2 w 32"/>
                <a:gd name="T19" fmla="*/ 16 h 32"/>
                <a:gd name="T20" fmla="*/ 2 w 32"/>
                <a:gd name="T21" fmla="*/ 25 h 32"/>
                <a:gd name="T22" fmla="*/ 1 w 32"/>
                <a:gd name="T23" fmla="*/ 31 h 32"/>
                <a:gd name="T24" fmla="*/ 0 w 32"/>
                <a:gd name="T25" fmla="*/ 32 h 32"/>
                <a:gd name="T26" fmla="*/ 0 w 32"/>
                <a:gd name="T27" fmla="*/ 32 h 32"/>
                <a:gd name="T28" fmla="*/ 1 w 32"/>
                <a:gd name="T29" fmla="*/ 31 h 32"/>
                <a:gd name="T30" fmla="*/ 7 w 32"/>
                <a:gd name="T31" fmla="*/ 30 h 32"/>
                <a:gd name="T32" fmla="*/ 16 w 32"/>
                <a:gd name="T33" fmla="*/ 30 h 32"/>
                <a:gd name="T34" fmla="*/ 25 w 32"/>
                <a:gd name="T35" fmla="*/ 30 h 32"/>
                <a:gd name="T36" fmla="*/ 31 w 32"/>
                <a:gd name="T37" fmla="*/ 31 h 32"/>
                <a:gd name="T38" fmla="*/ 32 w 32"/>
                <a:gd name="T39" fmla="*/ 32 h 32"/>
                <a:gd name="T40" fmla="*/ 32 w 32"/>
                <a:gd name="T41" fmla="*/ 31 h 32"/>
                <a:gd name="T42" fmla="*/ 31 w 32"/>
                <a:gd name="T43" fmla="*/ 25 h 32"/>
                <a:gd name="T44" fmla="*/ 30 w 32"/>
                <a:gd name="T45" fmla="*/ 16 h 32"/>
                <a:gd name="T46" fmla="*/ 31 w 32"/>
                <a:gd name="T47" fmla="*/ 6 h 32"/>
                <a:gd name="T48" fmla="*/ 32 w 32"/>
                <a:gd name="T49" fmla="*/ 1 h 32"/>
                <a:gd name="T50" fmla="*/ 32 w 32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2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30" y="0"/>
                    <a:pt x="28" y="1"/>
                    <a:pt x="25" y="1"/>
                  </a:cubicBezTo>
                  <a:cubicBezTo>
                    <a:pt x="22" y="1"/>
                    <a:pt x="19" y="1"/>
                    <a:pt x="16" y="1"/>
                  </a:cubicBezTo>
                  <a:cubicBezTo>
                    <a:pt x="13" y="1"/>
                    <a:pt x="10" y="1"/>
                    <a:pt x="7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3"/>
                    <a:pt x="2" y="6"/>
                  </a:cubicBezTo>
                  <a:cubicBezTo>
                    <a:pt x="2" y="10"/>
                    <a:pt x="2" y="13"/>
                    <a:pt x="2" y="16"/>
                  </a:cubicBezTo>
                  <a:cubicBezTo>
                    <a:pt x="2" y="19"/>
                    <a:pt x="2" y="22"/>
                    <a:pt x="2" y="25"/>
                  </a:cubicBezTo>
                  <a:cubicBezTo>
                    <a:pt x="1" y="28"/>
                    <a:pt x="1" y="3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1" y="31"/>
                  </a:cubicBezTo>
                  <a:cubicBezTo>
                    <a:pt x="2" y="31"/>
                    <a:pt x="4" y="30"/>
                    <a:pt x="7" y="30"/>
                  </a:cubicBezTo>
                  <a:cubicBezTo>
                    <a:pt x="10" y="30"/>
                    <a:pt x="13" y="30"/>
                    <a:pt x="16" y="30"/>
                  </a:cubicBezTo>
                  <a:cubicBezTo>
                    <a:pt x="19" y="30"/>
                    <a:pt x="22" y="30"/>
                    <a:pt x="25" y="30"/>
                  </a:cubicBezTo>
                  <a:cubicBezTo>
                    <a:pt x="28" y="30"/>
                    <a:pt x="30" y="31"/>
                    <a:pt x="31" y="31"/>
                  </a:cubicBezTo>
                  <a:cubicBezTo>
                    <a:pt x="32" y="31"/>
                    <a:pt x="32" y="32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1" y="30"/>
                    <a:pt x="31" y="28"/>
                    <a:pt x="31" y="25"/>
                  </a:cubicBezTo>
                  <a:cubicBezTo>
                    <a:pt x="30" y="22"/>
                    <a:pt x="30" y="19"/>
                    <a:pt x="30" y="16"/>
                  </a:cubicBezTo>
                  <a:cubicBezTo>
                    <a:pt x="30" y="13"/>
                    <a:pt x="30" y="10"/>
                    <a:pt x="31" y="6"/>
                  </a:cubicBezTo>
                  <a:cubicBezTo>
                    <a:pt x="31" y="3"/>
                    <a:pt x="31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7680221" y="18855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solidFill>
                  <a:srgbClr val="006666"/>
                </a:solidFill>
                <a:latin typeface="Arial" charset="0"/>
                <a:ea typeface="ＭＳ Ｐゴシック" charset="-128"/>
              </a:rPr>
              <a:t>Platinum Society Network</a:t>
            </a:r>
            <a:endParaRPr lang="ja-JP" altLang="en-US" sz="1800" b="1" dirty="0">
              <a:solidFill>
                <a:srgbClr val="006666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113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491CD-27A5-469A-998A-0E3C33E93A86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6672264" y="1676400"/>
            <a:ext cx="3995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defTabSz="2540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2540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2540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2540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2540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254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254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254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254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 b="1">
                <a:solidFill>
                  <a:srgbClr val="000000"/>
                </a:solidFill>
                <a:ea typeface="ＭＳ ゴシック" pitchFamily="49" charset="-128"/>
              </a:rPr>
              <a:t>present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1524001" y="1676400"/>
            <a:ext cx="4500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defTabSz="2540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2540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2540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2540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2540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254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254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254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254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 b="1">
                <a:solidFill>
                  <a:srgbClr val="000000"/>
                </a:solidFill>
                <a:ea typeface="ＭＳ ゴシック" pitchFamily="49" charset="-128"/>
              </a:rPr>
              <a:t>Yokkaichi at 1950s</a:t>
            </a:r>
            <a:endParaRPr lang="ja-JP" altLang="en-US" sz="2400" b="1">
              <a:solidFill>
                <a:srgbClr val="000000"/>
              </a:solidFill>
              <a:ea typeface="ＭＳ ゴシック" pitchFamily="49" charset="-128"/>
            </a:endParaRPr>
          </a:p>
        </p:txBody>
      </p:sp>
      <p:pic>
        <p:nvPicPr>
          <p:cNvPr id="5" name="Picture 4" descr="p7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2351088"/>
            <a:ext cx="3541713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7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2351089"/>
            <a:ext cx="3541713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70564" y="4941889"/>
            <a:ext cx="48974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defTabSz="2540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2540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2540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2540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2540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254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254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254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254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200">
                <a:solidFill>
                  <a:srgbClr val="000000"/>
                </a:solidFill>
                <a:ea typeface="ＭＳ 明朝" pitchFamily="17" charset="-128"/>
              </a:rPr>
              <a:t>Ⓒ</a:t>
            </a:r>
            <a:r>
              <a:rPr lang="en-US" altLang="ja-JP" sz="1200">
                <a:solidFill>
                  <a:srgbClr val="000000"/>
                </a:solidFill>
                <a:ea typeface="ＭＳ 明朝" pitchFamily="17" charset="-128"/>
              </a:rPr>
              <a:t>Yokkaichi City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200">
                <a:solidFill>
                  <a:srgbClr val="000000"/>
                </a:solidFill>
                <a:ea typeface="ＭＳ 明朝" pitchFamily="17" charset="-128"/>
              </a:rPr>
              <a:t>http://www.city.yokkaichi.mie.jp/kankyo/kogai.htm</a:t>
            </a:r>
            <a:endParaRPr lang="ja-JP" altLang="en-US" sz="1200">
              <a:solidFill>
                <a:srgbClr val="000000"/>
              </a:solidFill>
              <a:ea typeface="ＭＳ 明朝" pitchFamily="17" charset="-128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648076" y="5734051"/>
            <a:ext cx="47228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6666"/>
                </a:solidFill>
                <a:latin typeface="Tahoma" pitchFamily="34" charset="0"/>
              </a:rPr>
              <a:t>Beyond pollution control </a:t>
            </a:r>
            <a:endParaRPr lang="ja-JP" altLang="en-US" sz="2800" b="1" dirty="0">
              <a:solidFill>
                <a:srgbClr val="006666"/>
              </a:solidFill>
              <a:latin typeface="Tahoma" pitchFamily="34" charset="0"/>
            </a:endParaRPr>
          </a:p>
        </p:txBody>
      </p:sp>
      <p:sp>
        <p:nvSpPr>
          <p:cNvPr id="9" name="正方形/長方形 1"/>
          <p:cNvSpPr>
            <a:spLocks noChangeArrowheads="1"/>
          </p:cNvSpPr>
          <p:nvPr/>
        </p:nvSpPr>
        <p:spPr bwMode="auto">
          <a:xfrm>
            <a:off x="2998788" y="836614"/>
            <a:ext cx="655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0000"/>
                </a:solidFill>
                <a:latin typeface="Tahoma" pitchFamily="34" charset="0"/>
              </a:rPr>
              <a:t>Society in Harmony with Nature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555357" y="44530"/>
            <a:ext cx="3059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sz="2800" b="1" i="1" dirty="0">
                <a:solidFill>
                  <a:srgbClr val="0000CC"/>
                </a:solidFill>
                <a:ea typeface="ＭＳ Ｐゴシック" pitchFamily="50" charset="-128"/>
              </a:rPr>
              <a:t>  </a:t>
            </a:r>
            <a:r>
              <a:rPr lang="en-US" altLang="ja-JP" sz="1800" b="1" dirty="0">
                <a:solidFill>
                  <a:srgbClr val="006666"/>
                </a:solidFill>
                <a:ea typeface="ＭＳ Ｐゴシック" pitchFamily="50" charset="-128"/>
              </a:rPr>
              <a:t>Vision Platinum Society </a:t>
            </a:r>
            <a:endParaRPr lang="en-US" altLang="ja-JP" sz="1800" b="1" dirty="0">
              <a:solidFill>
                <a:srgbClr val="006666"/>
              </a:solidFill>
              <a:ea typeface="ＭＳ Ｐゴシック" pitchFamily="50" charset="-128"/>
            </a:endParaRPr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7392181" y="44530"/>
            <a:ext cx="595313" cy="633412"/>
            <a:chOff x="3832" y="84"/>
            <a:chExt cx="375" cy="399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3832" y="84"/>
              <a:ext cx="213" cy="399"/>
            </a:xfrm>
            <a:custGeom>
              <a:avLst/>
              <a:gdLst>
                <a:gd name="T0" fmla="*/ 124 w 213"/>
                <a:gd name="T1" fmla="*/ 399 h 399"/>
                <a:gd name="T2" fmla="*/ 213 w 213"/>
                <a:gd name="T3" fmla="*/ 186 h 399"/>
                <a:gd name="T4" fmla="*/ 137 w 213"/>
                <a:gd name="T5" fmla="*/ 0 h 399"/>
                <a:gd name="T6" fmla="*/ 22 w 213"/>
                <a:gd name="T7" fmla="*/ 46 h 399"/>
                <a:gd name="T8" fmla="*/ 0 w 213"/>
                <a:gd name="T9" fmla="*/ 97 h 399"/>
                <a:gd name="T10" fmla="*/ 124 w 213"/>
                <a:gd name="T1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399">
                  <a:moveTo>
                    <a:pt x="124" y="399"/>
                  </a:moveTo>
                  <a:lnTo>
                    <a:pt x="213" y="186"/>
                  </a:lnTo>
                  <a:lnTo>
                    <a:pt x="137" y="0"/>
                  </a:lnTo>
                  <a:lnTo>
                    <a:pt x="22" y="46"/>
                  </a:lnTo>
                  <a:lnTo>
                    <a:pt x="0" y="9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7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3897" y="144"/>
              <a:ext cx="75" cy="75"/>
            </a:xfrm>
            <a:custGeom>
              <a:avLst/>
              <a:gdLst>
                <a:gd name="T0" fmla="*/ 134 w 134"/>
                <a:gd name="T1" fmla="*/ 0 h 134"/>
                <a:gd name="T2" fmla="*/ 129 w 134"/>
                <a:gd name="T3" fmla="*/ 2 h 134"/>
                <a:gd name="T4" fmla="*/ 105 w 134"/>
                <a:gd name="T5" fmla="*/ 6 h 134"/>
                <a:gd name="T6" fmla="*/ 67 w 134"/>
                <a:gd name="T7" fmla="*/ 8 h 134"/>
                <a:gd name="T8" fmla="*/ 28 w 134"/>
                <a:gd name="T9" fmla="*/ 6 h 134"/>
                <a:gd name="T10" fmla="*/ 4 w 134"/>
                <a:gd name="T11" fmla="*/ 2 h 134"/>
                <a:gd name="T12" fmla="*/ 0 w 134"/>
                <a:gd name="T13" fmla="*/ 0 h 134"/>
                <a:gd name="T14" fmla="*/ 2 w 134"/>
                <a:gd name="T15" fmla="*/ 4 h 134"/>
                <a:gd name="T16" fmla="*/ 6 w 134"/>
                <a:gd name="T17" fmla="*/ 29 h 134"/>
                <a:gd name="T18" fmla="*/ 7 w 134"/>
                <a:gd name="T19" fmla="*/ 67 h 134"/>
                <a:gd name="T20" fmla="*/ 6 w 134"/>
                <a:gd name="T21" fmla="*/ 105 h 134"/>
                <a:gd name="T22" fmla="*/ 2 w 134"/>
                <a:gd name="T23" fmla="*/ 129 h 134"/>
                <a:gd name="T24" fmla="*/ 0 w 134"/>
                <a:gd name="T25" fmla="*/ 134 h 134"/>
                <a:gd name="T26" fmla="*/ 0 w 134"/>
                <a:gd name="T27" fmla="*/ 134 h 134"/>
                <a:gd name="T28" fmla="*/ 4 w 134"/>
                <a:gd name="T29" fmla="*/ 132 h 134"/>
                <a:gd name="T30" fmla="*/ 28 w 134"/>
                <a:gd name="T31" fmla="*/ 128 h 134"/>
                <a:gd name="T32" fmla="*/ 67 w 134"/>
                <a:gd name="T33" fmla="*/ 126 h 134"/>
                <a:gd name="T34" fmla="*/ 105 w 134"/>
                <a:gd name="T35" fmla="*/ 128 h 134"/>
                <a:gd name="T36" fmla="*/ 129 w 134"/>
                <a:gd name="T37" fmla="*/ 132 h 134"/>
                <a:gd name="T38" fmla="*/ 134 w 134"/>
                <a:gd name="T39" fmla="*/ 134 h 134"/>
                <a:gd name="T40" fmla="*/ 131 w 134"/>
                <a:gd name="T41" fmla="*/ 129 h 134"/>
                <a:gd name="T42" fmla="*/ 128 w 134"/>
                <a:gd name="T43" fmla="*/ 105 h 134"/>
                <a:gd name="T44" fmla="*/ 126 w 134"/>
                <a:gd name="T45" fmla="*/ 67 h 134"/>
                <a:gd name="T46" fmla="*/ 128 w 134"/>
                <a:gd name="T47" fmla="*/ 29 h 134"/>
                <a:gd name="T48" fmla="*/ 131 w 134"/>
                <a:gd name="T49" fmla="*/ 4 h 134"/>
                <a:gd name="T50" fmla="*/ 134 w 134"/>
                <a:gd name="T5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34">
                  <a:moveTo>
                    <a:pt x="134" y="0"/>
                  </a:moveTo>
                  <a:cubicBezTo>
                    <a:pt x="134" y="0"/>
                    <a:pt x="132" y="1"/>
                    <a:pt x="129" y="2"/>
                  </a:cubicBezTo>
                  <a:cubicBezTo>
                    <a:pt x="126" y="4"/>
                    <a:pt x="118" y="5"/>
                    <a:pt x="105" y="6"/>
                  </a:cubicBezTo>
                  <a:cubicBezTo>
                    <a:pt x="92" y="7"/>
                    <a:pt x="79" y="8"/>
                    <a:pt x="67" y="8"/>
                  </a:cubicBezTo>
                  <a:cubicBezTo>
                    <a:pt x="55" y="8"/>
                    <a:pt x="41" y="7"/>
                    <a:pt x="28" y="6"/>
                  </a:cubicBezTo>
                  <a:cubicBezTo>
                    <a:pt x="15" y="5"/>
                    <a:pt x="7" y="4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4"/>
                  </a:cubicBezTo>
                  <a:cubicBezTo>
                    <a:pt x="3" y="8"/>
                    <a:pt x="5" y="16"/>
                    <a:pt x="6" y="29"/>
                  </a:cubicBezTo>
                  <a:cubicBezTo>
                    <a:pt x="7" y="42"/>
                    <a:pt x="7" y="55"/>
                    <a:pt x="7" y="67"/>
                  </a:cubicBezTo>
                  <a:cubicBezTo>
                    <a:pt x="7" y="79"/>
                    <a:pt x="7" y="92"/>
                    <a:pt x="6" y="105"/>
                  </a:cubicBezTo>
                  <a:cubicBezTo>
                    <a:pt x="5" y="118"/>
                    <a:pt x="3" y="126"/>
                    <a:pt x="2" y="129"/>
                  </a:cubicBezTo>
                  <a:cubicBezTo>
                    <a:pt x="1" y="133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1" y="133"/>
                    <a:pt x="4" y="132"/>
                  </a:cubicBezTo>
                  <a:cubicBezTo>
                    <a:pt x="7" y="130"/>
                    <a:pt x="15" y="129"/>
                    <a:pt x="28" y="128"/>
                  </a:cubicBezTo>
                  <a:cubicBezTo>
                    <a:pt x="41" y="127"/>
                    <a:pt x="55" y="126"/>
                    <a:pt x="67" y="126"/>
                  </a:cubicBezTo>
                  <a:cubicBezTo>
                    <a:pt x="79" y="126"/>
                    <a:pt x="92" y="127"/>
                    <a:pt x="105" y="128"/>
                  </a:cubicBezTo>
                  <a:cubicBezTo>
                    <a:pt x="118" y="129"/>
                    <a:pt x="126" y="130"/>
                    <a:pt x="129" y="132"/>
                  </a:cubicBezTo>
                  <a:cubicBezTo>
                    <a:pt x="132" y="133"/>
                    <a:pt x="134" y="134"/>
                    <a:pt x="134" y="134"/>
                  </a:cubicBezTo>
                  <a:cubicBezTo>
                    <a:pt x="134" y="134"/>
                    <a:pt x="133" y="133"/>
                    <a:pt x="131" y="129"/>
                  </a:cubicBezTo>
                  <a:cubicBezTo>
                    <a:pt x="130" y="126"/>
                    <a:pt x="129" y="118"/>
                    <a:pt x="128" y="105"/>
                  </a:cubicBezTo>
                  <a:cubicBezTo>
                    <a:pt x="127" y="92"/>
                    <a:pt x="126" y="79"/>
                    <a:pt x="126" y="67"/>
                  </a:cubicBezTo>
                  <a:cubicBezTo>
                    <a:pt x="126" y="55"/>
                    <a:pt x="127" y="42"/>
                    <a:pt x="128" y="29"/>
                  </a:cubicBezTo>
                  <a:cubicBezTo>
                    <a:pt x="129" y="16"/>
                    <a:pt x="130" y="8"/>
                    <a:pt x="131" y="4"/>
                  </a:cubicBezTo>
                  <a:cubicBezTo>
                    <a:pt x="133" y="1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5" name="Freeform 37"/>
            <p:cNvSpPr>
              <a:spLocks/>
            </p:cNvSpPr>
            <p:nvPr/>
          </p:nvSpPr>
          <p:spPr bwMode="auto">
            <a:xfrm>
              <a:off x="4189" y="225"/>
              <a:ext cx="18" cy="18"/>
            </a:xfrm>
            <a:custGeom>
              <a:avLst/>
              <a:gdLst>
                <a:gd name="T0" fmla="*/ 32 w 32"/>
                <a:gd name="T1" fmla="*/ 0 h 32"/>
                <a:gd name="T2" fmla="*/ 31 w 32"/>
                <a:gd name="T3" fmla="*/ 0 h 32"/>
                <a:gd name="T4" fmla="*/ 25 w 32"/>
                <a:gd name="T5" fmla="*/ 1 h 32"/>
                <a:gd name="T6" fmla="*/ 16 w 32"/>
                <a:gd name="T7" fmla="*/ 1 h 32"/>
                <a:gd name="T8" fmla="*/ 7 w 32"/>
                <a:gd name="T9" fmla="*/ 1 h 32"/>
                <a:gd name="T10" fmla="*/ 1 w 32"/>
                <a:gd name="T11" fmla="*/ 0 h 32"/>
                <a:gd name="T12" fmla="*/ 0 w 32"/>
                <a:gd name="T13" fmla="*/ 0 h 32"/>
                <a:gd name="T14" fmla="*/ 1 w 32"/>
                <a:gd name="T15" fmla="*/ 1 h 32"/>
                <a:gd name="T16" fmla="*/ 2 w 32"/>
                <a:gd name="T17" fmla="*/ 6 h 32"/>
                <a:gd name="T18" fmla="*/ 2 w 32"/>
                <a:gd name="T19" fmla="*/ 16 h 32"/>
                <a:gd name="T20" fmla="*/ 2 w 32"/>
                <a:gd name="T21" fmla="*/ 25 h 32"/>
                <a:gd name="T22" fmla="*/ 1 w 32"/>
                <a:gd name="T23" fmla="*/ 31 h 32"/>
                <a:gd name="T24" fmla="*/ 0 w 32"/>
                <a:gd name="T25" fmla="*/ 32 h 32"/>
                <a:gd name="T26" fmla="*/ 0 w 32"/>
                <a:gd name="T27" fmla="*/ 32 h 32"/>
                <a:gd name="T28" fmla="*/ 1 w 32"/>
                <a:gd name="T29" fmla="*/ 31 h 32"/>
                <a:gd name="T30" fmla="*/ 7 w 32"/>
                <a:gd name="T31" fmla="*/ 30 h 32"/>
                <a:gd name="T32" fmla="*/ 16 w 32"/>
                <a:gd name="T33" fmla="*/ 30 h 32"/>
                <a:gd name="T34" fmla="*/ 25 w 32"/>
                <a:gd name="T35" fmla="*/ 30 h 32"/>
                <a:gd name="T36" fmla="*/ 31 w 32"/>
                <a:gd name="T37" fmla="*/ 31 h 32"/>
                <a:gd name="T38" fmla="*/ 32 w 32"/>
                <a:gd name="T39" fmla="*/ 32 h 32"/>
                <a:gd name="T40" fmla="*/ 32 w 32"/>
                <a:gd name="T41" fmla="*/ 31 h 32"/>
                <a:gd name="T42" fmla="*/ 31 w 32"/>
                <a:gd name="T43" fmla="*/ 25 h 32"/>
                <a:gd name="T44" fmla="*/ 30 w 32"/>
                <a:gd name="T45" fmla="*/ 16 h 32"/>
                <a:gd name="T46" fmla="*/ 31 w 32"/>
                <a:gd name="T47" fmla="*/ 6 h 32"/>
                <a:gd name="T48" fmla="*/ 32 w 32"/>
                <a:gd name="T49" fmla="*/ 1 h 32"/>
                <a:gd name="T50" fmla="*/ 32 w 32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2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30" y="0"/>
                    <a:pt x="28" y="1"/>
                    <a:pt x="25" y="1"/>
                  </a:cubicBezTo>
                  <a:cubicBezTo>
                    <a:pt x="22" y="1"/>
                    <a:pt x="19" y="1"/>
                    <a:pt x="16" y="1"/>
                  </a:cubicBezTo>
                  <a:cubicBezTo>
                    <a:pt x="13" y="1"/>
                    <a:pt x="10" y="1"/>
                    <a:pt x="7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3"/>
                    <a:pt x="2" y="6"/>
                  </a:cubicBezTo>
                  <a:cubicBezTo>
                    <a:pt x="2" y="10"/>
                    <a:pt x="2" y="13"/>
                    <a:pt x="2" y="16"/>
                  </a:cubicBezTo>
                  <a:cubicBezTo>
                    <a:pt x="2" y="19"/>
                    <a:pt x="2" y="22"/>
                    <a:pt x="2" y="25"/>
                  </a:cubicBezTo>
                  <a:cubicBezTo>
                    <a:pt x="1" y="28"/>
                    <a:pt x="1" y="3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1" y="31"/>
                  </a:cubicBezTo>
                  <a:cubicBezTo>
                    <a:pt x="2" y="31"/>
                    <a:pt x="4" y="30"/>
                    <a:pt x="7" y="30"/>
                  </a:cubicBezTo>
                  <a:cubicBezTo>
                    <a:pt x="10" y="30"/>
                    <a:pt x="13" y="30"/>
                    <a:pt x="16" y="30"/>
                  </a:cubicBezTo>
                  <a:cubicBezTo>
                    <a:pt x="19" y="30"/>
                    <a:pt x="22" y="30"/>
                    <a:pt x="25" y="30"/>
                  </a:cubicBezTo>
                  <a:cubicBezTo>
                    <a:pt x="28" y="30"/>
                    <a:pt x="30" y="31"/>
                    <a:pt x="31" y="31"/>
                  </a:cubicBezTo>
                  <a:cubicBezTo>
                    <a:pt x="32" y="31"/>
                    <a:pt x="32" y="32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1" y="30"/>
                    <a:pt x="31" y="28"/>
                    <a:pt x="31" y="25"/>
                  </a:cubicBezTo>
                  <a:cubicBezTo>
                    <a:pt x="30" y="22"/>
                    <a:pt x="30" y="19"/>
                    <a:pt x="30" y="16"/>
                  </a:cubicBezTo>
                  <a:cubicBezTo>
                    <a:pt x="30" y="13"/>
                    <a:pt x="30" y="10"/>
                    <a:pt x="31" y="6"/>
                  </a:cubicBezTo>
                  <a:cubicBezTo>
                    <a:pt x="31" y="3"/>
                    <a:pt x="31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7680221" y="18855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solidFill>
                  <a:srgbClr val="006666"/>
                </a:solidFill>
                <a:latin typeface="Arial" charset="0"/>
                <a:ea typeface="ＭＳ Ｐゴシック" charset="-128"/>
              </a:rPr>
              <a:t>Platinum Society Network</a:t>
            </a:r>
            <a:endParaRPr lang="ja-JP" altLang="en-US" sz="1800" b="1" dirty="0">
              <a:solidFill>
                <a:srgbClr val="006666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226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491CD-27A5-469A-998A-0E3C33E93A86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831" y="1121590"/>
            <a:ext cx="4125912" cy="26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69" y="4228328"/>
            <a:ext cx="2727325" cy="207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31" y="4215628"/>
            <a:ext cx="2671762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756" y="4228328"/>
            <a:ext cx="2773362" cy="207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テキスト ボックス 11"/>
          <p:cNvSpPr txBox="1">
            <a:spLocks noChangeArrowheads="1"/>
          </p:cNvSpPr>
          <p:nvPr/>
        </p:nvSpPr>
        <p:spPr bwMode="auto">
          <a:xfrm>
            <a:off x="3791681" y="600806"/>
            <a:ext cx="4835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0000"/>
                </a:solidFill>
                <a:latin typeface="Tahoma" pitchFamily="34" charset="0"/>
                <a:ea typeface="ＭＳ ゴシック" pitchFamily="49" charset="-128"/>
                <a:cs typeface="Tahoma" pitchFamily="34" charset="0"/>
              </a:rPr>
              <a:t>Smart Forestry in Japan</a:t>
            </a:r>
            <a:endParaRPr lang="ja-JP" altLang="en-US" sz="2800" b="1" dirty="0">
              <a:solidFill>
                <a:srgbClr val="000000"/>
              </a:solidFill>
              <a:latin typeface="Tahoma" pitchFamily="34" charset="0"/>
              <a:ea typeface="ＭＳ ゴシック" pitchFamily="49" charset="-128"/>
              <a:cs typeface="Tahoma" pitchFamily="34" charset="0"/>
            </a:endParaRPr>
          </a:p>
        </p:txBody>
      </p:sp>
      <p:sp>
        <p:nvSpPr>
          <p:cNvPr id="24" name="テキスト ボックス 12"/>
          <p:cNvSpPr txBox="1">
            <a:spLocks noChangeArrowheads="1"/>
          </p:cNvSpPr>
          <p:nvPr/>
        </p:nvSpPr>
        <p:spPr bwMode="auto">
          <a:xfrm>
            <a:off x="6246007" y="1194614"/>
            <a:ext cx="37433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ct val="0"/>
              </a:spcBef>
              <a:buNone/>
            </a:pPr>
            <a:r>
              <a:rPr lang="en-US" altLang="ja-JP" sz="2000">
                <a:solidFill>
                  <a:srgbClr val="000000"/>
                </a:solidFill>
                <a:latin typeface="Tahoma" pitchFamily="34" charset="0"/>
                <a:ea typeface="ＭＳ ゴシック" pitchFamily="49" charset="-128"/>
                <a:cs typeface="Tahoma" pitchFamily="34" charset="0"/>
              </a:rPr>
              <a:t>Scale expansion</a:t>
            </a:r>
          </a:p>
          <a:p>
            <a:pPr eaLnBrk="1" hangingPunct="1">
              <a:lnSpc>
                <a:spcPts val="1600"/>
              </a:lnSpc>
              <a:spcBef>
                <a:spcPct val="0"/>
              </a:spcBef>
              <a:buNone/>
            </a:pPr>
            <a:endParaRPr lang="en-US" altLang="ja-JP" sz="2000">
              <a:solidFill>
                <a:srgbClr val="000000"/>
              </a:solidFill>
              <a:latin typeface="Tahoma" pitchFamily="34" charset="0"/>
              <a:ea typeface="ＭＳ ゴシック" pitchFamily="49" charset="-128"/>
              <a:cs typeface="Tahoma" pitchFamily="34" charset="0"/>
            </a:endParaRPr>
          </a:p>
          <a:p>
            <a:pPr eaLnBrk="1" hangingPunct="1">
              <a:lnSpc>
                <a:spcPts val="1600"/>
              </a:lnSpc>
              <a:spcBef>
                <a:spcPct val="0"/>
              </a:spcBef>
              <a:buNone/>
            </a:pPr>
            <a:r>
              <a:rPr lang="en-US" altLang="ja-JP" sz="2000">
                <a:solidFill>
                  <a:srgbClr val="000000"/>
                </a:solidFill>
                <a:latin typeface="Tahoma" pitchFamily="34" charset="0"/>
                <a:ea typeface="ＭＳ ゴシック" pitchFamily="49" charset="-128"/>
                <a:cs typeface="Tahoma" pitchFamily="34" charset="0"/>
              </a:rPr>
              <a:t>Mechanization</a:t>
            </a:r>
          </a:p>
          <a:p>
            <a:pPr eaLnBrk="1" hangingPunct="1">
              <a:lnSpc>
                <a:spcPts val="1600"/>
              </a:lnSpc>
              <a:spcBef>
                <a:spcPct val="0"/>
              </a:spcBef>
              <a:buNone/>
            </a:pPr>
            <a:endParaRPr lang="en-US" altLang="ja-JP" sz="2000">
              <a:solidFill>
                <a:srgbClr val="000000"/>
              </a:solidFill>
              <a:latin typeface="Tahoma" pitchFamily="34" charset="0"/>
              <a:ea typeface="ＭＳ ゴシック" pitchFamily="49" charset="-128"/>
              <a:cs typeface="Tahoma" pitchFamily="34" charset="0"/>
            </a:endParaRPr>
          </a:p>
          <a:p>
            <a:pPr eaLnBrk="1" hangingPunct="1">
              <a:lnSpc>
                <a:spcPts val="1600"/>
              </a:lnSpc>
              <a:spcBef>
                <a:spcPct val="0"/>
              </a:spcBef>
              <a:buNone/>
            </a:pPr>
            <a:r>
              <a:rPr lang="en-US" altLang="ja-JP" sz="2000">
                <a:solidFill>
                  <a:srgbClr val="000000"/>
                </a:solidFill>
                <a:latin typeface="Tahoma" pitchFamily="34" charset="0"/>
                <a:ea typeface="ＭＳ ゴシック" pitchFamily="49" charset="-128"/>
                <a:cs typeface="Tahoma" pitchFamily="34" charset="0"/>
              </a:rPr>
              <a:t>Supply chain restructuring</a:t>
            </a:r>
            <a:endParaRPr lang="ja-JP" altLang="en-US" sz="2000">
              <a:solidFill>
                <a:srgbClr val="000000"/>
              </a:solidFill>
              <a:latin typeface="Tahoma" pitchFamily="34" charset="0"/>
              <a:ea typeface="ＭＳ ゴシック" pitchFamily="49" charset="-128"/>
              <a:cs typeface="Tahoma" pitchFamily="34" charset="0"/>
            </a:endParaRPr>
          </a:p>
        </p:txBody>
      </p:sp>
      <p:sp>
        <p:nvSpPr>
          <p:cNvPr id="25" name="テキスト ボックス 13"/>
          <p:cNvSpPr txBox="1">
            <a:spLocks noChangeArrowheads="1"/>
          </p:cNvSpPr>
          <p:nvPr/>
        </p:nvSpPr>
        <p:spPr bwMode="auto">
          <a:xfrm>
            <a:off x="6282519" y="2874190"/>
            <a:ext cx="42830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0"/>
              </a:spcBef>
              <a:buNone/>
            </a:pPr>
            <a:r>
              <a:rPr lang="en-US" altLang="ja-JP" sz="2000" dirty="0">
                <a:solidFill>
                  <a:srgbClr val="000000"/>
                </a:solidFill>
                <a:latin typeface="Tahoma" pitchFamily="34" charset="0"/>
                <a:ea typeface="ＭＳ ゴシック" pitchFamily="49" charset="-128"/>
                <a:cs typeface="Tahoma" pitchFamily="34" charset="0"/>
              </a:rPr>
              <a:t>Self-sufficient </a:t>
            </a:r>
          </a:p>
          <a:p>
            <a:pPr eaLnBrk="1" hangingPunct="1">
              <a:lnSpc>
                <a:spcPts val="2800"/>
              </a:lnSpc>
              <a:spcBef>
                <a:spcPct val="0"/>
              </a:spcBef>
              <a:buNone/>
            </a:pPr>
            <a:r>
              <a:rPr lang="en-US" altLang="ja-JP" sz="2000" dirty="0">
                <a:solidFill>
                  <a:srgbClr val="000000"/>
                </a:solidFill>
                <a:latin typeface="Tahoma" pitchFamily="34" charset="0"/>
                <a:ea typeface="ＭＳ ゴシック" pitchFamily="49" charset="-128"/>
                <a:cs typeface="Tahoma" pitchFamily="34" charset="0"/>
              </a:rPr>
              <a:t>Environmental conservation</a:t>
            </a:r>
          </a:p>
          <a:p>
            <a:pPr eaLnBrk="1" hangingPunct="1">
              <a:lnSpc>
                <a:spcPts val="2800"/>
              </a:lnSpc>
              <a:spcBef>
                <a:spcPct val="0"/>
              </a:spcBef>
              <a:buNone/>
            </a:pPr>
            <a:r>
              <a:rPr lang="en-US" altLang="ja-JP" sz="2000" dirty="0">
                <a:solidFill>
                  <a:srgbClr val="000000"/>
                </a:solidFill>
                <a:latin typeface="Tahoma" pitchFamily="34" charset="0"/>
                <a:ea typeface="ＭＳ ゴシック" pitchFamily="49" charset="-128"/>
                <a:cs typeface="Tahoma" pitchFamily="34" charset="0"/>
              </a:rPr>
              <a:t>Job </a:t>
            </a:r>
            <a:r>
              <a:rPr lang="en-US" altLang="ja-JP" sz="2000" dirty="0">
                <a:solidFill>
                  <a:srgbClr val="000000"/>
                </a:solidFill>
                <a:latin typeface="Tahoma" pitchFamily="34" charset="0"/>
                <a:ea typeface="ＭＳ ゴシック" pitchFamily="49" charset="-128"/>
                <a:cs typeface="Tahoma" pitchFamily="34" charset="0"/>
              </a:rPr>
              <a:t>creation (50 b$, 0.5mjobs)</a:t>
            </a:r>
            <a:endParaRPr lang="en-US" altLang="ja-JP" sz="2000" dirty="0">
              <a:solidFill>
                <a:srgbClr val="000000"/>
              </a:solidFill>
              <a:latin typeface="Tahoma" pitchFamily="34" charset="0"/>
              <a:ea typeface="ＭＳ ゴシック" pitchFamily="49" charset="-128"/>
              <a:cs typeface="Tahoma" pitchFamily="34" charset="0"/>
            </a:endParaRPr>
          </a:p>
        </p:txBody>
      </p:sp>
      <p:sp>
        <p:nvSpPr>
          <p:cNvPr id="26" name="下矢印 25"/>
          <p:cNvSpPr/>
          <p:nvPr/>
        </p:nvSpPr>
        <p:spPr>
          <a:xfrm>
            <a:off x="7550151" y="2637071"/>
            <a:ext cx="849313" cy="288925"/>
          </a:xfrm>
          <a:prstGeom prst="downArrow">
            <a:avLst/>
          </a:prstGeom>
          <a:solidFill>
            <a:srgbClr val="000000">
              <a:lumMod val="60000"/>
              <a:lumOff val="40000"/>
            </a:srgb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2000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" name="テキスト ボックス 15"/>
          <p:cNvSpPr txBox="1">
            <a:spLocks noChangeArrowheads="1"/>
          </p:cNvSpPr>
          <p:nvPr/>
        </p:nvSpPr>
        <p:spPr bwMode="auto">
          <a:xfrm>
            <a:off x="2415990" y="6369870"/>
            <a:ext cx="8648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>
                <a:solidFill>
                  <a:srgbClr val="000000"/>
                </a:solidFill>
                <a:ea typeface="ＭＳ ゴシック" pitchFamily="49" charset="-128"/>
              </a:rPr>
              <a:t>(Photo)Annual Report on Trends in Forests and Forestry, The Ministry of Agriculture, Forestry and Fisheries of Japan</a:t>
            </a:r>
          </a:p>
        </p:txBody>
      </p:sp>
      <p:sp>
        <p:nvSpPr>
          <p:cNvPr id="28" name="テキスト ボックス 1"/>
          <p:cNvSpPr txBox="1">
            <a:spLocks noChangeArrowheads="1"/>
          </p:cNvSpPr>
          <p:nvPr/>
        </p:nvSpPr>
        <p:spPr bwMode="auto">
          <a:xfrm>
            <a:off x="1997856" y="3787002"/>
            <a:ext cx="3598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ea typeface="ＭＳ ゴシック" pitchFamily="49" charset="-128"/>
              </a:rPr>
              <a:t>Land slide after heavy rain </a:t>
            </a:r>
            <a:endParaRPr lang="ja-JP" altLang="en-US" sz="2000">
              <a:solidFill>
                <a:srgbClr val="000000"/>
              </a:solidFill>
              <a:ea typeface="ＭＳ ゴシック" pitchFamily="49" charset="-128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1555357" y="44530"/>
            <a:ext cx="3059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sz="2800" b="1" i="1" dirty="0">
                <a:solidFill>
                  <a:srgbClr val="0000CC"/>
                </a:solidFill>
                <a:ea typeface="ＭＳ Ｐゴシック" pitchFamily="50" charset="-128"/>
              </a:rPr>
              <a:t>  </a:t>
            </a:r>
            <a:r>
              <a:rPr lang="en-US" altLang="ja-JP" sz="1800" b="1" dirty="0">
                <a:solidFill>
                  <a:srgbClr val="006666"/>
                </a:solidFill>
                <a:ea typeface="ＭＳ Ｐゴシック" pitchFamily="50" charset="-128"/>
              </a:rPr>
              <a:t>Vision Platinum Society </a:t>
            </a:r>
            <a:endParaRPr lang="en-US" altLang="ja-JP" sz="1800" b="1" dirty="0">
              <a:solidFill>
                <a:srgbClr val="006666"/>
              </a:solidFill>
              <a:ea typeface="ＭＳ Ｐゴシック" pitchFamily="50" charset="-128"/>
            </a:endParaRPr>
          </a:p>
        </p:txBody>
      </p:sp>
      <p:grpSp>
        <p:nvGrpSpPr>
          <p:cNvPr id="30" name="Group 4"/>
          <p:cNvGrpSpPr>
            <a:grpSpLocks noChangeAspect="1"/>
          </p:cNvGrpSpPr>
          <p:nvPr/>
        </p:nvGrpSpPr>
        <p:grpSpPr bwMode="auto">
          <a:xfrm>
            <a:off x="7392181" y="44530"/>
            <a:ext cx="595313" cy="633412"/>
            <a:chOff x="3832" y="84"/>
            <a:chExt cx="375" cy="399"/>
          </a:xfrm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3832" y="84"/>
              <a:ext cx="213" cy="399"/>
            </a:xfrm>
            <a:custGeom>
              <a:avLst/>
              <a:gdLst>
                <a:gd name="T0" fmla="*/ 124 w 213"/>
                <a:gd name="T1" fmla="*/ 399 h 399"/>
                <a:gd name="T2" fmla="*/ 213 w 213"/>
                <a:gd name="T3" fmla="*/ 186 h 399"/>
                <a:gd name="T4" fmla="*/ 137 w 213"/>
                <a:gd name="T5" fmla="*/ 0 h 399"/>
                <a:gd name="T6" fmla="*/ 22 w 213"/>
                <a:gd name="T7" fmla="*/ 46 h 399"/>
                <a:gd name="T8" fmla="*/ 0 w 213"/>
                <a:gd name="T9" fmla="*/ 97 h 399"/>
                <a:gd name="T10" fmla="*/ 124 w 213"/>
                <a:gd name="T1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399">
                  <a:moveTo>
                    <a:pt x="124" y="399"/>
                  </a:moveTo>
                  <a:lnTo>
                    <a:pt x="213" y="186"/>
                  </a:lnTo>
                  <a:lnTo>
                    <a:pt x="137" y="0"/>
                  </a:lnTo>
                  <a:lnTo>
                    <a:pt x="22" y="46"/>
                  </a:lnTo>
                  <a:lnTo>
                    <a:pt x="0" y="9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7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3897" y="144"/>
              <a:ext cx="75" cy="75"/>
            </a:xfrm>
            <a:custGeom>
              <a:avLst/>
              <a:gdLst>
                <a:gd name="T0" fmla="*/ 134 w 134"/>
                <a:gd name="T1" fmla="*/ 0 h 134"/>
                <a:gd name="T2" fmla="*/ 129 w 134"/>
                <a:gd name="T3" fmla="*/ 2 h 134"/>
                <a:gd name="T4" fmla="*/ 105 w 134"/>
                <a:gd name="T5" fmla="*/ 6 h 134"/>
                <a:gd name="T6" fmla="*/ 67 w 134"/>
                <a:gd name="T7" fmla="*/ 8 h 134"/>
                <a:gd name="T8" fmla="*/ 28 w 134"/>
                <a:gd name="T9" fmla="*/ 6 h 134"/>
                <a:gd name="T10" fmla="*/ 4 w 134"/>
                <a:gd name="T11" fmla="*/ 2 h 134"/>
                <a:gd name="T12" fmla="*/ 0 w 134"/>
                <a:gd name="T13" fmla="*/ 0 h 134"/>
                <a:gd name="T14" fmla="*/ 2 w 134"/>
                <a:gd name="T15" fmla="*/ 4 h 134"/>
                <a:gd name="T16" fmla="*/ 6 w 134"/>
                <a:gd name="T17" fmla="*/ 29 h 134"/>
                <a:gd name="T18" fmla="*/ 7 w 134"/>
                <a:gd name="T19" fmla="*/ 67 h 134"/>
                <a:gd name="T20" fmla="*/ 6 w 134"/>
                <a:gd name="T21" fmla="*/ 105 h 134"/>
                <a:gd name="T22" fmla="*/ 2 w 134"/>
                <a:gd name="T23" fmla="*/ 129 h 134"/>
                <a:gd name="T24" fmla="*/ 0 w 134"/>
                <a:gd name="T25" fmla="*/ 134 h 134"/>
                <a:gd name="T26" fmla="*/ 0 w 134"/>
                <a:gd name="T27" fmla="*/ 134 h 134"/>
                <a:gd name="T28" fmla="*/ 4 w 134"/>
                <a:gd name="T29" fmla="*/ 132 h 134"/>
                <a:gd name="T30" fmla="*/ 28 w 134"/>
                <a:gd name="T31" fmla="*/ 128 h 134"/>
                <a:gd name="T32" fmla="*/ 67 w 134"/>
                <a:gd name="T33" fmla="*/ 126 h 134"/>
                <a:gd name="T34" fmla="*/ 105 w 134"/>
                <a:gd name="T35" fmla="*/ 128 h 134"/>
                <a:gd name="T36" fmla="*/ 129 w 134"/>
                <a:gd name="T37" fmla="*/ 132 h 134"/>
                <a:gd name="T38" fmla="*/ 134 w 134"/>
                <a:gd name="T39" fmla="*/ 134 h 134"/>
                <a:gd name="T40" fmla="*/ 131 w 134"/>
                <a:gd name="T41" fmla="*/ 129 h 134"/>
                <a:gd name="T42" fmla="*/ 128 w 134"/>
                <a:gd name="T43" fmla="*/ 105 h 134"/>
                <a:gd name="T44" fmla="*/ 126 w 134"/>
                <a:gd name="T45" fmla="*/ 67 h 134"/>
                <a:gd name="T46" fmla="*/ 128 w 134"/>
                <a:gd name="T47" fmla="*/ 29 h 134"/>
                <a:gd name="T48" fmla="*/ 131 w 134"/>
                <a:gd name="T49" fmla="*/ 4 h 134"/>
                <a:gd name="T50" fmla="*/ 134 w 134"/>
                <a:gd name="T5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34">
                  <a:moveTo>
                    <a:pt x="134" y="0"/>
                  </a:moveTo>
                  <a:cubicBezTo>
                    <a:pt x="134" y="0"/>
                    <a:pt x="132" y="1"/>
                    <a:pt x="129" y="2"/>
                  </a:cubicBezTo>
                  <a:cubicBezTo>
                    <a:pt x="126" y="4"/>
                    <a:pt x="118" y="5"/>
                    <a:pt x="105" y="6"/>
                  </a:cubicBezTo>
                  <a:cubicBezTo>
                    <a:pt x="92" y="7"/>
                    <a:pt x="79" y="8"/>
                    <a:pt x="67" y="8"/>
                  </a:cubicBezTo>
                  <a:cubicBezTo>
                    <a:pt x="55" y="8"/>
                    <a:pt x="41" y="7"/>
                    <a:pt x="28" y="6"/>
                  </a:cubicBezTo>
                  <a:cubicBezTo>
                    <a:pt x="15" y="5"/>
                    <a:pt x="7" y="4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4"/>
                  </a:cubicBezTo>
                  <a:cubicBezTo>
                    <a:pt x="3" y="8"/>
                    <a:pt x="5" y="16"/>
                    <a:pt x="6" y="29"/>
                  </a:cubicBezTo>
                  <a:cubicBezTo>
                    <a:pt x="7" y="42"/>
                    <a:pt x="7" y="55"/>
                    <a:pt x="7" y="67"/>
                  </a:cubicBezTo>
                  <a:cubicBezTo>
                    <a:pt x="7" y="79"/>
                    <a:pt x="7" y="92"/>
                    <a:pt x="6" y="105"/>
                  </a:cubicBezTo>
                  <a:cubicBezTo>
                    <a:pt x="5" y="118"/>
                    <a:pt x="3" y="126"/>
                    <a:pt x="2" y="129"/>
                  </a:cubicBezTo>
                  <a:cubicBezTo>
                    <a:pt x="1" y="133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1" y="133"/>
                    <a:pt x="4" y="132"/>
                  </a:cubicBezTo>
                  <a:cubicBezTo>
                    <a:pt x="7" y="130"/>
                    <a:pt x="15" y="129"/>
                    <a:pt x="28" y="128"/>
                  </a:cubicBezTo>
                  <a:cubicBezTo>
                    <a:pt x="41" y="127"/>
                    <a:pt x="55" y="126"/>
                    <a:pt x="67" y="126"/>
                  </a:cubicBezTo>
                  <a:cubicBezTo>
                    <a:pt x="79" y="126"/>
                    <a:pt x="92" y="127"/>
                    <a:pt x="105" y="128"/>
                  </a:cubicBezTo>
                  <a:cubicBezTo>
                    <a:pt x="118" y="129"/>
                    <a:pt x="126" y="130"/>
                    <a:pt x="129" y="132"/>
                  </a:cubicBezTo>
                  <a:cubicBezTo>
                    <a:pt x="132" y="133"/>
                    <a:pt x="134" y="134"/>
                    <a:pt x="134" y="134"/>
                  </a:cubicBezTo>
                  <a:cubicBezTo>
                    <a:pt x="134" y="134"/>
                    <a:pt x="133" y="133"/>
                    <a:pt x="131" y="129"/>
                  </a:cubicBezTo>
                  <a:cubicBezTo>
                    <a:pt x="130" y="126"/>
                    <a:pt x="129" y="118"/>
                    <a:pt x="128" y="105"/>
                  </a:cubicBezTo>
                  <a:cubicBezTo>
                    <a:pt x="127" y="92"/>
                    <a:pt x="126" y="79"/>
                    <a:pt x="126" y="67"/>
                  </a:cubicBezTo>
                  <a:cubicBezTo>
                    <a:pt x="126" y="55"/>
                    <a:pt x="127" y="42"/>
                    <a:pt x="128" y="29"/>
                  </a:cubicBezTo>
                  <a:cubicBezTo>
                    <a:pt x="129" y="16"/>
                    <a:pt x="130" y="8"/>
                    <a:pt x="131" y="4"/>
                  </a:cubicBezTo>
                  <a:cubicBezTo>
                    <a:pt x="133" y="1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auto">
            <a:xfrm>
              <a:off x="4189" y="225"/>
              <a:ext cx="18" cy="18"/>
            </a:xfrm>
            <a:custGeom>
              <a:avLst/>
              <a:gdLst>
                <a:gd name="T0" fmla="*/ 32 w 32"/>
                <a:gd name="T1" fmla="*/ 0 h 32"/>
                <a:gd name="T2" fmla="*/ 31 w 32"/>
                <a:gd name="T3" fmla="*/ 0 h 32"/>
                <a:gd name="T4" fmla="*/ 25 w 32"/>
                <a:gd name="T5" fmla="*/ 1 h 32"/>
                <a:gd name="T6" fmla="*/ 16 w 32"/>
                <a:gd name="T7" fmla="*/ 1 h 32"/>
                <a:gd name="T8" fmla="*/ 7 w 32"/>
                <a:gd name="T9" fmla="*/ 1 h 32"/>
                <a:gd name="T10" fmla="*/ 1 w 32"/>
                <a:gd name="T11" fmla="*/ 0 h 32"/>
                <a:gd name="T12" fmla="*/ 0 w 32"/>
                <a:gd name="T13" fmla="*/ 0 h 32"/>
                <a:gd name="T14" fmla="*/ 1 w 32"/>
                <a:gd name="T15" fmla="*/ 1 h 32"/>
                <a:gd name="T16" fmla="*/ 2 w 32"/>
                <a:gd name="T17" fmla="*/ 6 h 32"/>
                <a:gd name="T18" fmla="*/ 2 w 32"/>
                <a:gd name="T19" fmla="*/ 16 h 32"/>
                <a:gd name="T20" fmla="*/ 2 w 32"/>
                <a:gd name="T21" fmla="*/ 25 h 32"/>
                <a:gd name="T22" fmla="*/ 1 w 32"/>
                <a:gd name="T23" fmla="*/ 31 h 32"/>
                <a:gd name="T24" fmla="*/ 0 w 32"/>
                <a:gd name="T25" fmla="*/ 32 h 32"/>
                <a:gd name="T26" fmla="*/ 0 w 32"/>
                <a:gd name="T27" fmla="*/ 32 h 32"/>
                <a:gd name="T28" fmla="*/ 1 w 32"/>
                <a:gd name="T29" fmla="*/ 31 h 32"/>
                <a:gd name="T30" fmla="*/ 7 w 32"/>
                <a:gd name="T31" fmla="*/ 30 h 32"/>
                <a:gd name="T32" fmla="*/ 16 w 32"/>
                <a:gd name="T33" fmla="*/ 30 h 32"/>
                <a:gd name="T34" fmla="*/ 25 w 32"/>
                <a:gd name="T35" fmla="*/ 30 h 32"/>
                <a:gd name="T36" fmla="*/ 31 w 32"/>
                <a:gd name="T37" fmla="*/ 31 h 32"/>
                <a:gd name="T38" fmla="*/ 32 w 32"/>
                <a:gd name="T39" fmla="*/ 32 h 32"/>
                <a:gd name="T40" fmla="*/ 32 w 32"/>
                <a:gd name="T41" fmla="*/ 31 h 32"/>
                <a:gd name="T42" fmla="*/ 31 w 32"/>
                <a:gd name="T43" fmla="*/ 25 h 32"/>
                <a:gd name="T44" fmla="*/ 30 w 32"/>
                <a:gd name="T45" fmla="*/ 16 h 32"/>
                <a:gd name="T46" fmla="*/ 31 w 32"/>
                <a:gd name="T47" fmla="*/ 6 h 32"/>
                <a:gd name="T48" fmla="*/ 32 w 32"/>
                <a:gd name="T49" fmla="*/ 1 h 32"/>
                <a:gd name="T50" fmla="*/ 32 w 32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2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30" y="0"/>
                    <a:pt x="28" y="1"/>
                    <a:pt x="25" y="1"/>
                  </a:cubicBezTo>
                  <a:cubicBezTo>
                    <a:pt x="22" y="1"/>
                    <a:pt x="19" y="1"/>
                    <a:pt x="16" y="1"/>
                  </a:cubicBezTo>
                  <a:cubicBezTo>
                    <a:pt x="13" y="1"/>
                    <a:pt x="10" y="1"/>
                    <a:pt x="7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3"/>
                    <a:pt x="2" y="6"/>
                  </a:cubicBezTo>
                  <a:cubicBezTo>
                    <a:pt x="2" y="10"/>
                    <a:pt x="2" y="13"/>
                    <a:pt x="2" y="16"/>
                  </a:cubicBezTo>
                  <a:cubicBezTo>
                    <a:pt x="2" y="19"/>
                    <a:pt x="2" y="22"/>
                    <a:pt x="2" y="25"/>
                  </a:cubicBezTo>
                  <a:cubicBezTo>
                    <a:pt x="1" y="28"/>
                    <a:pt x="1" y="3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1" y="31"/>
                  </a:cubicBezTo>
                  <a:cubicBezTo>
                    <a:pt x="2" y="31"/>
                    <a:pt x="4" y="30"/>
                    <a:pt x="7" y="30"/>
                  </a:cubicBezTo>
                  <a:cubicBezTo>
                    <a:pt x="10" y="30"/>
                    <a:pt x="13" y="30"/>
                    <a:pt x="16" y="30"/>
                  </a:cubicBezTo>
                  <a:cubicBezTo>
                    <a:pt x="19" y="30"/>
                    <a:pt x="22" y="30"/>
                    <a:pt x="25" y="30"/>
                  </a:cubicBezTo>
                  <a:cubicBezTo>
                    <a:pt x="28" y="30"/>
                    <a:pt x="30" y="31"/>
                    <a:pt x="31" y="31"/>
                  </a:cubicBezTo>
                  <a:cubicBezTo>
                    <a:pt x="32" y="31"/>
                    <a:pt x="32" y="32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1" y="30"/>
                    <a:pt x="31" y="28"/>
                    <a:pt x="31" y="25"/>
                  </a:cubicBezTo>
                  <a:cubicBezTo>
                    <a:pt x="30" y="22"/>
                    <a:pt x="30" y="19"/>
                    <a:pt x="30" y="16"/>
                  </a:cubicBezTo>
                  <a:cubicBezTo>
                    <a:pt x="30" y="13"/>
                    <a:pt x="30" y="10"/>
                    <a:pt x="31" y="6"/>
                  </a:cubicBezTo>
                  <a:cubicBezTo>
                    <a:pt x="31" y="3"/>
                    <a:pt x="31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34" name="テキスト ボックス 33"/>
          <p:cNvSpPr txBox="1"/>
          <p:nvPr/>
        </p:nvSpPr>
        <p:spPr>
          <a:xfrm>
            <a:off x="7680221" y="18855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solidFill>
                  <a:srgbClr val="006666"/>
                </a:solidFill>
                <a:latin typeface="Arial" charset="0"/>
                <a:ea typeface="ＭＳ Ｐゴシック" charset="-128"/>
              </a:rPr>
              <a:t>Platinum Society Network</a:t>
            </a:r>
            <a:endParaRPr lang="ja-JP" altLang="en-US" sz="1800" b="1" dirty="0">
              <a:solidFill>
                <a:srgbClr val="006666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774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 noChangeAspect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491CD-27A5-469A-998A-0E3C33E93A86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2056945"/>
            <a:ext cx="5578475" cy="374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1046374"/>
            <a:ext cx="4018831" cy="288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 descr="ローソンが建設する植物工場のイメー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3992172"/>
            <a:ext cx="4032448" cy="2598821"/>
          </a:xfrm>
          <a:prstGeom prst="rect">
            <a:avLst/>
          </a:prstGeom>
          <a:noFill/>
          <a:ln w="12700">
            <a:noFill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4"/>
          <p:cNvSpPr txBox="1">
            <a:spLocks noChangeAspect="1" noChangeArrowheads="1"/>
          </p:cNvSpPr>
          <p:nvPr/>
        </p:nvSpPr>
        <p:spPr bwMode="auto">
          <a:xfrm>
            <a:off x="3719670" y="519653"/>
            <a:ext cx="5111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0000"/>
                </a:solidFill>
                <a:ea typeface="ＭＳ ゴシック" pitchFamily="49" charset="-128"/>
              </a:rPr>
              <a:t>Smart Agriculture in Japan</a:t>
            </a:r>
            <a:endParaRPr lang="ja-JP" altLang="en-US" sz="2800" b="1" dirty="0">
              <a:solidFill>
                <a:srgbClr val="000000"/>
              </a:solidFill>
              <a:ea typeface="ＭＳ ゴシック" pitchFamily="49" charset="-128"/>
            </a:endParaRPr>
          </a:p>
        </p:txBody>
      </p:sp>
      <p:sp>
        <p:nvSpPr>
          <p:cNvPr id="8" name="テキスト ボックス 5"/>
          <p:cNvSpPr txBox="1">
            <a:spLocks noChangeAspect="1" noChangeArrowheads="1"/>
          </p:cNvSpPr>
          <p:nvPr/>
        </p:nvSpPr>
        <p:spPr bwMode="auto">
          <a:xfrm>
            <a:off x="1860550" y="6282870"/>
            <a:ext cx="4019550" cy="307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1400" kern="0" dirty="0">
                <a:solidFill>
                  <a:srgbClr val="000000"/>
                </a:solidFill>
                <a:ea typeface="ＭＳ ゴシック" pitchFamily="49" charset="-128"/>
              </a:rPr>
              <a:t>Vegetable plant by convenience store company </a:t>
            </a:r>
            <a:endParaRPr lang="ja-JP" altLang="en-US" sz="1400" kern="0" dirty="0">
              <a:solidFill>
                <a:srgbClr val="000000"/>
              </a:solidFill>
              <a:ea typeface="ＭＳ ゴシック" pitchFamily="49" charset="-128"/>
            </a:endParaRPr>
          </a:p>
        </p:txBody>
      </p:sp>
      <p:sp>
        <p:nvSpPr>
          <p:cNvPr id="9" name="テキスト ボックス 8"/>
          <p:cNvSpPr txBox="1">
            <a:spLocks noChangeAspect="1" noChangeArrowheads="1"/>
          </p:cNvSpPr>
          <p:nvPr/>
        </p:nvSpPr>
        <p:spPr bwMode="auto">
          <a:xfrm>
            <a:off x="1847851" y="3619045"/>
            <a:ext cx="4017963" cy="307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1400" kern="0" dirty="0">
                <a:solidFill>
                  <a:srgbClr val="000000"/>
                </a:solidFill>
                <a:ea typeface="ＭＳ ゴシック" pitchFamily="49" charset="-128"/>
              </a:rPr>
              <a:t>Vegetable plant by textile company </a:t>
            </a:r>
            <a:endParaRPr lang="ja-JP" altLang="en-US" sz="1400" kern="0" dirty="0">
              <a:solidFill>
                <a:srgbClr val="000000"/>
              </a:solidFill>
              <a:ea typeface="ＭＳ ゴシック" pitchFamily="49" charset="-128"/>
            </a:endParaRPr>
          </a:p>
        </p:txBody>
      </p:sp>
      <p:sp>
        <p:nvSpPr>
          <p:cNvPr id="10" name="四角形吹き出し 9"/>
          <p:cNvSpPr>
            <a:spLocks noChangeAspect="1"/>
          </p:cNvSpPr>
          <p:nvPr/>
        </p:nvSpPr>
        <p:spPr>
          <a:xfrm>
            <a:off x="6024563" y="5727245"/>
            <a:ext cx="2374900" cy="288925"/>
          </a:xfrm>
          <a:prstGeom prst="wedgeRectCallout">
            <a:avLst>
              <a:gd name="adj1" fmla="val 56324"/>
              <a:gd name="adj2" fmla="val -108504"/>
            </a:avLst>
          </a:prstGeom>
          <a:solidFill>
            <a:srgbClr val="BBE0E3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2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Vegetable Plants Area</a:t>
            </a:r>
            <a:endParaRPr kumimoji="0" lang="ja-JP" altLang="en-US" sz="1200" kern="0" dirty="0">
              <a:solidFill>
                <a:srgbClr val="000000"/>
              </a:solidFill>
              <a:ea typeface="ＭＳ Ｐゴシック"/>
              <a:cs typeface="Tahoma" pitchFamily="34" charset="0"/>
            </a:endParaRPr>
          </a:p>
        </p:txBody>
      </p:sp>
      <p:sp>
        <p:nvSpPr>
          <p:cNvPr id="11" name="四角形吹き出し 10"/>
          <p:cNvSpPr>
            <a:spLocks noChangeAspect="1"/>
          </p:cNvSpPr>
          <p:nvPr/>
        </p:nvSpPr>
        <p:spPr>
          <a:xfrm>
            <a:off x="6024564" y="2368095"/>
            <a:ext cx="2016125" cy="288925"/>
          </a:xfrm>
          <a:prstGeom prst="wedgeRectCallout">
            <a:avLst>
              <a:gd name="adj1" fmla="val 26509"/>
              <a:gd name="adj2" fmla="val 262736"/>
            </a:avLst>
          </a:prstGeom>
          <a:solidFill>
            <a:srgbClr val="BBE0E3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2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Community Garden Area</a:t>
            </a:r>
            <a:endParaRPr kumimoji="0" lang="ja-JP" altLang="en-US" sz="1200" kern="0" dirty="0">
              <a:solidFill>
                <a:srgbClr val="000000"/>
              </a:solidFill>
              <a:ea typeface="ＭＳ Ｐゴシック"/>
              <a:cs typeface="Tahoma" pitchFamily="34" charset="0"/>
            </a:endParaRPr>
          </a:p>
        </p:txBody>
      </p:sp>
      <p:sp>
        <p:nvSpPr>
          <p:cNvPr id="12" name="四角形吹き出し 11"/>
          <p:cNvSpPr>
            <a:spLocks noChangeAspect="1"/>
          </p:cNvSpPr>
          <p:nvPr/>
        </p:nvSpPr>
        <p:spPr>
          <a:xfrm>
            <a:off x="8435976" y="4142919"/>
            <a:ext cx="1331913" cy="361950"/>
          </a:xfrm>
          <a:prstGeom prst="wedgeRectCallout">
            <a:avLst>
              <a:gd name="adj1" fmla="val 60787"/>
              <a:gd name="adj2" fmla="val 55192"/>
            </a:avLst>
          </a:prstGeom>
          <a:solidFill>
            <a:srgbClr val="BBE0E3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2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Farm Field in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2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Chiba University</a:t>
            </a:r>
            <a:endParaRPr kumimoji="0" lang="ja-JP" altLang="en-US" sz="1200" kern="0" dirty="0">
              <a:solidFill>
                <a:srgbClr val="000000"/>
              </a:solidFill>
              <a:ea typeface="ＭＳ Ｐゴシック"/>
              <a:cs typeface="Tahoma" pitchFamily="34" charset="0"/>
            </a:endParaRPr>
          </a:p>
        </p:txBody>
      </p:sp>
      <p:sp>
        <p:nvSpPr>
          <p:cNvPr id="13" name="テキスト ボックス 7"/>
          <p:cNvSpPr txBox="1">
            <a:spLocks noChangeAspect="1" noChangeArrowheads="1"/>
          </p:cNvSpPr>
          <p:nvPr/>
        </p:nvSpPr>
        <p:spPr bwMode="auto">
          <a:xfrm>
            <a:off x="6816725" y="6014581"/>
            <a:ext cx="3240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ea typeface="ＭＳ ゴシック" pitchFamily="49" charset="-128"/>
              </a:rPr>
              <a:t>Kashiwa-no-ha Smart City </a:t>
            </a:r>
            <a:endParaRPr lang="ja-JP" altLang="en-US" sz="1800">
              <a:solidFill>
                <a:srgbClr val="000000"/>
              </a:solidFill>
              <a:ea typeface="ＭＳ ゴシック" pitchFamily="49" charset="-128"/>
            </a:endParaRPr>
          </a:p>
        </p:txBody>
      </p:sp>
      <p:sp>
        <p:nvSpPr>
          <p:cNvPr id="14" name="テキスト ボックス 9"/>
          <p:cNvSpPr txBox="1">
            <a:spLocks noChangeAspect="1" noChangeArrowheads="1"/>
          </p:cNvSpPr>
          <p:nvPr/>
        </p:nvSpPr>
        <p:spPr bwMode="auto">
          <a:xfrm>
            <a:off x="5951538" y="1079045"/>
            <a:ext cx="4392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ea typeface="ＭＳ ゴシック" pitchFamily="49" charset="-128"/>
              </a:rPr>
              <a:t>Innovative agriculture with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ea typeface="ＭＳ ゴシック" pitchFamily="49" charset="-128"/>
              </a:rPr>
              <a:t>ICT, engineering, private company</a:t>
            </a:r>
            <a:endParaRPr lang="ja-JP" altLang="en-US" sz="2000">
              <a:solidFill>
                <a:srgbClr val="000000"/>
              </a:solidFill>
              <a:ea typeface="ＭＳ ゴシック" pitchFamily="49" charset="-128"/>
            </a:endParaRPr>
          </a:p>
        </p:txBody>
      </p:sp>
      <p:sp>
        <p:nvSpPr>
          <p:cNvPr id="15" name="テキスト ボックス 12"/>
          <p:cNvSpPr txBox="1">
            <a:spLocks noChangeAspect="1" noChangeArrowheads="1"/>
          </p:cNvSpPr>
          <p:nvPr/>
        </p:nvSpPr>
        <p:spPr bwMode="auto">
          <a:xfrm>
            <a:off x="6851650" y="6355062"/>
            <a:ext cx="30607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>
                <a:solidFill>
                  <a:srgbClr val="000000"/>
                </a:solidFill>
                <a:ea typeface="ＭＳ ゴシック" pitchFamily="49" charset="-128"/>
                <a:cs typeface="Tahoma" pitchFamily="34" charset="0"/>
              </a:rPr>
              <a:t>(Photo)Plant Factory Association of Japan</a:t>
            </a:r>
            <a:endParaRPr lang="ja-JP" altLang="en-US" sz="1200" dirty="0">
              <a:solidFill>
                <a:srgbClr val="000000"/>
              </a:solidFill>
              <a:ea typeface="ＭＳ ゴシック" pitchFamily="49" charset="-128"/>
              <a:cs typeface="Tahoma" pitchFamily="34" charset="0"/>
            </a:endParaRPr>
          </a:p>
        </p:txBody>
      </p:sp>
      <p:sp>
        <p:nvSpPr>
          <p:cNvPr id="16" name="Text Box 8"/>
          <p:cNvSpPr txBox="1">
            <a:spLocks noChangeAspect="1" noChangeArrowheads="1"/>
          </p:cNvSpPr>
          <p:nvPr/>
        </p:nvSpPr>
        <p:spPr bwMode="auto">
          <a:xfrm>
            <a:off x="1555357" y="44530"/>
            <a:ext cx="3059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sz="2800" b="1" i="1" dirty="0">
                <a:solidFill>
                  <a:srgbClr val="0000CC"/>
                </a:solidFill>
                <a:ea typeface="ＭＳ Ｐゴシック" pitchFamily="50" charset="-128"/>
              </a:rPr>
              <a:t>  </a:t>
            </a:r>
            <a:r>
              <a:rPr lang="en-US" altLang="ja-JP" sz="1800" b="1" dirty="0">
                <a:solidFill>
                  <a:srgbClr val="006666"/>
                </a:solidFill>
                <a:ea typeface="ＭＳ Ｐゴシック" pitchFamily="50" charset="-128"/>
              </a:rPr>
              <a:t>Vision Platinum Society </a:t>
            </a:r>
            <a:endParaRPr lang="en-US" altLang="ja-JP" sz="1800" b="1" dirty="0">
              <a:solidFill>
                <a:srgbClr val="006666"/>
              </a:solidFill>
              <a:ea typeface="ＭＳ Ｐゴシック" pitchFamily="50" charset="-128"/>
            </a:endParaRPr>
          </a:p>
        </p:txBody>
      </p:sp>
      <p:grpSp>
        <p:nvGrpSpPr>
          <p:cNvPr id="17" name="Group 4"/>
          <p:cNvGrpSpPr>
            <a:grpSpLocks noChangeAspect="1"/>
          </p:cNvGrpSpPr>
          <p:nvPr/>
        </p:nvGrpSpPr>
        <p:grpSpPr bwMode="auto">
          <a:xfrm>
            <a:off x="7392181" y="44532"/>
            <a:ext cx="595313" cy="633415"/>
            <a:chOff x="3832" y="84"/>
            <a:chExt cx="375" cy="399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3832" y="84"/>
              <a:ext cx="213" cy="399"/>
            </a:xfrm>
            <a:custGeom>
              <a:avLst/>
              <a:gdLst>
                <a:gd name="T0" fmla="*/ 124 w 213"/>
                <a:gd name="T1" fmla="*/ 399 h 399"/>
                <a:gd name="T2" fmla="*/ 213 w 213"/>
                <a:gd name="T3" fmla="*/ 186 h 399"/>
                <a:gd name="T4" fmla="*/ 137 w 213"/>
                <a:gd name="T5" fmla="*/ 0 h 399"/>
                <a:gd name="T6" fmla="*/ 22 w 213"/>
                <a:gd name="T7" fmla="*/ 46 h 399"/>
                <a:gd name="T8" fmla="*/ 0 w 213"/>
                <a:gd name="T9" fmla="*/ 97 h 399"/>
                <a:gd name="T10" fmla="*/ 124 w 213"/>
                <a:gd name="T1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399">
                  <a:moveTo>
                    <a:pt x="124" y="399"/>
                  </a:moveTo>
                  <a:lnTo>
                    <a:pt x="213" y="186"/>
                  </a:lnTo>
                  <a:lnTo>
                    <a:pt x="137" y="0"/>
                  </a:lnTo>
                  <a:lnTo>
                    <a:pt x="22" y="46"/>
                  </a:lnTo>
                  <a:lnTo>
                    <a:pt x="0" y="9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7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3897" y="144"/>
              <a:ext cx="75" cy="75"/>
            </a:xfrm>
            <a:custGeom>
              <a:avLst/>
              <a:gdLst>
                <a:gd name="T0" fmla="*/ 134 w 134"/>
                <a:gd name="T1" fmla="*/ 0 h 134"/>
                <a:gd name="T2" fmla="*/ 129 w 134"/>
                <a:gd name="T3" fmla="*/ 2 h 134"/>
                <a:gd name="T4" fmla="*/ 105 w 134"/>
                <a:gd name="T5" fmla="*/ 6 h 134"/>
                <a:gd name="T6" fmla="*/ 67 w 134"/>
                <a:gd name="T7" fmla="*/ 8 h 134"/>
                <a:gd name="T8" fmla="*/ 28 w 134"/>
                <a:gd name="T9" fmla="*/ 6 h 134"/>
                <a:gd name="T10" fmla="*/ 4 w 134"/>
                <a:gd name="T11" fmla="*/ 2 h 134"/>
                <a:gd name="T12" fmla="*/ 0 w 134"/>
                <a:gd name="T13" fmla="*/ 0 h 134"/>
                <a:gd name="T14" fmla="*/ 2 w 134"/>
                <a:gd name="T15" fmla="*/ 4 h 134"/>
                <a:gd name="T16" fmla="*/ 6 w 134"/>
                <a:gd name="T17" fmla="*/ 29 h 134"/>
                <a:gd name="T18" fmla="*/ 7 w 134"/>
                <a:gd name="T19" fmla="*/ 67 h 134"/>
                <a:gd name="T20" fmla="*/ 6 w 134"/>
                <a:gd name="T21" fmla="*/ 105 h 134"/>
                <a:gd name="T22" fmla="*/ 2 w 134"/>
                <a:gd name="T23" fmla="*/ 129 h 134"/>
                <a:gd name="T24" fmla="*/ 0 w 134"/>
                <a:gd name="T25" fmla="*/ 134 h 134"/>
                <a:gd name="T26" fmla="*/ 0 w 134"/>
                <a:gd name="T27" fmla="*/ 134 h 134"/>
                <a:gd name="T28" fmla="*/ 4 w 134"/>
                <a:gd name="T29" fmla="*/ 132 h 134"/>
                <a:gd name="T30" fmla="*/ 28 w 134"/>
                <a:gd name="T31" fmla="*/ 128 h 134"/>
                <a:gd name="T32" fmla="*/ 67 w 134"/>
                <a:gd name="T33" fmla="*/ 126 h 134"/>
                <a:gd name="T34" fmla="*/ 105 w 134"/>
                <a:gd name="T35" fmla="*/ 128 h 134"/>
                <a:gd name="T36" fmla="*/ 129 w 134"/>
                <a:gd name="T37" fmla="*/ 132 h 134"/>
                <a:gd name="T38" fmla="*/ 134 w 134"/>
                <a:gd name="T39" fmla="*/ 134 h 134"/>
                <a:gd name="T40" fmla="*/ 131 w 134"/>
                <a:gd name="T41" fmla="*/ 129 h 134"/>
                <a:gd name="T42" fmla="*/ 128 w 134"/>
                <a:gd name="T43" fmla="*/ 105 h 134"/>
                <a:gd name="T44" fmla="*/ 126 w 134"/>
                <a:gd name="T45" fmla="*/ 67 h 134"/>
                <a:gd name="T46" fmla="*/ 128 w 134"/>
                <a:gd name="T47" fmla="*/ 29 h 134"/>
                <a:gd name="T48" fmla="*/ 131 w 134"/>
                <a:gd name="T49" fmla="*/ 4 h 134"/>
                <a:gd name="T50" fmla="*/ 134 w 134"/>
                <a:gd name="T5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34">
                  <a:moveTo>
                    <a:pt x="134" y="0"/>
                  </a:moveTo>
                  <a:cubicBezTo>
                    <a:pt x="134" y="0"/>
                    <a:pt x="132" y="1"/>
                    <a:pt x="129" y="2"/>
                  </a:cubicBezTo>
                  <a:cubicBezTo>
                    <a:pt x="126" y="4"/>
                    <a:pt x="118" y="5"/>
                    <a:pt x="105" y="6"/>
                  </a:cubicBezTo>
                  <a:cubicBezTo>
                    <a:pt x="92" y="7"/>
                    <a:pt x="79" y="8"/>
                    <a:pt x="67" y="8"/>
                  </a:cubicBezTo>
                  <a:cubicBezTo>
                    <a:pt x="55" y="8"/>
                    <a:pt x="41" y="7"/>
                    <a:pt x="28" y="6"/>
                  </a:cubicBezTo>
                  <a:cubicBezTo>
                    <a:pt x="15" y="5"/>
                    <a:pt x="7" y="4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4"/>
                  </a:cubicBezTo>
                  <a:cubicBezTo>
                    <a:pt x="3" y="8"/>
                    <a:pt x="5" y="16"/>
                    <a:pt x="6" y="29"/>
                  </a:cubicBezTo>
                  <a:cubicBezTo>
                    <a:pt x="7" y="42"/>
                    <a:pt x="7" y="55"/>
                    <a:pt x="7" y="67"/>
                  </a:cubicBezTo>
                  <a:cubicBezTo>
                    <a:pt x="7" y="79"/>
                    <a:pt x="7" y="92"/>
                    <a:pt x="6" y="105"/>
                  </a:cubicBezTo>
                  <a:cubicBezTo>
                    <a:pt x="5" y="118"/>
                    <a:pt x="3" y="126"/>
                    <a:pt x="2" y="129"/>
                  </a:cubicBezTo>
                  <a:cubicBezTo>
                    <a:pt x="1" y="133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1" y="133"/>
                    <a:pt x="4" y="132"/>
                  </a:cubicBezTo>
                  <a:cubicBezTo>
                    <a:pt x="7" y="130"/>
                    <a:pt x="15" y="129"/>
                    <a:pt x="28" y="128"/>
                  </a:cubicBezTo>
                  <a:cubicBezTo>
                    <a:pt x="41" y="127"/>
                    <a:pt x="55" y="126"/>
                    <a:pt x="67" y="126"/>
                  </a:cubicBezTo>
                  <a:cubicBezTo>
                    <a:pt x="79" y="126"/>
                    <a:pt x="92" y="127"/>
                    <a:pt x="105" y="128"/>
                  </a:cubicBezTo>
                  <a:cubicBezTo>
                    <a:pt x="118" y="129"/>
                    <a:pt x="126" y="130"/>
                    <a:pt x="129" y="132"/>
                  </a:cubicBezTo>
                  <a:cubicBezTo>
                    <a:pt x="132" y="133"/>
                    <a:pt x="134" y="134"/>
                    <a:pt x="134" y="134"/>
                  </a:cubicBezTo>
                  <a:cubicBezTo>
                    <a:pt x="134" y="134"/>
                    <a:pt x="133" y="133"/>
                    <a:pt x="131" y="129"/>
                  </a:cubicBezTo>
                  <a:cubicBezTo>
                    <a:pt x="130" y="126"/>
                    <a:pt x="129" y="118"/>
                    <a:pt x="128" y="105"/>
                  </a:cubicBezTo>
                  <a:cubicBezTo>
                    <a:pt x="127" y="92"/>
                    <a:pt x="126" y="79"/>
                    <a:pt x="126" y="67"/>
                  </a:cubicBezTo>
                  <a:cubicBezTo>
                    <a:pt x="126" y="55"/>
                    <a:pt x="127" y="42"/>
                    <a:pt x="128" y="29"/>
                  </a:cubicBezTo>
                  <a:cubicBezTo>
                    <a:pt x="129" y="16"/>
                    <a:pt x="130" y="8"/>
                    <a:pt x="131" y="4"/>
                  </a:cubicBezTo>
                  <a:cubicBezTo>
                    <a:pt x="133" y="1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4189" y="225"/>
              <a:ext cx="18" cy="18"/>
            </a:xfrm>
            <a:custGeom>
              <a:avLst/>
              <a:gdLst>
                <a:gd name="T0" fmla="*/ 32 w 32"/>
                <a:gd name="T1" fmla="*/ 0 h 32"/>
                <a:gd name="T2" fmla="*/ 31 w 32"/>
                <a:gd name="T3" fmla="*/ 0 h 32"/>
                <a:gd name="T4" fmla="*/ 25 w 32"/>
                <a:gd name="T5" fmla="*/ 1 h 32"/>
                <a:gd name="T6" fmla="*/ 16 w 32"/>
                <a:gd name="T7" fmla="*/ 1 h 32"/>
                <a:gd name="T8" fmla="*/ 7 w 32"/>
                <a:gd name="T9" fmla="*/ 1 h 32"/>
                <a:gd name="T10" fmla="*/ 1 w 32"/>
                <a:gd name="T11" fmla="*/ 0 h 32"/>
                <a:gd name="T12" fmla="*/ 0 w 32"/>
                <a:gd name="T13" fmla="*/ 0 h 32"/>
                <a:gd name="T14" fmla="*/ 1 w 32"/>
                <a:gd name="T15" fmla="*/ 1 h 32"/>
                <a:gd name="T16" fmla="*/ 2 w 32"/>
                <a:gd name="T17" fmla="*/ 6 h 32"/>
                <a:gd name="T18" fmla="*/ 2 w 32"/>
                <a:gd name="T19" fmla="*/ 16 h 32"/>
                <a:gd name="T20" fmla="*/ 2 w 32"/>
                <a:gd name="T21" fmla="*/ 25 h 32"/>
                <a:gd name="T22" fmla="*/ 1 w 32"/>
                <a:gd name="T23" fmla="*/ 31 h 32"/>
                <a:gd name="T24" fmla="*/ 0 w 32"/>
                <a:gd name="T25" fmla="*/ 32 h 32"/>
                <a:gd name="T26" fmla="*/ 0 w 32"/>
                <a:gd name="T27" fmla="*/ 32 h 32"/>
                <a:gd name="T28" fmla="*/ 1 w 32"/>
                <a:gd name="T29" fmla="*/ 31 h 32"/>
                <a:gd name="T30" fmla="*/ 7 w 32"/>
                <a:gd name="T31" fmla="*/ 30 h 32"/>
                <a:gd name="T32" fmla="*/ 16 w 32"/>
                <a:gd name="T33" fmla="*/ 30 h 32"/>
                <a:gd name="T34" fmla="*/ 25 w 32"/>
                <a:gd name="T35" fmla="*/ 30 h 32"/>
                <a:gd name="T36" fmla="*/ 31 w 32"/>
                <a:gd name="T37" fmla="*/ 31 h 32"/>
                <a:gd name="T38" fmla="*/ 32 w 32"/>
                <a:gd name="T39" fmla="*/ 32 h 32"/>
                <a:gd name="T40" fmla="*/ 32 w 32"/>
                <a:gd name="T41" fmla="*/ 31 h 32"/>
                <a:gd name="T42" fmla="*/ 31 w 32"/>
                <a:gd name="T43" fmla="*/ 25 h 32"/>
                <a:gd name="T44" fmla="*/ 30 w 32"/>
                <a:gd name="T45" fmla="*/ 16 h 32"/>
                <a:gd name="T46" fmla="*/ 31 w 32"/>
                <a:gd name="T47" fmla="*/ 6 h 32"/>
                <a:gd name="T48" fmla="*/ 32 w 32"/>
                <a:gd name="T49" fmla="*/ 1 h 32"/>
                <a:gd name="T50" fmla="*/ 32 w 32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2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30" y="0"/>
                    <a:pt x="28" y="1"/>
                    <a:pt x="25" y="1"/>
                  </a:cubicBezTo>
                  <a:cubicBezTo>
                    <a:pt x="22" y="1"/>
                    <a:pt x="19" y="1"/>
                    <a:pt x="16" y="1"/>
                  </a:cubicBezTo>
                  <a:cubicBezTo>
                    <a:pt x="13" y="1"/>
                    <a:pt x="10" y="1"/>
                    <a:pt x="7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3"/>
                    <a:pt x="2" y="6"/>
                  </a:cubicBezTo>
                  <a:cubicBezTo>
                    <a:pt x="2" y="10"/>
                    <a:pt x="2" y="13"/>
                    <a:pt x="2" y="16"/>
                  </a:cubicBezTo>
                  <a:cubicBezTo>
                    <a:pt x="2" y="19"/>
                    <a:pt x="2" y="22"/>
                    <a:pt x="2" y="25"/>
                  </a:cubicBezTo>
                  <a:cubicBezTo>
                    <a:pt x="1" y="28"/>
                    <a:pt x="1" y="3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1" y="31"/>
                  </a:cubicBezTo>
                  <a:cubicBezTo>
                    <a:pt x="2" y="31"/>
                    <a:pt x="4" y="30"/>
                    <a:pt x="7" y="30"/>
                  </a:cubicBezTo>
                  <a:cubicBezTo>
                    <a:pt x="10" y="30"/>
                    <a:pt x="13" y="30"/>
                    <a:pt x="16" y="30"/>
                  </a:cubicBezTo>
                  <a:cubicBezTo>
                    <a:pt x="19" y="30"/>
                    <a:pt x="22" y="30"/>
                    <a:pt x="25" y="30"/>
                  </a:cubicBezTo>
                  <a:cubicBezTo>
                    <a:pt x="28" y="30"/>
                    <a:pt x="30" y="31"/>
                    <a:pt x="31" y="31"/>
                  </a:cubicBezTo>
                  <a:cubicBezTo>
                    <a:pt x="32" y="31"/>
                    <a:pt x="32" y="32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1" y="30"/>
                    <a:pt x="31" y="28"/>
                    <a:pt x="31" y="25"/>
                  </a:cubicBezTo>
                  <a:cubicBezTo>
                    <a:pt x="30" y="22"/>
                    <a:pt x="30" y="19"/>
                    <a:pt x="30" y="16"/>
                  </a:cubicBezTo>
                  <a:cubicBezTo>
                    <a:pt x="30" y="13"/>
                    <a:pt x="30" y="10"/>
                    <a:pt x="31" y="6"/>
                  </a:cubicBezTo>
                  <a:cubicBezTo>
                    <a:pt x="31" y="3"/>
                    <a:pt x="31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21" name="テキスト ボックス 20"/>
          <p:cNvSpPr txBox="1">
            <a:spLocks noChangeAspect="1"/>
          </p:cNvSpPr>
          <p:nvPr/>
        </p:nvSpPr>
        <p:spPr>
          <a:xfrm>
            <a:off x="7680221" y="18855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solidFill>
                  <a:srgbClr val="006666"/>
                </a:solidFill>
                <a:latin typeface="Arial" charset="0"/>
                <a:ea typeface="ＭＳ Ｐゴシック" charset="-128"/>
              </a:rPr>
              <a:t>Platinum Society Network</a:t>
            </a:r>
            <a:endParaRPr lang="ja-JP" altLang="en-US" sz="1800" b="1" dirty="0">
              <a:solidFill>
                <a:srgbClr val="006666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605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491CD-27A5-469A-998A-0E3C33E93A86}" type="slidenum">
              <a:rPr lang="ja-JP" altLang="en-US" smtClean="0"/>
              <a:pPr>
                <a:defRPr/>
              </a:pPr>
              <a:t>17</a:t>
            </a:fld>
            <a:endParaRPr lang="ja-JP" altLang="en-US" dirty="0"/>
          </a:p>
        </p:txBody>
      </p:sp>
      <p:graphicFrame>
        <p:nvGraphicFramePr>
          <p:cNvPr id="424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872777"/>
              </p:ext>
            </p:extLst>
          </p:nvPr>
        </p:nvGraphicFramePr>
        <p:xfrm>
          <a:off x="6003128" y="3225073"/>
          <a:ext cx="5327650" cy="368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4" name="グラフ" r:id="rId4" imgW="4629268" imgH="3171960" progId="Excel.Chart.8">
                  <p:embed/>
                </p:oleObj>
              </mc:Choice>
              <mc:Fallback>
                <p:oleObj name="グラフ" r:id="rId4" imgW="4629268" imgH="317196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128" y="3225073"/>
                        <a:ext cx="5327650" cy="368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5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25694"/>
              </p:ext>
            </p:extLst>
          </p:nvPr>
        </p:nvGraphicFramePr>
        <p:xfrm>
          <a:off x="911225" y="3402732"/>
          <a:ext cx="5113338" cy="350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5" name="グラフ" r:id="rId7" imgW="4629268" imgH="3181410" progId="Excel.Chart.8">
                  <p:embed/>
                </p:oleObj>
              </mc:Choice>
              <mc:Fallback>
                <p:oleObj name="グラフ" r:id="rId7" imgW="4629268" imgH="318141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3402732"/>
                        <a:ext cx="5113338" cy="350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6" name="AutoShape 14"/>
          <p:cNvSpPr>
            <a:spLocks noChangeArrowheads="1"/>
          </p:cNvSpPr>
          <p:nvPr/>
        </p:nvSpPr>
        <p:spPr bwMode="auto">
          <a:xfrm>
            <a:off x="9093198" y="1757288"/>
            <a:ext cx="984250" cy="588962"/>
          </a:xfrm>
          <a:prstGeom prst="parallelogram">
            <a:avLst>
              <a:gd name="adj" fmla="val 48518"/>
            </a:avLst>
          </a:prstGeom>
          <a:solidFill>
            <a:srgbClr val="FF9900">
              <a:alpha val="50195"/>
            </a:srgbClr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solidFill>
                <a:srgbClr val="000000"/>
              </a:solidFill>
              <a:ea typeface="ＭＳ ゴシック" pitchFamily="49" charset="-128"/>
            </a:endParaRPr>
          </a:p>
        </p:txBody>
      </p:sp>
      <p:sp>
        <p:nvSpPr>
          <p:cNvPr id="427" name="AutoShape 12"/>
          <p:cNvSpPr>
            <a:spLocks noChangeArrowheads="1"/>
          </p:cNvSpPr>
          <p:nvPr/>
        </p:nvSpPr>
        <p:spPr bwMode="auto">
          <a:xfrm>
            <a:off x="7583486" y="1754114"/>
            <a:ext cx="898525" cy="587375"/>
          </a:xfrm>
          <a:prstGeom prst="parallelogram">
            <a:avLst>
              <a:gd name="adj" fmla="val 41621"/>
            </a:avLst>
          </a:prstGeom>
          <a:solidFill>
            <a:srgbClr val="FF9900">
              <a:alpha val="50195"/>
            </a:srgbClr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solidFill>
                <a:srgbClr val="000000"/>
              </a:solidFill>
              <a:ea typeface="ＭＳ ゴシック" pitchFamily="49" charset="-128"/>
            </a:endParaRPr>
          </a:p>
        </p:txBody>
      </p:sp>
      <p:sp>
        <p:nvSpPr>
          <p:cNvPr id="428" name="テキスト ボックス 4"/>
          <p:cNvSpPr txBox="1">
            <a:spLocks noChangeArrowheads="1"/>
          </p:cNvSpPr>
          <p:nvPr/>
        </p:nvSpPr>
        <p:spPr bwMode="auto">
          <a:xfrm>
            <a:off x="1887538" y="666336"/>
            <a:ext cx="427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000000"/>
                </a:solidFill>
                <a:latin typeface="Tahoma" pitchFamily="34" charset="0"/>
              </a:rPr>
              <a:t>Energy Efficiency was improved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000000"/>
                </a:solidFill>
                <a:latin typeface="Tahoma" pitchFamily="34" charset="0"/>
              </a:rPr>
              <a:t>in manufacturing in 1970s</a:t>
            </a:r>
            <a:endParaRPr lang="ja-JP" altLang="en-US" sz="20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29" name="テキスト ボックス 10"/>
          <p:cNvSpPr txBox="1">
            <a:spLocks noChangeArrowheads="1"/>
          </p:cNvSpPr>
          <p:nvPr/>
        </p:nvSpPr>
        <p:spPr bwMode="auto">
          <a:xfrm>
            <a:off x="6367516" y="658998"/>
            <a:ext cx="38735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00"/>
                </a:solidFill>
                <a:latin typeface="Tahoma" pitchFamily="34" charset="0"/>
              </a:rPr>
              <a:t>Energy Efficiency should be improved in daily life now</a:t>
            </a:r>
            <a:endParaRPr lang="ja-JP" altLang="en-US" sz="20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30" name="テキスト ボックス 6"/>
          <p:cNvSpPr txBox="1">
            <a:spLocks noChangeArrowheads="1"/>
          </p:cNvSpPr>
          <p:nvPr/>
        </p:nvSpPr>
        <p:spPr bwMode="auto">
          <a:xfrm>
            <a:off x="3863179" y="4366667"/>
            <a:ext cx="2054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3333FF"/>
                </a:solidFill>
                <a:latin typeface="Tahoma" pitchFamily="34" charset="0"/>
              </a:rPr>
              <a:t>Manufacturing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3333FF"/>
                </a:solidFill>
                <a:latin typeface="Tahoma" pitchFamily="34" charset="0"/>
              </a:rPr>
              <a:t>６６％</a:t>
            </a:r>
          </a:p>
        </p:txBody>
      </p:sp>
      <p:sp>
        <p:nvSpPr>
          <p:cNvPr id="431" name="AutoShape 11"/>
          <p:cNvSpPr>
            <a:spLocks noChangeArrowheads="1"/>
          </p:cNvSpPr>
          <p:nvPr/>
        </p:nvSpPr>
        <p:spPr bwMode="auto">
          <a:xfrm>
            <a:off x="6465886" y="1662039"/>
            <a:ext cx="4022725" cy="2073275"/>
          </a:xfrm>
          <a:prstGeom prst="parallelogram">
            <a:avLst>
              <a:gd name="adj" fmla="val 48507"/>
            </a:avLst>
          </a:prstGeom>
          <a:solidFill>
            <a:srgbClr val="FFCC99">
              <a:alpha val="50195"/>
            </a:srgbClr>
          </a:solidFill>
          <a:ln w="28575">
            <a:solidFill>
              <a:srgbClr val="FFCC99"/>
            </a:solidFill>
            <a:prstDash val="sysDot"/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solidFill>
                <a:srgbClr val="000000"/>
              </a:solidFill>
              <a:ea typeface="ＭＳ ゴシック" pitchFamily="49" charset="-128"/>
            </a:endParaRPr>
          </a:p>
        </p:txBody>
      </p:sp>
      <p:grpSp>
        <p:nvGrpSpPr>
          <p:cNvPr id="432" name="Group 7"/>
          <p:cNvGrpSpPr>
            <a:grpSpLocks/>
          </p:cNvGrpSpPr>
          <p:nvPr/>
        </p:nvGrpSpPr>
        <p:grpSpPr bwMode="auto">
          <a:xfrm>
            <a:off x="7843836" y="2924101"/>
            <a:ext cx="923925" cy="849313"/>
            <a:chOff x="2517" y="3679"/>
            <a:chExt cx="582" cy="535"/>
          </a:xfrm>
        </p:grpSpPr>
        <p:sp>
          <p:nvSpPr>
            <p:cNvPr id="433" name="Freeform 8"/>
            <p:cNvSpPr>
              <a:spLocks/>
            </p:cNvSpPr>
            <p:nvPr/>
          </p:nvSpPr>
          <p:spPr bwMode="auto">
            <a:xfrm>
              <a:off x="2540" y="3778"/>
              <a:ext cx="474" cy="402"/>
            </a:xfrm>
            <a:custGeom>
              <a:avLst/>
              <a:gdLst>
                <a:gd name="T0" fmla="*/ 0 w 369"/>
                <a:gd name="T1" fmla="*/ 159609013 h 309"/>
                <a:gd name="T2" fmla="*/ 96615344 w 369"/>
                <a:gd name="T3" fmla="*/ 159609013 h 309"/>
                <a:gd name="T4" fmla="*/ 96615344 w 369"/>
                <a:gd name="T5" fmla="*/ 63106746 h 309"/>
                <a:gd name="T6" fmla="*/ 101091692 w 369"/>
                <a:gd name="T7" fmla="*/ 58219313 h 309"/>
                <a:gd name="T8" fmla="*/ 101091692 w 369"/>
                <a:gd name="T9" fmla="*/ 0 h 309"/>
                <a:gd name="T10" fmla="*/ 9624623 w 369"/>
                <a:gd name="T11" fmla="*/ 0 h 309"/>
                <a:gd name="T12" fmla="*/ 9624623 w 369"/>
                <a:gd name="T13" fmla="*/ 64820132 h 309"/>
                <a:gd name="T14" fmla="*/ 0 w 369"/>
                <a:gd name="T15" fmla="*/ 64820132 h 309"/>
                <a:gd name="T16" fmla="*/ 0 w 369"/>
                <a:gd name="T17" fmla="*/ 159609013 h 3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9"/>
                <a:gd name="T28" fmla="*/ 0 h 309"/>
                <a:gd name="T29" fmla="*/ 369 w 369"/>
                <a:gd name="T30" fmla="*/ 309 h 3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9" h="309">
                  <a:moveTo>
                    <a:pt x="0" y="309"/>
                  </a:moveTo>
                  <a:lnTo>
                    <a:pt x="353" y="309"/>
                  </a:lnTo>
                  <a:lnTo>
                    <a:pt x="353" y="122"/>
                  </a:lnTo>
                  <a:lnTo>
                    <a:pt x="369" y="113"/>
                  </a:lnTo>
                  <a:lnTo>
                    <a:pt x="369" y="0"/>
                  </a:lnTo>
                  <a:lnTo>
                    <a:pt x="35" y="0"/>
                  </a:lnTo>
                  <a:lnTo>
                    <a:pt x="35" y="125"/>
                  </a:lnTo>
                  <a:lnTo>
                    <a:pt x="0" y="125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34" name="Freeform 9"/>
            <p:cNvSpPr>
              <a:spLocks/>
            </p:cNvSpPr>
            <p:nvPr/>
          </p:nvSpPr>
          <p:spPr bwMode="auto">
            <a:xfrm>
              <a:off x="2992" y="3934"/>
              <a:ext cx="84" cy="246"/>
            </a:xfrm>
            <a:custGeom>
              <a:avLst/>
              <a:gdLst>
                <a:gd name="T0" fmla="*/ 0 w 432"/>
                <a:gd name="T1" fmla="*/ 0 h 1684"/>
                <a:gd name="T2" fmla="*/ 0 w 432"/>
                <a:gd name="T3" fmla="*/ 0 h 1684"/>
                <a:gd name="T4" fmla="*/ 0 w 432"/>
                <a:gd name="T5" fmla="*/ 0 h 1684"/>
                <a:gd name="T6" fmla="*/ 0 w 432"/>
                <a:gd name="T7" fmla="*/ 0 h 1684"/>
                <a:gd name="T8" fmla="*/ 0 w 432"/>
                <a:gd name="T9" fmla="*/ 0 h 1684"/>
                <a:gd name="T10" fmla="*/ 0 w 432"/>
                <a:gd name="T11" fmla="*/ 0 h 16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2"/>
                <a:gd name="T19" fmla="*/ 0 h 1684"/>
                <a:gd name="T20" fmla="*/ 432 w 432"/>
                <a:gd name="T21" fmla="*/ 1684 h 16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2" h="1684">
                  <a:moveTo>
                    <a:pt x="0" y="322"/>
                  </a:moveTo>
                  <a:lnTo>
                    <a:pt x="0" y="1684"/>
                  </a:lnTo>
                  <a:lnTo>
                    <a:pt x="432" y="1252"/>
                  </a:lnTo>
                  <a:lnTo>
                    <a:pt x="431" y="0"/>
                  </a:lnTo>
                  <a:lnTo>
                    <a:pt x="107" y="322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35" name="Freeform 10"/>
            <p:cNvSpPr>
              <a:spLocks/>
            </p:cNvSpPr>
            <p:nvPr/>
          </p:nvSpPr>
          <p:spPr bwMode="auto">
            <a:xfrm>
              <a:off x="3019" y="3691"/>
              <a:ext cx="57" cy="231"/>
            </a:xfrm>
            <a:custGeom>
              <a:avLst/>
              <a:gdLst>
                <a:gd name="T0" fmla="*/ 0 w 45"/>
                <a:gd name="T1" fmla="*/ 32344824 h 177"/>
                <a:gd name="T2" fmla="*/ 0 w 45"/>
                <a:gd name="T3" fmla="*/ 107098633 h 177"/>
                <a:gd name="T4" fmla="*/ 6009050 w 45"/>
                <a:gd name="T5" fmla="*/ 89460208 h 177"/>
                <a:gd name="T6" fmla="*/ 6073035 w 45"/>
                <a:gd name="T7" fmla="*/ 17726184 h 177"/>
                <a:gd name="T8" fmla="*/ 4174239 w 45"/>
                <a:gd name="T9" fmla="*/ 0 h 177"/>
                <a:gd name="T10" fmla="*/ 1714036 w 45"/>
                <a:gd name="T11" fmla="*/ 32344824 h 177"/>
                <a:gd name="T12" fmla="*/ 0 w 45"/>
                <a:gd name="T13" fmla="*/ 32344824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177"/>
                <a:gd name="T23" fmla="*/ 45 w 45"/>
                <a:gd name="T24" fmla="*/ 177 h 1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177">
                  <a:moveTo>
                    <a:pt x="0" y="54"/>
                  </a:moveTo>
                  <a:lnTo>
                    <a:pt x="0" y="177"/>
                  </a:lnTo>
                  <a:lnTo>
                    <a:pt x="44" y="147"/>
                  </a:lnTo>
                  <a:lnTo>
                    <a:pt x="45" y="29"/>
                  </a:lnTo>
                  <a:lnTo>
                    <a:pt x="31" y="0"/>
                  </a:lnTo>
                  <a:lnTo>
                    <a:pt x="13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36" name="Freeform 11"/>
            <p:cNvSpPr>
              <a:spLocks/>
            </p:cNvSpPr>
            <p:nvPr/>
          </p:nvSpPr>
          <p:spPr bwMode="auto">
            <a:xfrm>
              <a:off x="2558" y="3679"/>
              <a:ext cx="541" cy="105"/>
            </a:xfrm>
            <a:custGeom>
              <a:avLst/>
              <a:gdLst>
                <a:gd name="T0" fmla="*/ 6301589 w 422"/>
                <a:gd name="T1" fmla="*/ 0 h 82"/>
                <a:gd name="T2" fmla="*/ 0 w 422"/>
                <a:gd name="T3" fmla="*/ 19156639 h 82"/>
                <a:gd name="T4" fmla="*/ 92068631 w 422"/>
                <a:gd name="T5" fmla="*/ 19156639 h 82"/>
                <a:gd name="T6" fmla="*/ 96868595 w 422"/>
                <a:gd name="T7" fmla="*/ 4709834 h 82"/>
                <a:gd name="T8" fmla="*/ 99996417 w 422"/>
                <a:gd name="T9" fmla="*/ 9124162 h 82"/>
                <a:gd name="T10" fmla="*/ 100200243 w 422"/>
                <a:gd name="T11" fmla="*/ 13128624 h 82"/>
                <a:gd name="T12" fmla="*/ 104735374 w 422"/>
                <a:gd name="T13" fmla="*/ 12794921 h 82"/>
                <a:gd name="T14" fmla="*/ 96868595 w 422"/>
                <a:gd name="T15" fmla="*/ 0 h 82"/>
                <a:gd name="T16" fmla="*/ 6301589 w 422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2"/>
                <a:gd name="T28" fmla="*/ 0 h 82"/>
                <a:gd name="T29" fmla="*/ 422 w 422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2" h="82">
                  <a:moveTo>
                    <a:pt x="26" y="0"/>
                  </a:moveTo>
                  <a:lnTo>
                    <a:pt x="0" y="82"/>
                  </a:lnTo>
                  <a:lnTo>
                    <a:pt x="371" y="82"/>
                  </a:lnTo>
                  <a:lnTo>
                    <a:pt x="391" y="20"/>
                  </a:lnTo>
                  <a:lnTo>
                    <a:pt x="403" y="39"/>
                  </a:lnTo>
                  <a:lnTo>
                    <a:pt x="404" y="56"/>
                  </a:lnTo>
                  <a:lnTo>
                    <a:pt x="422" y="55"/>
                  </a:lnTo>
                  <a:lnTo>
                    <a:pt x="391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8D8A00"/>
            </a:solidFill>
            <a:ln w="635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37" name="Freeform 12"/>
            <p:cNvSpPr>
              <a:spLocks/>
            </p:cNvSpPr>
            <p:nvPr/>
          </p:nvSpPr>
          <p:spPr bwMode="auto">
            <a:xfrm>
              <a:off x="2517" y="3877"/>
              <a:ext cx="582" cy="105"/>
            </a:xfrm>
            <a:custGeom>
              <a:avLst/>
              <a:gdLst>
                <a:gd name="T0" fmla="*/ 0 w 3344"/>
                <a:gd name="T1" fmla="*/ 0 h 597"/>
                <a:gd name="T2" fmla="*/ 0 w 3344"/>
                <a:gd name="T3" fmla="*/ 0 h 597"/>
                <a:gd name="T4" fmla="*/ 0 w 3344"/>
                <a:gd name="T5" fmla="*/ 0 h 597"/>
                <a:gd name="T6" fmla="*/ 0 w 3344"/>
                <a:gd name="T7" fmla="*/ 0 h 597"/>
                <a:gd name="T8" fmla="*/ 0 w 3344"/>
                <a:gd name="T9" fmla="*/ 0 h 597"/>
                <a:gd name="T10" fmla="*/ 0 w 3344"/>
                <a:gd name="T11" fmla="*/ 0 h 597"/>
                <a:gd name="T12" fmla="*/ 0 w 3344"/>
                <a:gd name="T13" fmla="*/ 0 h 597"/>
                <a:gd name="T14" fmla="*/ 0 w 3344"/>
                <a:gd name="T15" fmla="*/ 0 h 597"/>
                <a:gd name="T16" fmla="*/ 0 w 3344"/>
                <a:gd name="T17" fmla="*/ 0 h 597"/>
                <a:gd name="T18" fmla="*/ 0 w 3344"/>
                <a:gd name="T19" fmla="*/ 0 h 597"/>
                <a:gd name="T20" fmla="*/ 0 w 3344"/>
                <a:gd name="T21" fmla="*/ 0 h 5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44"/>
                <a:gd name="T34" fmla="*/ 0 h 597"/>
                <a:gd name="T35" fmla="*/ 3344 w 3344"/>
                <a:gd name="T36" fmla="*/ 597 h 5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44" h="597">
                  <a:moveTo>
                    <a:pt x="137" y="318"/>
                  </a:moveTo>
                  <a:lnTo>
                    <a:pt x="97" y="346"/>
                  </a:lnTo>
                  <a:lnTo>
                    <a:pt x="0" y="597"/>
                  </a:lnTo>
                  <a:lnTo>
                    <a:pt x="2890" y="597"/>
                  </a:lnTo>
                  <a:lnTo>
                    <a:pt x="3344" y="225"/>
                  </a:lnTo>
                  <a:lnTo>
                    <a:pt x="3239" y="0"/>
                  </a:lnTo>
                  <a:lnTo>
                    <a:pt x="3197" y="0"/>
                  </a:lnTo>
                  <a:lnTo>
                    <a:pt x="2742" y="345"/>
                  </a:lnTo>
                  <a:lnTo>
                    <a:pt x="421" y="346"/>
                  </a:lnTo>
                  <a:lnTo>
                    <a:pt x="138" y="346"/>
                  </a:lnTo>
                  <a:lnTo>
                    <a:pt x="137" y="318"/>
                  </a:lnTo>
                  <a:close/>
                </a:path>
              </a:pathLst>
            </a:custGeom>
            <a:gradFill rotWithShape="0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rect">
                <a:fillToRect l="50000" t="50000" r="50000" b="50000"/>
              </a:path>
            </a:gradFill>
            <a:ln w="635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438" name="Group 13"/>
            <p:cNvGrpSpPr>
              <a:grpSpLocks/>
            </p:cNvGrpSpPr>
            <p:nvPr/>
          </p:nvGrpSpPr>
          <p:grpSpPr bwMode="auto">
            <a:xfrm>
              <a:off x="2614" y="3719"/>
              <a:ext cx="120" cy="252"/>
              <a:chOff x="2091" y="1836"/>
              <a:chExt cx="59" cy="189"/>
            </a:xfrm>
          </p:grpSpPr>
          <p:sp>
            <p:nvSpPr>
              <p:cNvPr id="454" name="Rectangle 14"/>
              <p:cNvSpPr>
                <a:spLocks noChangeArrowheads="1"/>
              </p:cNvSpPr>
              <p:nvPr/>
            </p:nvSpPr>
            <p:spPr bwMode="auto">
              <a:xfrm>
                <a:off x="2091" y="1836"/>
                <a:ext cx="59" cy="189"/>
              </a:xfrm>
              <a:prstGeom prst="rect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FFFFFF"/>
                  </a:gs>
                </a:gsLst>
                <a:lin ang="2700000" scaled="1"/>
              </a:gradFill>
              <a:ln w="63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20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455" name="Line 15"/>
              <p:cNvSpPr>
                <a:spLocks noChangeShapeType="1"/>
              </p:cNvSpPr>
              <p:nvPr/>
            </p:nvSpPr>
            <p:spPr bwMode="auto">
              <a:xfrm>
                <a:off x="2120" y="1909"/>
                <a:ext cx="0" cy="44"/>
              </a:xfrm>
              <a:prstGeom prst="line">
                <a:avLst/>
              </a:prstGeom>
              <a:noFill/>
              <a:ln w="635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439" name="Group 16"/>
            <p:cNvGrpSpPr>
              <a:grpSpLocks/>
            </p:cNvGrpSpPr>
            <p:nvPr/>
          </p:nvGrpSpPr>
          <p:grpSpPr bwMode="auto">
            <a:xfrm>
              <a:off x="2777" y="3719"/>
              <a:ext cx="120" cy="252"/>
              <a:chOff x="2091" y="1836"/>
              <a:chExt cx="59" cy="189"/>
            </a:xfrm>
          </p:grpSpPr>
          <p:sp>
            <p:nvSpPr>
              <p:cNvPr id="452" name="Rectangle 17"/>
              <p:cNvSpPr>
                <a:spLocks noChangeArrowheads="1"/>
              </p:cNvSpPr>
              <p:nvPr/>
            </p:nvSpPr>
            <p:spPr bwMode="auto">
              <a:xfrm>
                <a:off x="2091" y="1836"/>
                <a:ext cx="59" cy="189"/>
              </a:xfrm>
              <a:prstGeom prst="rect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FFFFFF"/>
                  </a:gs>
                </a:gsLst>
                <a:lin ang="2700000" scaled="1"/>
              </a:gradFill>
              <a:ln w="63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20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453" name="Line 18"/>
              <p:cNvSpPr>
                <a:spLocks noChangeShapeType="1"/>
              </p:cNvSpPr>
              <p:nvPr/>
            </p:nvSpPr>
            <p:spPr bwMode="auto">
              <a:xfrm>
                <a:off x="2120" y="1909"/>
                <a:ext cx="0" cy="44"/>
              </a:xfrm>
              <a:prstGeom prst="line">
                <a:avLst/>
              </a:prstGeom>
              <a:noFill/>
              <a:ln w="635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440" name="Freeform 19"/>
            <p:cNvSpPr>
              <a:spLocks/>
            </p:cNvSpPr>
            <p:nvPr/>
          </p:nvSpPr>
          <p:spPr bwMode="auto">
            <a:xfrm>
              <a:off x="2540" y="3848"/>
              <a:ext cx="474" cy="93"/>
            </a:xfrm>
            <a:custGeom>
              <a:avLst/>
              <a:gdLst>
                <a:gd name="T0" fmla="*/ 0 w 2454"/>
                <a:gd name="T1" fmla="*/ 0 h 636"/>
                <a:gd name="T2" fmla="*/ 0 w 2454"/>
                <a:gd name="T3" fmla="*/ 0 h 636"/>
                <a:gd name="T4" fmla="*/ 0 w 2454"/>
                <a:gd name="T5" fmla="*/ 0 h 636"/>
                <a:gd name="T6" fmla="*/ 0 w 2454"/>
                <a:gd name="T7" fmla="*/ 0 h 636"/>
                <a:gd name="T8" fmla="*/ 0 w 2454"/>
                <a:gd name="T9" fmla="*/ 0 h 636"/>
                <a:gd name="T10" fmla="*/ 0 w 2454"/>
                <a:gd name="T11" fmla="*/ 0 h 636"/>
                <a:gd name="T12" fmla="*/ 0 w 2454"/>
                <a:gd name="T13" fmla="*/ 0 h 636"/>
                <a:gd name="T14" fmla="*/ 0 w 2454"/>
                <a:gd name="T15" fmla="*/ 0 h 6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54"/>
                <a:gd name="T25" fmla="*/ 0 h 636"/>
                <a:gd name="T26" fmla="*/ 2454 w 2454"/>
                <a:gd name="T27" fmla="*/ 636 h 6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54" h="636">
                  <a:moveTo>
                    <a:pt x="2454" y="66"/>
                  </a:moveTo>
                  <a:lnTo>
                    <a:pt x="2454" y="0"/>
                  </a:lnTo>
                  <a:lnTo>
                    <a:pt x="2328" y="126"/>
                  </a:lnTo>
                  <a:lnTo>
                    <a:pt x="0" y="126"/>
                  </a:lnTo>
                  <a:lnTo>
                    <a:pt x="0" y="636"/>
                  </a:lnTo>
                  <a:lnTo>
                    <a:pt x="2322" y="636"/>
                  </a:lnTo>
                  <a:lnTo>
                    <a:pt x="2454" y="504"/>
                  </a:lnTo>
                  <a:lnTo>
                    <a:pt x="2454" y="66"/>
                  </a:lnTo>
                  <a:close/>
                </a:path>
              </a:pathLst>
            </a:custGeom>
            <a:solidFill>
              <a:srgbClr val="8D8A00"/>
            </a:solidFill>
            <a:ln w="635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41" name="Rectangle 20"/>
            <p:cNvSpPr>
              <a:spLocks noChangeArrowheads="1"/>
            </p:cNvSpPr>
            <p:nvPr/>
          </p:nvSpPr>
          <p:spPr bwMode="auto">
            <a:xfrm>
              <a:off x="2936" y="3697"/>
              <a:ext cx="41" cy="252"/>
            </a:xfrm>
            <a:prstGeom prst="rect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FFFFFF"/>
                </a:gs>
              </a:gsLst>
              <a:lin ang="2700000" scaled="1"/>
            </a:gradFill>
            <a:ln w="6350">
              <a:solidFill>
                <a:srgbClr val="5F5F5F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20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grpSp>
          <p:nvGrpSpPr>
            <p:cNvPr id="442" name="Group 21"/>
            <p:cNvGrpSpPr>
              <a:grpSpLocks/>
            </p:cNvGrpSpPr>
            <p:nvPr/>
          </p:nvGrpSpPr>
          <p:grpSpPr bwMode="auto">
            <a:xfrm>
              <a:off x="2573" y="3961"/>
              <a:ext cx="130" cy="253"/>
              <a:chOff x="2091" y="1888"/>
              <a:chExt cx="59" cy="85"/>
            </a:xfrm>
          </p:grpSpPr>
          <p:sp>
            <p:nvSpPr>
              <p:cNvPr id="450" name="Rectangle 22"/>
              <p:cNvSpPr>
                <a:spLocks noChangeArrowheads="1"/>
              </p:cNvSpPr>
              <p:nvPr/>
            </p:nvSpPr>
            <p:spPr bwMode="auto">
              <a:xfrm>
                <a:off x="2091" y="1888"/>
                <a:ext cx="59" cy="85"/>
              </a:xfrm>
              <a:prstGeom prst="rect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FFFFFF"/>
                  </a:gs>
                </a:gsLst>
                <a:lin ang="2700000" scaled="1"/>
              </a:gradFill>
              <a:ln w="63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20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451" name="Line 23"/>
              <p:cNvSpPr>
                <a:spLocks noChangeShapeType="1"/>
              </p:cNvSpPr>
              <p:nvPr/>
            </p:nvSpPr>
            <p:spPr bwMode="auto">
              <a:xfrm>
                <a:off x="2120" y="1909"/>
                <a:ext cx="0" cy="44"/>
              </a:xfrm>
              <a:prstGeom prst="line">
                <a:avLst/>
              </a:prstGeom>
              <a:noFill/>
              <a:ln w="635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443" name="Group 24"/>
            <p:cNvGrpSpPr>
              <a:grpSpLocks/>
            </p:cNvGrpSpPr>
            <p:nvPr/>
          </p:nvGrpSpPr>
          <p:grpSpPr bwMode="auto">
            <a:xfrm>
              <a:off x="2703" y="3961"/>
              <a:ext cx="130" cy="253"/>
              <a:chOff x="2091" y="1888"/>
              <a:chExt cx="59" cy="85"/>
            </a:xfrm>
          </p:grpSpPr>
          <p:sp>
            <p:nvSpPr>
              <p:cNvPr id="448" name="Rectangle 25"/>
              <p:cNvSpPr>
                <a:spLocks noChangeArrowheads="1"/>
              </p:cNvSpPr>
              <p:nvPr/>
            </p:nvSpPr>
            <p:spPr bwMode="auto">
              <a:xfrm>
                <a:off x="2091" y="1888"/>
                <a:ext cx="59" cy="85"/>
              </a:xfrm>
              <a:prstGeom prst="rect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FFFFFF"/>
                  </a:gs>
                </a:gsLst>
                <a:lin ang="2700000" scaled="1"/>
              </a:gradFill>
              <a:ln w="63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20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449" name="Line 26"/>
              <p:cNvSpPr>
                <a:spLocks noChangeShapeType="1"/>
              </p:cNvSpPr>
              <p:nvPr/>
            </p:nvSpPr>
            <p:spPr bwMode="auto">
              <a:xfrm>
                <a:off x="2120" y="1909"/>
                <a:ext cx="0" cy="44"/>
              </a:xfrm>
              <a:prstGeom prst="line">
                <a:avLst/>
              </a:prstGeom>
              <a:noFill/>
              <a:ln w="635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444" name="Group 27"/>
            <p:cNvGrpSpPr>
              <a:grpSpLocks/>
            </p:cNvGrpSpPr>
            <p:nvPr/>
          </p:nvGrpSpPr>
          <p:grpSpPr bwMode="auto">
            <a:xfrm>
              <a:off x="2876" y="3930"/>
              <a:ext cx="76" cy="253"/>
              <a:chOff x="2091" y="1833"/>
              <a:chExt cx="59" cy="196"/>
            </a:xfrm>
          </p:grpSpPr>
          <p:sp>
            <p:nvSpPr>
              <p:cNvPr id="446" name="Rectangle 28"/>
              <p:cNvSpPr>
                <a:spLocks noChangeArrowheads="1"/>
              </p:cNvSpPr>
              <p:nvPr/>
            </p:nvSpPr>
            <p:spPr bwMode="auto">
              <a:xfrm>
                <a:off x="2091" y="1833"/>
                <a:ext cx="59" cy="196"/>
              </a:xfrm>
              <a:prstGeom prst="rect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FFFFFF"/>
                  </a:gs>
                </a:gsLst>
                <a:lin ang="2700000" scaled="1"/>
              </a:gradFill>
              <a:ln w="63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20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447" name="Line 29"/>
              <p:cNvSpPr>
                <a:spLocks noChangeShapeType="1"/>
              </p:cNvSpPr>
              <p:nvPr/>
            </p:nvSpPr>
            <p:spPr bwMode="auto">
              <a:xfrm>
                <a:off x="2120" y="1909"/>
                <a:ext cx="0" cy="44"/>
              </a:xfrm>
              <a:prstGeom prst="line">
                <a:avLst/>
              </a:prstGeom>
              <a:noFill/>
              <a:ln w="635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445" name="AutoShape 30"/>
            <p:cNvSpPr>
              <a:spLocks noChangeArrowheads="1"/>
            </p:cNvSpPr>
            <p:nvPr/>
          </p:nvSpPr>
          <p:spPr bwMode="auto">
            <a:xfrm rot="5400000" flipH="1">
              <a:off x="2946" y="4048"/>
              <a:ext cx="179" cy="44"/>
            </a:xfrm>
            <a:prstGeom prst="parallelogram">
              <a:avLst>
                <a:gd name="adj" fmla="val 61023"/>
              </a:avLst>
            </a:prstGeom>
            <a:solidFill>
              <a:srgbClr val="808080"/>
            </a:solidFill>
            <a:ln w="63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20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</p:grpSp>
      <p:grpSp>
        <p:nvGrpSpPr>
          <p:cNvPr id="456" name="Group 1372"/>
          <p:cNvGrpSpPr>
            <a:grpSpLocks/>
          </p:cNvGrpSpPr>
          <p:nvPr/>
        </p:nvGrpSpPr>
        <p:grpSpPr bwMode="auto">
          <a:xfrm>
            <a:off x="7750173" y="1503288"/>
            <a:ext cx="609600" cy="722312"/>
            <a:chOff x="469" y="2354"/>
            <a:chExt cx="439" cy="520"/>
          </a:xfrm>
        </p:grpSpPr>
        <p:sp>
          <p:nvSpPr>
            <p:cNvPr id="457" name="Freeform 1373"/>
            <p:cNvSpPr>
              <a:spLocks/>
            </p:cNvSpPr>
            <p:nvPr/>
          </p:nvSpPr>
          <p:spPr bwMode="auto">
            <a:xfrm>
              <a:off x="469" y="2354"/>
              <a:ext cx="235" cy="520"/>
            </a:xfrm>
            <a:custGeom>
              <a:avLst/>
              <a:gdLst>
                <a:gd name="T0" fmla="*/ 0 w 597"/>
                <a:gd name="T1" fmla="*/ 0 h 1173"/>
                <a:gd name="T2" fmla="*/ 0 w 597"/>
                <a:gd name="T3" fmla="*/ 0 h 1173"/>
                <a:gd name="T4" fmla="*/ 0 w 597"/>
                <a:gd name="T5" fmla="*/ 0 h 1173"/>
                <a:gd name="T6" fmla="*/ 0 w 597"/>
                <a:gd name="T7" fmla="*/ 0 h 1173"/>
                <a:gd name="T8" fmla="*/ 0 w 597"/>
                <a:gd name="T9" fmla="*/ 0 h 1173"/>
                <a:gd name="T10" fmla="*/ 0 w 597"/>
                <a:gd name="T11" fmla="*/ 0 h 1173"/>
                <a:gd name="T12" fmla="*/ 0 w 597"/>
                <a:gd name="T13" fmla="*/ 0 h 1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7"/>
                <a:gd name="T22" fmla="*/ 0 h 1173"/>
                <a:gd name="T23" fmla="*/ 597 w 597"/>
                <a:gd name="T24" fmla="*/ 1173 h 11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7" h="1173">
                  <a:moveTo>
                    <a:pt x="0" y="1173"/>
                  </a:moveTo>
                  <a:lnTo>
                    <a:pt x="0" y="75"/>
                  </a:lnTo>
                  <a:lnTo>
                    <a:pt x="177" y="0"/>
                  </a:lnTo>
                  <a:lnTo>
                    <a:pt x="597" y="0"/>
                  </a:lnTo>
                  <a:lnTo>
                    <a:pt x="597" y="1071"/>
                  </a:lnTo>
                  <a:lnTo>
                    <a:pt x="453" y="1173"/>
                  </a:lnTo>
                  <a:lnTo>
                    <a:pt x="0" y="1173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2700000" scaled="1"/>
            </a:gradFill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58" name="Freeform 1374"/>
            <p:cNvSpPr>
              <a:spLocks/>
            </p:cNvSpPr>
            <p:nvPr/>
          </p:nvSpPr>
          <p:spPr bwMode="auto">
            <a:xfrm>
              <a:off x="469" y="2354"/>
              <a:ext cx="235" cy="33"/>
            </a:xfrm>
            <a:custGeom>
              <a:avLst/>
              <a:gdLst>
                <a:gd name="T0" fmla="*/ 0 w 597"/>
                <a:gd name="T1" fmla="*/ 0 h 75"/>
                <a:gd name="T2" fmla="*/ 0 w 597"/>
                <a:gd name="T3" fmla="*/ 0 h 75"/>
                <a:gd name="T4" fmla="*/ 0 w 597"/>
                <a:gd name="T5" fmla="*/ 0 h 75"/>
                <a:gd name="T6" fmla="*/ 0 w 597"/>
                <a:gd name="T7" fmla="*/ 0 h 75"/>
                <a:gd name="T8" fmla="*/ 0 w 597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7"/>
                <a:gd name="T16" fmla="*/ 0 h 75"/>
                <a:gd name="T17" fmla="*/ 597 w 597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7" h="75">
                  <a:moveTo>
                    <a:pt x="0" y="75"/>
                  </a:moveTo>
                  <a:lnTo>
                    <a:pt x="447" y="75"/>
                  </a:lnTo>
                  <a:lnTo>
                    <a:pt x="597" y="0"/>
                  </a:lnTo>
                  <a:lnTo>
                    <a:pt x="177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969696"/>
            </a:solidFill>
            <a:ln w="63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59" name="Freeform 1375"/>
            <p:cNvSpPr>
              <a:spLocks/>
            </p:cNvSpPr>
            <p:nvPr/>
          </p:nvSpPr>
          <p:spPr bwMode="auto">
            <a:xfrm>
              <a:off x="648" y="2354"/>
              <a:ext cx="57" cy="519"/>
            </a:xfrm>
            <a:custGeom>
              <a:avLst/>
              <a:gdLst>
                <a:gd name="T0" fmla="*/ 0 w 140"/>
                <a:gd name="T1" fmla="*/ 0 h 719"/>
                <a:gd name="T2" fmla="*/ 0 w 140"/>
                <a:gd name="T3" fmla="*/ 1 h 719"/>
                <a:gd name="T4" fmla="*/ 0 w 140"/>
                <a:gd name="T5" fmla="*/ 1 h 719"/>
                <a:gd name="T6" fmla="*/ 0 w 140"/>
                <a:gd name="T7" fmla="*/ 1 h 719"/>
                <a:gd name="T8" fmla="*/ 0 w 140"/>
                <a:gd name="T9" fmla="*/ 0 h 7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719"/>
                <a:gd name="T17" fmla="*/ 140 w 140"/>
                <a:gd name="T18" fmla="*/ 719 h 7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719">
                  <a:moveTo>
                    <a:pt x="139" y="0"/>
                  </a:moveTo>
                  <a:lnTo>
                    <a:pt x="140" y="655"/>
                  </a:lnTo>
                  <a:lnTo>
                    <a:pt x="0" y="719"/>
                  </a:lnTo>
                  <a:lnTo>
                    <a:pt x="0" y="4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460" name="Group 1376"/>
            <p:cNvGrpSpPr>
              <a:grpSpLocks/>
            </p:cNvGrpSpPr>
            <p:nvPr/>
          </p:nvGrpSpPr>
          <p:grpSpPr bwMode="auto">
            <a:xfrm>
              <a:off x="483" y="2813"/>
              <a:ext cx="148" cy="35"/>
              <a:chOff x="4473" y="683"/>
              <a:chExt cx="547" cy="82"/>
            </a:xfrm>
          </p:grpSpPr>
          <p:sp>
            <p:nvSpPr>
              <p:cNvPr id="600" name="Rectangle 1377"/>
              <p:cNvSpPr>
                <a:spLocks noChangeArrowheads="1"/>
              </p:cNvSpPr>
              <p:nvPr/>
            </p:nvSpPr>
            <p:spPr bwMode="auto">
              <a:xfrm>
                <a:off x="4473" y="683"/>
                <a:ext cx="547" cy="8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18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601" name="Line 1378"/>
              <p:cNvSpPr>
                <a:spLocks noChangeShapeType="1"/>
              </p:cNvSpPr>
              <p:nvPr/>
            </p:nvSpPr>
            <p:spPr bwMode="auto">
              <a:xfrm>
                <a:off x="4552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02" name="Line 1379"/>
              <p:cNvSpPr>
                <a:spLocks noChangeShapeType="1"/>
              </p:cNvSpPr>
              <p:nvPr/>
            </p:nvSpPr>
            <p:spPr bwMode="auto">
              <a:xfrm>
                <a:off x="4629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03" name="Line 1380"/>
              <p:cNvSpPr>
                <a:spLocks noChangeShapeType="1"/>
              </p:cNvSpPr>
              <p:nvPr/>
            </p:nvSpPr>
            <p:spPr bwMode="auto">
              <a:xfrm>
                <a:off x="4706" y="683"/>
                <a:ext cx="0" cy="78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04" name="Line 1381"/>
              <p:cNvSpPr>
                <a:spLocks noChangeShapeType="1"/>
              </p:cNvSpPr>
              <p:nvPr/>
            </p:nvSpPr>
            <p:spPr bwMode="auto">
              <a:xfrm>
                <a:off x="4785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05" name="Line 1382"/>
              <p:cNvSpPr>
                <a:spLocks noChangeShapeType="1"/>
              </p:cNvSpPr>
              <p:nvPr/>
            </p:nvSpPr>
            <p:spPr bwMode="auto">
              <a:xfrm>
                <a:off x="4862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06" name="Line 1383"/>
              <p:cNvSpPr>
                <a:spLocks noChangeShapeType="1"/>
              </p:cNvSpPr>
              <p:nvPr/>
            </p:nvSpPr>
            <p:spPr bwMode="auto">
              <a:xfrm>
                <a:off x="4941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461" name="Freeform 1384"/>
            <p:cNvSpPr>
              <a:spLocks/>
            </p:cNvSpPr>
            <p:nvPr/>
          </p:nvSpPr>
          <p:spPr bwMode="auto">
            <a:xfrm>
              <a:off x="656" y="2767"/>
              <a:ext cx="43" cy="73"/>
            </a:xfrm>
            <a:custGeom>
              <a:avLst/>
              <a:gdLst>
                <a:gd name="T0" fmla="*/ 0 w 107"/>
                <a:gd name="T1" fmla="*/ 1 h 100"/>
                <a:gd name="T2" fmla="*/ 0 w 107"/>
                <a:gd name="T3" fmla="*/ 0 h 100"/>
                <a:gd name="T4" fmla="*/ 0 w 107"/>
                <a:gd name="T5" fmla="*/ 1 h 100"/>
                <a:gd name="T6" fmla="*/ 0 w 107"/>
                <a:gd name="T7" fmla="*/ 1 h 100"/>
                <a:gd name="T8" fmla="*/ 0 w 107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00"/>
                <a:gd name="T17" fmla="*/ 107 w 107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00">
                  <a:moveTo>
                    <a:pt x="0" y="49"/>
                  </a:moveTo>
                  <a:lnTo>
                    <a:pt x="107" y="0"/>
                  </a:lnTo>
                  <a:lnTo>
                    <a:pt x="107" y="49"/>
                  </a:lnTo>
                  <a:lnTo>
                    <a:pt x="0" y="10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969696"/>
            </a:solidFill>
            <a:ln w="63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462" name="Group 1385"/>
            <p:cNvGrpSpPr>
              <a:grpSpLocks/>
            </p:cNvGrpSpPr>
            <p:nvPr/>
          </p:nvGrpSpPr>
          <p:grpSpPr bwMode="auto">
            <a:xfrm>
              <a:off x="483" y="2429"/>
              <a:ext cx="148" cy="36"/>
              <a:chOff x="4473" y="683"/>
              <a:chExt cx="547" cy="82"/>
            </a:xfrm>
          </p:grpSpPr>
          <p:sp>
            <p:nvSpPr>
              <p:cNvPr id="593" name="Rectangle 1386"/>
              <p:cNvSpPr>
                <a:spLocks noChangeArrowheads="1"/>
              </p:cNvSpPr>
              <p:nvPr/>
            </p:nvSpPr>
            <p:spPr bwMode="auto">
              <a:xfrm>
                <a:off x="4473" y="683"/>
                <a:ext cx="547" cy="8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18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594" name="Line 1387"/>
              <p:cNvSpPr>
                <a:spLocks noChangeShapeType="1"/>
              </p:cNvSpPr>
              <p:nvPr/>
            </p:nvSpPr>
            <p:spPr bwMode="auto">
              <a:xfrm>
                <a:off x="4552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95" name="Line 1388"/>
              <p:cNvSpPr>
                <a:spLocks noChangeShapeType="1"/>
              </p:cNvSpPr>
              <p:nvPr/>
            </p:nvSpPr>
            <p:spPr bwMode="auto">
              <a:xfrm>
                <a:off x="4629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96" name="Line 1389"/>
              <p:cNvSpPr>
                <a:spLocks noChangeShapeType="1"/>
              </p:cNvSpPr>
              <p:nvPr/>
            </p:nvSpPr>
            <p:spPr bwMode="auto">
              <a:xfrm>
                <a:off x="4706" y="683"/>
                <a:ext cx="0" cy="78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97" name="Line 1390"/>
              <p:cNvSpPr>
                <a:spLocks noChangeShapeType="1"/>
              </p:cNvSpPr>
              <p:nvPr/>
            </p:nvSpPr>
            <p:spPr bwMode="auto">
              <a:xfrm>
                <a:off x="4785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98" name="Line 1391"/>
              <p:cNvSpPr>
                <a:spLocks noChangeShapeType="1"/>
              </p:cNvSpPr>
              <p:nvPr/>
            </p:nvSpPr>
            <p:spPr bwMode="auto">
              <a:xfrm>
                <a:off x="4862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99" name="Line 1392"/>
              <p:cNvSpPr>
                <a:spLocks noChangeShapeType="1"/>
              </p:cNvSpPr>
              <p:nvPr/>
            </p:nvSpPr>
            <p:spPr bwMode="auto">
              <a:xfrm>
                <a:off x="4941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463" name="Group 1393"/>
            <p:cNvGrpSpPr>
              <a:grpSpLocks/>
            </p:cNvGrpSpPr>
            <p:nvPr/>
          </p:nvGrpSpPr>
          <p:grpSpPr bwMode="auto">
            <a:xfrm>
              <a:off x="483" y="2757"/>
              <a:ext cx="148" cy="36"/>
              <a:chOff x="4473" y="683"/>
              <a:chExt cx="547" cy="82"/>
            </a:xfrm>
          </p:grpSpPr>
          <p:sp>
            <p:nvSpPr>
              <p:cNvPr id="586" name="Rectangle 1394"/>
              <p:cNvSpPr>
                <a:spLocks noChangeArrowheads="1"/>
              </p:cNvSpPr>
              <p:nvPr/>
            </p:nvSpPr>
            <p:spPr bwMode="auto">
              <a:xfrm>
                <a:off x="4473" y="683"/>
                <a:ext cx="547" cy="8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18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587" name="Line 1395"/>
              <p:cNvSpPr>
                <a:spLocks noChangeShapeType="1"/>
              </p:cNvSpPr>
              <p:nvPr/>
            </p:nvSpPr>
            <p:spPr bwMode="auto">
              <a:xfrm>
                <a:off x="4552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88" name="Line 1396"/>
              <p:cNvSpPr>
                <a:spLocks noChangeShapeType="1"/>
              </p:cNvSpPr>
              <p:nvPr/>
            </p:nvSpPr>
            <p:spPr bwMode="auto">
              <a:xfrm>
                <a:off x="4629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89" name="Line 1397"/>
              <p:cNvSpPr>
                <a:spLocks noChangeShapeType="1"/>
              </p:cNvSpPr>
              <p:nvPr/>
            </p:nvSpPr>
            <p:spPr bwMode="auto">
              <a:xfrm>
                <a:off x="4706" y="683"/>
                <a:ext cx="0" cy="78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90" name="Line 1398"/>
              <p:cNvSpPr>
                <a:spLocks noChangeShapeType="1"/>
              </p:cNvSpPr>
              <p:nvPr/>
            </p:nvSpPr>
            <p:spPr bwMode="auto">
              <a:xfrm>
                <a:off x="4785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91" name="Line 1399"/>
              <p:cNvSpPr>
                <a:spLocks noChangeShapeType="1"/>
              </p:cNvSpPr>
              <p:nvPr/>
            </p:nvSpPr>
            <p:spPr bwMode="auto">
              <a:xfrm>
                <a:off x="4862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92" name="Line 1400"/>
              <p:cNvSpPr>
                <a:spLocks noChangeShapeType="1"/>
              </p:cNvSpPr>
              <p:nvPr/>
            </p:nvSpPr>
            <p:spPr bwMode="auto">
              <a:xfrm>
                <a:off x="4941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464" name="Group 1401"/>
            <p:cNvGrpSpPr>
              <a:grpSpLocks/>
            </p:cNvGrpSpPr>
            <p:nvPr/>
          </p:nvGrpSpPr>
          <p:grpSpPr bwMode="auto">
            <a:xfrm>
              <a:off x="483" y="2703"/>
              <a:ext cx="148" cy="35"/>
              <a:chOff x="4473" y="683"/>
              <a:chExt cx="547" cy="82"/>
            </a:xfrm>
          </p:grpSpPr>
          <p:sp>
            <p:nvSpPr>
              <p:cNvPr id="579" name="Rectangle 1402"/>
              <p:cNvSpPr>
                <a:spLocks noChangeArrowheads="1"/>
              </p:cNvSpPr>
              <p:nvPr/>
            </p:nvSpPr>
            <p:spPr bwMode="auto">
              <a:xfrm>
                <a:off x="4473" y="683"/>
                <a:ext cx="547" cy="8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18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580" name="Line 1403"/>
              <p:cNvSpPr>
                <a:spLocks noChangeShapeType="1"/>
              </p:cNvSpPr>
              <p:nvPr/>
            </p:nvSpPr>
            <p:spPr bwMode="auto">
              <a:xfrm>
                <a:off x="4552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81" name="Line 1404"/>
              <p:cNvSpPr>
                <a:spLocks noChangeShapeType="1"/>
              </p:cNvSpPr>
              <p:nvPr/>
            </p:nvSpPr>
            <p:spPr bwMode="auto">
              <a:xfrm>
                <a:off x="4629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82" name="Line 1405"/>
              <p:cNvSpPr>
                <a:spLocks noChangeShapeType="1"/>
              </p:cNvSpPr>
              <p:nvPr/>
            </p:nvSpPr>
            <p:spPr bwMode="auto">
              <a:xfrm>
                <a:off x="4706" y="683"/>
                <a:ext cx="0" cy="78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83" name="Line 1406"/>
              <p:cNvSpPr>
                <a:spLocks noChangeShapeType="1"/>
              </p:cNvSpPr>
              <p:nvPr/>
            </p:nvSpPr>
            <p:spPr bwMode="auto">
              <a:xfrm>
                <a:off x="4785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84" name="Line 1407"/>
              <p:cNvSpPr>
                <a:spLocks noChangeShapeType="1"/>
              </p:cNvSpPr>
              <p:nvPr/>
            </p:nvSpPr>
            <p:spPr bwMode="auto">
              <a:xfrm>
                <a:off x="4862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85" name="Line 1408"/>
              <p:cNvSpPr>
                <a:spLocks noChangeShapeType="1"/>
              </p:cNvSpPr>
              <p:nvPr/>
            </p:nvSpPr>
            <p:spPr bwMode="auto">
              <a:xfrm>
                <a:off x="4941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465" name="Group 1409"/>
            <p:cNvGrpSpPr>
              <a:grpSpLocks/>
            </p:cNvGrpSpPr>
            <p:nvPr/>
          </p:nvGrpSpPr>
          <p:grpSpPr bwMode="auto">
            <a:xfrm>
              <a:off x="483" y="2648"/>
              <a:ext cx="148" cy="35"/>
              <a:chOff x="4473" y="683"/>
              <a:chExt cx="547" cy="82"/>
            </a:xfrm>
          </p:grpSpPr>
          <p:sp>
            <p:nvSpPr>
              <p:cNvPr id="572" name="Rectangle 1410"/>
              <p:cNvSpPr>
                <a:spLocks noChangeArrowheads="1"/>
              </p:cNvSpPr>
              <p:nvPr/>
            </p:nvSpPr>
            <p:spPr bwMode="auto">
              <a:xfrm>
                <a:off x="4473" y="683"/>
                <a:ext cx="547" cy="8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18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573" name="Line 1411"/>
              <p:cNvSpPr>
                <a:spLocks noChangeShapeType="1"/>
              </p:cNvSpPr>
              <p:nvPr/>
            </p:nvSpPr>
            <p:spPr bwMode="auto">
              <a:xfrm>
                <a:off x="4552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74" name="Line 1412"/>
              <p:cNvSpPr>
                <a:spLocks noChangeShapeType="1"/>
              </p:cNvSpPr>
              <p:nvPr/>
            </p:nvSpPr>
            <p:spPr bwMode="auto">
              <a:xfrm>
                <a:off x="4629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75" name="Line 1413"/>
              <p:cNvSpPr>
                <a:spLocks noChangeShapeType="1"/>
              </p:cNvSpPr>
              <p:nvPr/>
            </p:nvSpPr>
            <p:spPr bwMode="auto">
              <a:xfrm>
                <a:off x="4706" y="683"/>
                <a:ext cx="0" cy="78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76" name="Line 1414"/>
              <p:cNvSpPr>
                <a:spLocks noChangeShapeType="1"/>
              </p:cNvSpPr>
              <p:nvPr/>
            </p:nvSpPr>
            <p:spPr bwMode="auto">
              <a:xfrm>
                <a:off x="4785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77" name="Line 1415"/>
              <p:cNvSpPr>
                <a:spLocks noChangeShapeType="1"/>
              </p:cNvSpPr>
              <p:nvPr/>
            </p:nvSpPr>
            <p:spPr bwMode="auto">
              <a:xfrm>
                <a:off x="4862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78" name="Line 1416"/>
              <p:cNvSpPr>
                <a:spLocks noChangeShapeType="1"/>
              </p:cNvSpPr>
              <p:nvPr/>
            </p:nvSpPr>
            <p:spPr bwMode="auto">
              <a:xfrm>
                <a:off x="4941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466" name="Group 1417"/>
            <p:cNvGrpSpPr>
              <a:grpSpLocks/>
            </p:cNvGrpSpPr>
            <p:nvPr/>
          </p:nvGrpSpPr>
          <p:grpSpPr bwMode="auto">
            <a:xfrm>
              <a:off x="483" y="2593"/>
              <a:ext cx="148" cy="36"/>
              <a:chOff x="4473" y="683"/>
              <a:chExt cx="547" cy="82"/>
            </a:xfrm>
          </p:grpSpPr>
          <p:sp>
            <p:nvSpPr>
              <p:cNvPr id="565" name="Rectangle 1418"/>
              <p:cNvSpPr>
                <a:spLocks noChangeArrowheads="1"/>
              </p:cNvSpPr>
              <p:nvPr/>
            </p:nvSpPr>
            <p:spPr bwMode="auto">
              <a:xfrm>
                <a:off x="4473" y="683"/>
                <a:ext cx="547" cy="8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18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566" name="Line 1419"/>
              <p:cNvSpPr>
                <a:spLocks noChangeShapeType="1"/>
              </p:cNvSpPr>
              <p:nvPr/>
            </p:nvSpPr>
            <p:spPr bwMode="auto">
              <a:xfrm>
                <a:off x="4552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67" name="Line 1420"/>
              <p:cNvSpPr>
                <a:spLocks noChangeShapeType="1"/>
              </p:cNvSpPr>
              <p:nvPr/>
            </p:nvSpPr>
            <p:spPr bwMode="auto">
              <a:xfrm>
                <a:off x="4629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68" name="Line 1421"/>
              <p:cNvSpPr>
                <a:spLocks noChangeShapeType="1"/>
              </p:cNvSpPr>
              <p:nvPr/>
            </p:nvSpPr>
            <p:spPr bwMode="auto">
              <a:xfrm>
                <a:off x="4706" y="683"/>
                <a:ext cx="0" cy="78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69" name="Line 1422"/>
              <p:cNvSpPr>
                <a:spLocks noChangeShapeType="1"/>
              </p:cNvSpPr>
              <p:nvPr/>
            </p:nvSpPr>
            <p:spPr bwMode="auto">
              <a:xfrm>
                <a:off x="4785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70" name="Line 1423"/>
              <p:cNvSpPr>
                <a:spLocks noChangeShapeType="1"/>
              </p:cNvSpPr>
              <p:nvPr/>
            </p:nvSpPr>
            <p:spPr bwMode="auto">
              <a:xfrm>
                <a:off x="4862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71" name="Line 1424"/>
              <p:cNvSpPr>
                <a:spLocks noChangeShapeType="1"/>
              </p:cNvSpPr>
              <p:nvPr/>
            </p:nvSpPr>
            <p:spPr bwMode="auto">
              <a:xfrm>
                <a:off x="4941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467" name="Group 1425"/>
            <p:cNvGrpSpPr>
              <a:grpSpLocks/>
            </p:cNvGrpSpPr>
            <p:nvPr/>
          </p:nvGrpSpPr>
          <p:grpSpPr bwMode="auto">
            <a:xfrm>
              <a:off x="483" y="2538"/>
              <a:ext cx="148" cy="35"/>
              <a:chOff x="4473" y="683"/>
              <a:chExt cx="547" cy="82"/>
            </a:xfrm>
          </p:grpSpPr>
          <p:sp>
            <p:nvSpPr>
              <p:cNvPr id="558" name="Rectangle 1426"/>
              <p:cNvSpPr>
                <a:spLocks noChangeArrowheads="1"/>
              </p:cNvSpPr>
              <p:nvPr/>
            </p:nvSpPr>
            <p:spPr bwMode="auto">
              <a:xfrm>
                <a:off x="4473" y="683"/>
                <a:ext cx="547" cy="8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18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559" name="Line 1427"/>
              <p:cNvSpPr>
                <a:spLocks noChangeShapeType="1"/>
              </p:cNvSpPr>
              <p:nvPr/>
            </p:nvSpPr>
            <p:spPr bwMode="auto">
              <a:xfrm>
                <a:off x="4552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60" name="Line 1428"/>
              <p:cNvSpPr>
                <a:spLocks noChangeShapeType="1"/>
              </p:cNvSpPr>
              <p:nvPr/>
            </p:nvSpPr>
            <p:spPr bwMode="auto">
              <a:xfrm>
                <a:off x="4629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61" name="Line 1429"/>
              <p:cNvSpPr>
                <a:spLocks noChangeShapeType="1"/>
              </p:cNvSpPr>
              <p:nvPr/>
            </p:nvSpPr>
            <p:spPr bwMode="auto">
              <a:xfrm>
                <a:off x="4706" y="683"/>
                <a:ext cx="0" cy="78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62" name="Line 1430"/>
              <p:cNvSpPr>
                <a:spLocks noChangeShapeType="1"/>
              </p:cNvSpPr>
              <p:nvPr/>
            </p:nvSpPr>
            <p:spPr bwMode="auto">
              <a:xfrm>
                <a:off x="4785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63" name="Line 1431"/>
              <p:cNvSpPr>
                <a:spLocks noChangeShapeType="1"/>
              </p:cNvSpPr>
              <p:nvPr/>
            </p:nvSpPr>
            <p:spPr bwMode="auto">
              <a:xfrm>
                <a:off x="4862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64" name="Line 1432"/>
              <p:cNvSpPr>
                <a:spLocks noChangeShapeType="1"/>
              </p:cNvSpPr>
              <p:nvPr/>
            </p:nvSpPr>
            <p:spPr bwMode="auto">
              <a:xfrm>
                <a:off x="4941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468" name="Group 1433"/>
            <p:cNvGrpSpPr>
              <a:grpSpLocks/>
            </p:cNvGrpSpPr>
            <p:nvPr/>
          </p:nvGrpSpPr>
          <p:grpSpPr bwMode="auto">
            <a:xfrm>
              <a:off x="483" y="2484"/>
              <a:ext cx="148" cy="35"/>
              <a:chOff x="4473" y="683"/>
              <a:chExt cx="547" cy="82"/>
            </a:xfrm>
          </p:grpSpPr>
          <p:sp>
            <p:nvSpPr>
              <p:cNvPr id="551" name="Rectangle 1434"/>
              <p:cNvSpPr>
                <a:spLocks noChangeArrowheads="1"/>
              </p:cNvSpPr>
              <p:nvPr/>
            </p:nvSpPr>
            <p:spPr bwMode="auto">
              <a:xfrm>
                <a:off x="4473" y="683"/>
                <a:ext cx="547" cy="8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18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552" name="Line 1435"/>
              <p:cNvSpPr>
                <a:spLocks noChangeShapeType="1"/>
              </p:cNvSpPr>
              <p:nvPr/>
            </p:nvSpPr>
            <p:spPr bwMode="auto">
              <a:xfrm>
                <a:off x="4552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53" name="Line 1436"/>
              <p:cNvSpPr>
                <a:spLocks noChangeShapeType="1"/>
              </p:cNvSpPr>
              <p:nvPr/>
            </p:nvSpPr>
            <p:spPr bwMode="auto">
              <a:xfrm>
                <a:off x="4629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54" name="Line 1437"/>
              <p:cNvSpPr>
                <a:spLocks noChangeShapeType="1"/>
              </p:cNvSpPr>
              <p:nvPr/>
            </p:nvSpPr>
            <p:spPr bwMode="auto">
              <a:xfrm>
                <a:off x="4706" y="683"/>
                <a:ext cx="0" cy="78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55" name="Line 1438"/>
              <p:cNvSpPr>
                <a:spLocks noChangeShapeType="1"/>
              </p:cNvSpPr>
              <p:nvPr/>
            </p:nvSpPr>
            <p:spPr bwMode="auto">
              <a:xfrm>
                <a:off x="4785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56" name="Line 1439"/>
              <p:cNvSpPr>
                <a:spLocks noChangeShapeType="1"/>
              </p:cNvSpPr>
              <p:nvPr/>
            </p:nvSpPr>
            <p:spPr bwMode="auto">
              <a:xfrm>
                <a:off x="4862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57" name="Line 1440"/>
              <p:cNvSpPr>
                <a:spLocks noChangeShapeType="1"/>
              </p:cNvSpPr>
              <p:nvPr/>
            </p:nvSpPr>
            <p:spPr bwMode="auto">
              <a:xfrm>
                <a:off x="4941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469" name="Freeform 1441"/>
            <p:cNvSpPr>
              <a:spLocks/>
            </p:cNvSpPr>
            <p:nvPr/>
          </p:nvSpPr>
          <p:spPr bwMode="auto">
            <a:xfrm>
              <a:off x="656" y="2390"/>
              <a:ext cx="43" cy="73"/>
            </a:xfrm>
            <a:custGeom>
              <a:avLst/>
              <a:gdLst>
                <a:gd name="T0" fmla="*/ 0 w 107"/>
                <a:gd name="T1" fmla="*/ 1 h 100"/>
                <a:gd name="T2" fmla="*/ 0 w 107"/>
                <a:gd name="T3" fmla="*/ 0 h 100"/>
                <a:gd name="T4" fmla="*/ 0 w 107"/>
                <a:gd name="T5" fmla="*/ 1 h 100"/>
                <a:gd name="T6" fmla="*/ 0 w 107"/>
                <a:gd name="T7" fmla="*/ 1 h 100"/>
                <a:gd name="T8" fmla="*/ 0 w 107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00"/>
                <a:gd name="T17" fmla="*/ 107 w 107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00">
                  <a:moveTo>
                    <a:pt x="0" y="49"/>
                  </a:moveTo>
                  <a:lnTo>
                    <a:pt x="107" y="0"/>
                  </a:lnTo>
                  <a:lnTo>
                    <a:pt x="107" y="49"/>
                  </a:lnTo>
                  <a:lnTo>
                    <a:pt x="0" y="10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969696"/>
            </a:solidFill>
            <a:ln w="63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70" name="Freeform 1442"/>
            <p:cNvSpPr>
              <a:spLocks/>
            </p:cNvSpPr>
            <p:nvPr/>
          </p:nvSpPr>
          <p:spPr bwMode="auto">
            <a:xfrm>
              <a:off x="656" y="2445"/>
              <a:ext cx="43" cy="72"/>
            </a:xfrm>
            <a:custGeom>
              <a:avLst/>
              <a:gdLst>
                <a:gd name="T0" fmla="*/ 0 w 107"/>
                <a:gd name="T1" fmla="*/ 1 h 100"/>
                <a:gd name="T2" fmla="*/ 0 w 107"/>
                <a:gd name="T3" fmla="*/ 0 h 100"/>
                <a:gd name="T4" fmla="*/ 0 w 107"/>
                <a:gd name="T5" fmla="*/ 1 h 100"/>
                <a:gd name="T6" fmla="*/ 0 w 107"/>
                <a:gd name="T7" fmla="*/ 1 h 100"/>
                <a:gd name="T8" fmla="*/ 0 w 107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00"/>
                <a:gd name="T17" fmla="*/ 107 w 107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00">
                  <a:moveTo>
                    <a:pt x="0" y="49"/>
                  </a:moveTo>
                  <a:lnTo>
                    <a:pt x="107" y="0"/>
                  </a:lnTo>
                  <a:lnTo>
                    <a:pt x="107" y="49"/>
                  </a:lnTo>
                  <a:lnTo>
                    <a:pt x="0" y="10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969696"/>
            </a:solidFill>
            <a:ln w="63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71" name="Freeform 1443"/>
            <p:cNvSpPr>
              <a:spLocks/>
            </p:cNvSpPr>
            <p:nvPr/>
          </p:nvSpPr>
          <p:spPr bwMode="auto">
            <a:xfrm>
              <a:off x="656" y="2499"/>
              <a:ext cx="43" cy="72"/>
            </a:xfrm>
            <a:custGeom>
              <a:avLst/>
              <a:gdLst>
                <a:gd name="T0" fmla="*/ 0 w 107"/>
                <a:gd name="T1" fmla="*/ 1 h 100"/>
                <a:gd name="T2" fmla="*/ 0 w 107"/>
                <a:gd name="T3" fmla="*/ 0 h 100"/>
                <a:gd name="T4" fmla="*/ 0 w 107"/>
                <a:gd name="T5" fmla="*/ 1 h 100"/>
                <a:gd name="T6" fmla="*/ 0 w 107"/>
                <a:gd name="T7" fmla="*/ 1 h 100"/>
                <a:gd name="T8" fmla="*/ 0 w 107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00"/>
                <a:gd name="T17" fmla="*/ 107 w 107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00">
                  <a:moveTo>
                    <a:pt x="0" y="49"/>
                  </a:moveTo>
                  <a:lnTo>
                    <a:pt x="107" y="0"/>
                  </a:lnTo>
                  <a:lnTo>
                    <a:pt x="107" y="49"/>
                  </a:lnTo>
                  <a:lnTo>
                    <a:pt x="0" y="10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969696"/>
            </a:solidFill>
            <a:ln w="63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72" name="Freeform 1444"/>
            <p:cNvSpPr>
              <a:spLocks/>
            </p:cNvSpPr>
            <p:nvPr/>
          </p:nvSpPr>
          <p:spPr bwMode="auto">
            <a:xfrm>
              <a:off x="656" y="2553"/>
              <a:ext cx="43" cy="72"/>
            </a:xfrm>
            <a:custGeom>
              <a:avLst/>
              <a:gdLst>
                <a:gd name="T0" fmla="*/ 0 w 107"/>
                <a:gd name="T1" fmla="*/ 1 h 100"/>
                <a:gd name="T2" fmla="*/ 0 w 107"/>
                <a:gd name="T3" fmla="*/ 0 h 100"/>
                <a:gd name="T4" fmla="*/ 0 w 107"/>
                <a:gd name="T5" fmla="*/ 1 h 100"/>
                <a:gd name="T6" fmla="*/ 0 w 107"/>
                <a:gd name="T7" fmla="*/ 1 h 100"/>
                <a:gd name="T8" fmla="*/ 0 w 107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00"/>
                <a:gd name="T17" fmla="*/ 107 w 107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00">
                  <a:moveTo>
                    <a:pt x="0" y="49"/>
                  </a:moveTo>
                  <a:lnTo>
                    <a:pt x="107" y="0"/>
                  </a:lnTo>
                  <a:lnTo>
                    <a:pt x="107" y="49"/>
                  </a:lnTo>
                  <a:lnTo>
                    <a:pt x="0" y="10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969696"/>
            </a:solidFill>
            <a:ln w="63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73" name="Freeform 1445"/>
            <p:cNvSpPr>
              <a:spLocks/>
            </p:cNvSpPr>
            <p:nvPr/>
          </p:nvSpPr>
          <p:spPr bwMode="auto">
            <a:xfrm>
              <a:off x="656" y="2606"/>
              <a:ext cx="43" cy="73"/>
            </a:xfrm>
            <a:custGeom>
              <a:avLst/>
              <a:gdLst>
                <a:gd name="T0" fmla="*/ 0 w 107"/>
                <a:gd name="T1" fmla="*/ 1 h 100"/>
                <a:gd name="T2" fmla="*/ 0 w 107"/>
                <a:gd name="T3" fmla="*/ 0 h 100"/>
                <a:gd name="T4" fmla="*/ 0 w 107"/>
                <a:gd name="T5" fmla="*/ 1 h 100"/>
                <a:gd name="T6" fmla="*/ 0 w 107"/>
                <a:gd name="T7" fmla="*/ 1 h 100"/>
                <a:gd name="T8" fmla="*/ 0 w 107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00"/>
                <a:gd name="T17" fmla="*/ 107 w 107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00">
                  <a:moveTo>
                    <a:pt x="0" y="49"/>
                  </a:moveTo>
                  <a:lnTo>
                    <a:pt x="107" y="0"/>
                  </a:lnTo>
                  <a:lnTo>
                    <a:pt x="107" y="49"/>
                  </a:lnTo>
                  <a:lnTo>
                    <a:pt x="0" y="10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969696"/>
            </a:solidFill>
            <a:ln w="63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74" name="Freeform 1446"/>
            <p:cNvSpPr>
              <a:spLocks/>
            </p:cNvSpPr>
            <p:nvPr/>
          </p:nvSpPr>
          <p:spPr bwMode="auto">
            <a:xfrm>
              <a:off x="656" y="2661"/>
              <a:ext cx="43" cy="72"/>
            </a:xfrm>
            <a:custGeom>
              <a:avLst/>
              <a:gdLst>
                <a:gd name="T0" fmla="*/ 0 w 107"/>
                <a:gd name="T1" fmla="*/ 1 h 100"/>
                <a:gd name="T2" fmla="*/ 0 w 107"/>
                <a:gd name="T3" fmla="*/ 0 h 100"/>
                <a:gd name="T4" fmla="*/ 0 w 107"/>
                <a:gd name="T5" fmla="*/ 1 h 100"/>
                <a:gd name="T6" fmla="*/ 0 w 107"/>
                <a:gd name="T7" fmla="*/ 1 h 100"/>
                <a:gd name="T8" fmla="*/ 0 w 107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00"/>
                <a:gd name="T17" fmla="*/ 107 w 107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00">
                  <a:moveTo>
                    <a:pt x="0" y="49"/>
                  </a:moveTo>
                  <a:lnTo>
                    <a:pt x="107" y="0"/>
                  </a:lnTo>
                  <a:lnTo>
                    <a:pt x="107" y="49"/>
                  </a:lnTo>
                  <a:lnTo>
                    <a:pt x="0" y="10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969696"/>
            </a:solidFill>
            <a:ln w="63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75" name="Freeform 1447"/>
            <p:cNvSpPr>
              <a:spLocks/>
            </p:cNvSpPr>
            <p:nvPr/>
          </p:nvSpPr>
          <p:spPr bwMode="auto">
            <a:xfrm>
              <a:off x="656" y="2715"/>
              <a:ext cx="43" cy="70"/>
            </a:xfrm>
            <a:custGeom>
              <a:avLst/>
              <a:gdLst>
                <a:gd name="T0" fmla="*/ 0 w 107"/>
                <a:gd name="T1" fmla="*/ 1 h 100"/>
                <a:gd name="T2" fmla="*/ 0 w 107"/>
                <a:gd name="T3" fmla="*/ 0 h 100"/>
                <a:gd name="T4" fmla="*/ 0 w 107"/>
                <a:gd name="T5" fmla="*/ 1 h 100"/>
                <a:gd name="T6" fmla="*/ 0 w 107"/>
                <a:gd name="T7" fmla="*/ 1 h 100"/>
                <a:gd name="T8" fmla="*/ 0 w 107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00"/>
                <a:gd name="T17" fmla="*/ 107 w 107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00">
                  <a:moveTo>
                    <a:pt x="0" y="49"/>
                  </a:moveTo>
                  <a:lnTo>
                    <a:pt x="107" y="0"/>
                  </a:lnTo>
                  <a:lnTo>
                    <a:pt x="107" y="49"/>
                  </a:lnTo>
                  <a:lnTo>
                    <a:pt x="0" y="10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969696"/>
            </a:solidFill>
            <a:ln w="63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76" name="Freeform 1448"/>
            <p:cNvSpPr>
              <a:spLocks/>
            </p:cNvSpPr>
            <p:nvPr/>
          </p:nvSpPr>
          <p:spPr bwMode="auto">
            <a:xfrm>
              <a:off x="672" y="2354"/>
              <a:ext cx="235" cy="520"/>
            </a:xfrm>
            <a:custGeom>
              <a:avLst/>
              <a:gdLst>
                <a:gd name="T0" fmla="*/ 0 w 597"/>
                <a:gd name="T1" fmla="*/ 0 h 1173"/>
                <a:gd name="T2" fmla="*/ 0 w 597"/>
                <a:gd name="T3" fmla="*/ 0 h 1173"/>
                <a:gd name="T4" fmla="*/ 0 w 597"/>
                <a:gd name="T5" fmla="*/ 0 h 1173"/>
                <a:gd name="T6" fmla="*/ 0 w 597"/>
                <a:gd name="T7" fmla="*/ 0 h 1173"/>
                <a:gd name="T8" fmla="*/ 0 w 597"/>
                <a:gd name="T9" fmla="*/ 0 h 1173"/>
                <a:gd name="T10" fmla="*/ 0 w 597"/>
                <a:gd name="T11" fmla="*/ 0 h 1173"/>
                <a:gd name="T12" fmla="*/ 0 w 597"/>
                <a:gd name="T13" fmla="*/ 0 h 1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7"/>
                <a:gd name="T22" fmla="*/ 0 h 1173"/>
                <a:gd name="T23" fmla="*/ 597 w 597"/>
                <a:gd name="T24" fmla="*/ 1173 h 11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7" h="1173">
                  <a:moveTo>
                    <a:pt x="0" y="1173"/>
                  </a:moveTo>
                  <a:lnTo>
                    <a:pt x="0" y="75"/>
                  </a:lnTo>
                  <a:lnTo>
                    <a:pt x="177" y="0"/>
                  </a:lnTo>
                  <a:lnTo>
                    <a:pt x="597" y="0"/>
                  </a:lnTo>
                  <a:lnTo>
                    <a:pt x="597" y="1071"/>
                  </a:lnTo>
                  <a:lnTo>
                    <a:pt x="453" y="1173"/>
                  </a:lnTo>
                  <a:lnTo>
                    <a:pt x="0" y="1173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2700000" scaled="1"/>
            </a:gradFill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77" name="Freeform 1449"/>
            <p:cNvSpPr>
              <a:spLocks/>
            </p:cNvSpPr>
            <p:nvPr/>
          </p:nvSpPr>
          <p:spPr bwMode="auto">
            <a:xfrm>
              <a:off x="672" y="2354"/>
              <a:ext cx="235" cy="33"/>
            </a:xfrm>
            <a:custGeom>
              <a:avLst/>
              <a:gdLst>
                <a:gd name="T0" fmla="*/ 0 w 597"/>
                <a:gd name="T1" fmla="*/ 0 h 75"/>
                <a:gd name="T2" fmla="*/ 0 w 597"/>
                <a:gd name="T3" fmla="*/ 0 h 75"/>
                <a:gd name="T4" fmla="*/ 0 w 597"/>
                <a:gd name="T5" fmla="*/ 0 h 75"/>
                <a:gd name="T6" fmla="*/ 0 w 597"/>
                <a:gd name="T7" fmla="*/ 0 h 75"/>
                <a:gd name="T8" fmla="*/ 0 w 597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7"/>
                <a:gd name="T16" fmla="*/ 0 h 75"/>
                <a:gd name="T17" fmla="*/ 597 w 597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7" h="75">
                  <a:moveTo>
                    <a:pt x="0" y="75"/>
                  </a:moveTo>
                  <a:lnTo>
                    <a:pt x="447" y="75"/>
                  </a:lnTo>
                  <a:lnTo>
                    <a:pt x="597" y="0"/>
                  </a:lnTo>
                  <a:lnTo>
                    <a:pt x="177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969696"/>
            </a:solidFill>
            <a:ln w="63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78" name="Freeform 1450"/>
            <p:cNvSpPr>
              <a:spLocks/>
            </p:cNvSpPr>
            <p:nvPr/>
          </p:nvSpPr>
          <p:spPr bwMode="auto">
            <a:xfrm>
              <a:off x="851" y="2354"/>
              <a:ext cx="57" cy="519"/>
            </a:xfrm>
            <a:custGeom>
              <a:avLst/>
              <a:gdLst>
                <a:gd name="T0" fmla="*/ 0 w 140"/>
                <a:gd name="T1" fmla="*/ 0 h 719"/>
                <a:gd name="T2" fmla="*/ 0 w 140"/>
                <a:gd name="T3" fmla="*/ 1 h 719"/>
                <a:gd name="T4" fmla="*/ 0 w 140"/>
                <a:gd name="T5" fmla="*/ 1 h 719"/>
                <a:gd name="T6" fmla="*/ 0 w 140"/>
                <a:gd name="T7" fmla="*/ 1 h 719"/>
                <a:gd name="T8" fmla="*/ 0 w 140"/>
                <a:gd name="T9" fmla="*/ 0 h 7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719"/>
                <a:gd name="T17" fmla="*/ 140 w 140"/>
                <a:gd name="T18" fmla="*/ 719 h 7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719">
                  <a:moveTo>
                    <a:pt x="139" y="0"/>
                  </a:moveTo>
                  <a:lnTo>
                    <a:pt x="140" y="655"/>
                  </a:lnTo>
                  <a:lnTo>
                    <a:pt x="0" y="719"/>
                  </a:lnTo>
                  <a:lnTo>
                    <a:pt x="0" y="4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479" name="Group 1451"/>
            <p:cNvGrpSpPr>
              <a:grpSpLocks/>
            </p:cNvGrpSpPr>
            <p:nvPr/>
          </p:nvGrpSpPr>
          <p:grpSpPr bwMode="auto">
            <a:xfrm>
              <a:off x="686" y="2813"/>
              <a:ext cx="148" cy="35"/>
              <a:chOff x="4473" y="683"/>
              <a:chExt cx="547" cy="82"/>
            </a:xfrm>
          </p:grpSpPr>
          <p:sp>
            <p:nvSpPr>
              <p:cNvPr id="544" name="Rectangle 1452"/>
              <p:cNvSpPr>
                <a:spLocks noChangeArrowheads="1"/>
              </p:cNvSpPr>
              <p:nvPr/>
            </p:nvSpPr>
            <p:spPr bwMode="auto">
              <a:xfrm>
                <a:off x="4473" y="683"/>
                <a:ext cx="547" cy="8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18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545" name="Line 1453"/>
              <p:cNvSpPr>
                <a:spLocks noChangeShapeType="1"/>
              </p:cNvSpPr>
              <p:nvPr/>
            </p:nvSpPr>
            <p:spPr bwMode="auto">
              <a:xfrm>
                <a:off x="4552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46" name="Line 1454"/>
              <p:cNvSpPr>
                <a:spLocks noChangeShapeType="1"/>
              </p:cNvSpPr>
              <p:nvPr/>
            </p:nvSpPr>
            <p:spPr bwMode="auto">
              <a:xfrm>
                <a:off x="4629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47" name="Line 1455"/>
              <p:cNvSpPr>
                <a:spLocks noChangeShapeType="1"/>
              </p:cNvSpPr>
              <p:nvPr/>
            </p:nvSpPr>
            <p:spPr bwMode="auto">
              <a:xfrm>
                <a:off x="4706" y="683"/>
                <a:ext cx="0" cy="78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48" name="Line 1456"/>
              <p:cNvSpPr>
                <a:spLocks noChangeShapeType="1"/>
              </p:cNvSpPr>
              <p:nvPr/>
            </p:nvSpPr>
            <p:spPr bwMode="auto">
              <a:xfrm>
                <a:off x="4785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49" name="Line 1457"/>
              <p:cNvSpPr>
                <a:spLocks noChangeShapeType="1"/>
              </p:cNvSpPr>
              <p:nvPr/>
            </p:nvSpPr>
            <p:spPr bwMode="auto">
              <a:xfrm>
                <a:off x="4862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50" name="Line 1458"/>
              <p:cNvSpPr>
                <a:spLocks noChangeShapeType="1"/>
              </p:cNvSpPr>
              <p:nvPr/>
            </p:nvSpPr>
            <p:spPr bwMode="auto">
              <a:xfrm>
                <a:off x="4941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480" name="Freeform 1459"/>
            <p:cNvSpPr>
              <a:spLocks/>
            </p:cNvSpPr>
            <p:nvPr/>
          </p:nvSpPr>
          <p:spPr bwMode="auto">
            <a:xfrm>
              <a:off x="859" y="2767"/>
              <a:ext cx="43" cy="73"/>
            </a:xfrm>
            <a:custGeom>
              <a:avLst/>
              <a:gdLst>
                <a:gd name="T0" fmla="*/ 0 w 107"/>
                <a:gd name="T1" fmla="*/ 1 h 100"/>
                <a:gd name="T2" fmla="*/ 0 w 107"/>
                <a:gd name="T3" fmla="*/ 0 h 100"/>
                <a:gd name="T4" fmla="*/ 0 w 107"/>
                <a:gd name="T5" fmla="*/ 1 h 100"/>
                <a:gd name="T6" fmla="*/ 0 w 107"/>
                <a:gd name="T7" fmla="*/ 1 h 100"/>
                <a:gd name="T8" fmla="*/ 0 w 107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00"/>
                <a:gd name="T17" fmla="*/ 107 w 107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00">
                  <a:moveTo>
                    <a:pt x="0" y="49"/>
                  </a:moveTo>
                  <a:lnTo>
                    <a:pt x="107" y="0"/>
                  </a:lnTo>
                  <a:lnTo>
                    <a:pt x="107" y="49"/>
                  </a:lnTo>
                  <a:lnTo>
                    <a:pt x="0" y="10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969696"/>
            </a:solidFill>
            <a:ln w="63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481" name="Group 1460"/>
            <p:cNvGrpSpPr>
              <a:grpSpLocks/>
            </p:cNvGrpSpPr>
            <p:nvPr/>
          </p:nvGrpSpPr>
          <p:grpSpPr bwMode="auto">
            <a:xfrm>
              <a:off x="686" y="2429"/>
              <a:ext cx="148" cy="36"/>
              <a:chOff x="4473" y="683"/>
              <a:chExt cx="547" cy="82"/>
            </a:xfrm>
          </p:grpSpPr>
          <p:sp>
            <p:nvSpPr>
              <p:cNvPr id="537" name="Rectangle 1461"/>
              <p:cNvSpPr>
                <a:spLocks noChangeArrowheads="1"/>
              </p:cNvSpPr>
              <p:nvPr/>
            </p:nvSpPr>
            <p:spPr bwMode="auto">
              <a:xfrm>
                <a:off x="4473" y="683"/>
                <a:ext cx="547" cy="8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18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538" name="Line 1462"/>
              <p:cNvSpPr>
                <a:spLocks noChangeShapeType="1"/>
              </p:cNvSpPr>
              <p:nvPr/>
            </p:nvSpPr>
            <p:spPr bwMode="auto">
              <a:xfrm>
                <a:off x="4552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39" name="Line 1463"/>
              <p:cNvSpPr>
                <a:spLocks noChangeShapeType="1"/>
              </p:cNvSpPr>
              <p:nvPr/>
            </p:nvSpPr>
            <p:spPr bwMode="auto">
              <a:xfrm>
                <a:off x="4629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40" name="Line 1464"/>
              <p:cNvSpPr>
                <a:spLocks noChangeShapeType="1"/>
              </p:cNvSpPr>
              <p:nvPr/>
            </p:nvSpPr>
            <p:spPr bwMode="auto">
              <a:xfrm>
                <a:off x="4706" y="683"/>
                <a:ext cx="0" cy="78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41" name="Line 1465"/>
              <p:cNvSpPr>
                <a:spLocks noChangeShapeType="1"/>
              </p:cNvSpPr>
              <p:nvPr/>
            </p:nvSpPr>
            <p:spPr bwMode="auto">
              <a:xfrm>
                <a:off x="4785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42" name="Line 1466"/>
              <p:cNvSpPr>
                <a:spLocks noChangeShapeType="1"/>
              </p:cNvSpPr>
              <p:nvPr/>
            </p:nvSpPr>
            <p:spPr bwMode="auto">
              <a:xfrm>
                <a:off x="4862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43" name="Line 1467"/>
              <p:cNvSpPr>
                <a:spLocks noChangeShapeType="1"/>
              </p:cNvSpPr>
              <p:nvPr/>
            </p:nvSpPr>
            <p:spPr bwMode="auto">
              <a:xfrm>
                <a:off x="4941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482" name="Group 1468"/>
            <p:cNvGrpSpPr>
              <a:grpSpLocks/>
            </p:cNvGrpSpPr>
            <p:nvPr/>
          </p:nvGrpSpPr>
          <p:grpSpPr bwMode="auto">
            <a:xfrm>
              <a:off x="686" y="2757"/>
              <a:ext cx="148" cy="36"/>
              <a:chOff x="4473" y="683"/>
              <a:chExt cx="547" cy="82"/>
            </a:xfrm>
          </p:grpSpPr>
          <p:sp>
            <p:nvSpPr>
              <p:cNvPr id="530" name="Rectangle 1469"/>
              <p:cNvSpPr>
                <a:spLocks noChangeArrowheads="1"/>
              </p:cNvSpPr>
              <p:nvPr/>
            </p:nvSpPr>
            <p:spPr bwMode="auto">
              <a:xfrm>
                <a:off x="4473" y="683"/>
                <a:ext cx="547" cy="8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18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531" name="Line 1470"/>
              <p:cNvSpPr>
                <a:spLocks noChangeShapeType="1"/>
              </p:cNvSpPr>
              <p:nvPr/>
            </p:nvSpPr>
            <p:spPr bwMode="auto">
              <a:xfrm>
                <a:off x="4552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32" name="Line 1471"/>
              <p:cNvSpPr>
                <a:spLocks noChangeShapeType="1"/>
              </p:cNvSpPr>
              <p:nvPr/>
            </p:nvSpPr>
            <p:spPr bwMode="auto">
              <a:xfrm>
                <a:off x="4629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33" name="Line 1472"/>
              <p:cNvSpPr>
                <a:spLocks noChangeShapeType="1"/>
              </p:cNvSpPr>
              <p:nvPr/>
            </p:nvSpPr>
            <p:spPr bwMode="auto">
              <a:xfrm>
                <a:off x="4706" y="683"/>
                <a:ext cx="0" cy="78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34" name="Line 1473"/>
              <p:cNvSpPr>
                <a:spLocks noChangeShapeType="1"/>
              </p:cNvSpPr>
              <p:nvPr/>
            </p:nvSpPr>
            <p:spPr bwMode="auto">
              <a:xfrm>
                <a:off x="4785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35" name="Line 1474"/>
              <p:cNvSpPr>
                <a:spLocks noChangeShapeType="1"/>
              </p:cNvSpPr>
              <p:nvPr/>
            </p:nvSpPr>
            <p:spPr bwMode="auto">
              <a:xfrm>
                <a:off x="4862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36" name="Line 1475"/>
              <p:cNvSpPr>
                <a:spLocks noChangeShapeType="1"/>
              </p:cNvSpPr>
              <p:nvPr/>
            </p:nvSpPr>
            <p:spPr bwMode="auto">
              <a:xfrm>
                <a:off x="4941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483" name="Group 1476"/>
            <p:cNvGrpSpPr>
              <a:grpSpLocks/>
            </p:cNvGrpSpPr>
            <p:nvPr/>
          </p:nvGrpSpPr>
          <p:grpSpPr bwMode="auto">
            <a:xfrm>
              <a:off x="686" y="2703"/>
              <a:ext cx="148" cy="35"/>
              <a:chOff x="4473" y="683"/>
              <a:chExt cx="547" cy="82"/>
            </a:xfrm>
          </p:grpSpPr>
          <p:sp>
            <p:nvSpPr>
              <p:cNvPr id="523" name="Rectangle 1477"/>
              <p:cNvSpPr>
                <a:spLocks noChangeArrowheads="1"/>
              </p:cNvSpPr>
              <p:nvPr/>
            </p:nvSpPr>
            <p:spPr bwMode="auto">
              <a:xfrm>
                <a:off x="4473" y="683"/>
                <a:ext cx="547" cy="8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18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524" name="Line 1478"/>
              <p:cNvSpPr>
                <a:spLocks noChangeShapeType="1"/>
              </p:cNvSpPr>
              <p:nvPr/>
            </p:nvSpPr>
            <p:spPr bwMode="auto">
              <a:xfrm>
                <a:off x="4552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25" name="Line 1479"/>
              <p:cNvSpPr>
                <a:spLocks noChangeShapeType="1"/>
              </p:cNvSpPr>
              <p:nvPr/>
            </p:nvSpPr>
            <p:spPr bwMode="auto">
              <a:xfrm>
                <a:off x="4629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26" name="Line 1480"/>
              <p:cNvSpPr>
                <a:spLocks noChangeShapeType="1"/>
              </p:cNvSpPr>
              <p:nvPr/>
            </p:nvSpPr>
            <p:spPr bwMode="auto">
              <a:xfrm>
                <a:off x="4706" y="683"/>
                <a:ext cx="0" cy="78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27" name="Line 1481"/>
              <p:cNvSpPr>
                <a:spLocks noChangeShapeType="1"/>
              </p:cNvSpPr>
              <p:nvPr/>
            </p:nvSpPr>
            <p:spPr bwMode="auto">
              <a:xfrm>
                <a:off x="4785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28" name="Line 1482"/>
              <p:cNvSpPr>
                <a:spLocks noChangeShapeType="1"/>
              </p:cNvSpPr>
              <p:nvPr/>
            </p:nvSpPr>
            <p:spPr bwMode="auto">
              <a:xfrm>
                <a:off x="4862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29" name="Line 1483"/>
              <p:cNvSpPr>
                <a:spLocks noChangeShapeType="1"/>
              </p:cNvSpPr>
              <p:nvPr/>
            </p:nvSpPr>
            <p:spPr bwMode="auto">
              <a:xfrm>
                <a:off x="4941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484" name="Group 1484"/>
            <p:cNvGrpSpPr>
              <a:grpSpLocks/>
            </p:cNvGrpSpPr>
            <p:nvPr/>
          </p:nvGrpSpPr>
          <p:grpSpPr bwMode="auto">
            <a:xfrm>
              <a:off x="686" y="2648"/>
              <a:ext cx="148" cy="35"/>
              <a:chOff x="4473" y="683"/>
              <a:chExt cx="547" cy="82"/>
            </a:xfrm>
          </p:grpSpPr>
          <p:sp>
            <p:nvSpPr>
              <p:cNvPr id="516" name="Rectangle 1485"/>
              <p:cNvSpPr>
                <a:spLocks noChangeArrowheads="1"/>
              </p:cNvSpPr>
              <p:nvPr/>
            </p:nvSpPr>
            <p:spPr bwMode="auto">
              <a:xfrm>
                <a:off x="4473" y="683"/>
                <a:ext cx="547" cy="8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18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517" name="Line 1486"/>
              <p:cNvSpPr>
                <a:spLocks noChangeShapeType="1"/>
              </p:cNvSpPr>
              <p:nvPr/>
            </p:nvSpPr>
            <p:spPr bwMode="auto">
              <a:xfrm>
                <a:off x="4552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18" name="Line 1487"/>
              <p:cNvSpPr>
                <a:spLocks noChangeShapeType="1"/>
              </p:cNvSpPr>
              <p:nvPr/>
            </p:nvSpPr>
            <p:spPr bwMode="auto">
              <a:xfrm>
                <a:off x="4629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19" name="Line 1488"/>
              <p:cNvSpPr>
                <a:spLocks noChangeShapeType="1"/>
              </p:cNvSpPr>
              <p:nvPr/>
            </p:nvSpPr>
            <p:spPr bwMode="auto">
              <a:xfrm>
                <a:off x="4706" y="683"/>
                <a:ext cx="0" cy="78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20" name="Line 1489"/>
              <p:cNvSpPr>
                <a:spLocks noChangeShapeType="1"/>
              </p:cNvSpPr>
              <p:nvPr/>
            </p:nvSpPr>
            <p:spPr bwMode="auto">
              <a:xfrm>
                <a:off x="4785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21" name="Line 1490"/>
              <p:cNvSpPr>
                <a:spLocks noChangeShapeType="1"/>
              </p:cNvSpPr>
              <p:nvPr/>
            </p:nvSpPr>
            <p:spPr bwMode="auto">
              <a:xfrm>
                <a:off x="4862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22" name="Line 1491"/>
              <p:cNvSpPr>
                <a:spLocks noChangeShapeType="1"/>
              </p:cNvSpPr>
              <p:nvPr/>
            </p:nvSpPr>
            <p:spPr bwMode="auto">
              <a:xfrm>
                <a:off x="4941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485" name="Group 1492"/>
            <p:cNvGrpSpPr>
              <a:grpSpLocks/>
            </p:cNvGrpSpPr>
            <p:nvPr/>
          </p:nvGrpSpPr>
          <p:grpSpPr bwMode="auto">
            <a:xfrm>
              <a:off x="686" y="2593"/>
              <a:ext cx="148" cy="36"/>
              <a:chOff x="4473" y="683"/>
              <a:chExt cx="547" cy="82"/>
            </a:xfrm>
          </p:grpSpPr>
          <p:sp>
            <p:nvSpPr>
              <p:cNvPr id="509" name="Rectangle 1493"/>
              <p:cNvSpPr>
                <a:spLocks noChangeArrowheads="1"/>
              </p:cNvSpPr>
              <p:nvPr/>
            </p:nvSpPr>
            <p:spPr bwMode="auto">
              <a:xfrm>
                <a:off x="4473" y="683"/>
                <a:ext cx="547" cy="8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18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510" name="Line 1494"/>
              <p:cNvSpPr>
                <a:spLocks noChangeShapeType="1"/>
              </p:cNvSpPr>
              <p:nvPr/>
            </p:nvSpPr>
            <p:spPr bwMode="auto">
              <a:xfrm>
                <a:off x="4552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11" name="Line 1495"/>
              <p:cNvSpPr>
                <a:spLocks noChangeShapeType="1"/>
              </p:cNvSpPr>
              <p:nvPr/>
            </p:nvSpPr>
            <p:spPr bwMode="auto">
              <a:xfrm>
                <a:off x="4629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12" name="Line 1496"/>
              <p:cNvSpPr>
                <a:spLocks noChangeShapeType="1"/>
              </p:cNvSpPr>
              <p:nvPr/>
            </p:nvSpPr>
            <p:spPr bwMode="auto">
              <a:xfrm>
                <a:off x="4706" y="683"/>
                <a:ext cx="0" cy="78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13" name="Line 1497"/>
              <p:cNvSpPr>
                <a:spLocks noChangeShapeType="1"/>
              </p:cNvSpPr>
              <p:nvPr/>
            </p:nvSpPr>
            <p:spPr bwMode="auto">
              <a:xfrm>
                <a:off x="4785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14" name="Line 1498"/>
              <p:cNvSpPr>
                <a:spLocks noChangeShapeType="1"/>
              </p:cNvSpPr>
              <p:nvPr/>
            </p:nvSpPr>
            <p:spPr bwMode="auto">
              <a:xfrm>
                <a:off x="4862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15" name="Line 1499"/>
              <p:cNvSpPr>
                <a:spLocks noChangeShapeType="1"/>
              </p:cNvSpPr>
              <p:nvPr/>
            </p:nvSpPr>
            <p:spPr bwMode="auto">
              <a:xfrm>
                <a:off x="4941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486" name="Group 1500"/>
            <p:cNvGrpSpPr>
              <a:grpSpLocks/>
            </p:cNvGrpSpPr>
            <p:nvPr/>
          </p:nvGrpSpPr>
          <p:grpSpPr bwMode="auto">
            <a:xfrm>
              <a:off x="686" y="2538"/>
              <a:ext cx="148" cy="35"/>
              <a:chOff x="4473" y="683"/>
              <a:chExt cx="547" cy="82"/>
            </a:xfrm>
          </p:grpSpPr>
          <p:sp>
            <p:nvSpPr>
              <p:cNvPr id="502" name="Rectangle 1501"/>
              <p:cNvSpPr>
                <a:spLocks noChangeArrowheads="1"/>
              </p:cNvSpPr>
              <p:nvPr/>
            </p:nvSpPr>
            <p:spPr bwMode="auto">
              <a:xfrm>
                <a:off x="4473" y="683"/>
                <a:ext cx="547" cy="8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18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503" name="Line 1502"/>
              <p:cNvSpPr>
                <a:spLocks noChangeShapeType="1"/>
              </p:cNvSpPr>
              <p:nvPr/>
            </p:nvSpPr>
            <p:spPr bwMode="auto">
              <a:xfrm>
                <a:off x="4552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04" name="Line 1503"/>
              <p:cNvSpPr>
                <a:spLocks noChangeShapeType="1"/>
              </p:cNvSpPr>
              <p:nvPr/>
            </p:nvSpPr>
            <p:spPr bwMode="auto">
              <a:xfrm>
                <a:off x="4629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05" name="Line 1504"/>
              <p:cNvSpPr>
                <a:spLocks noChangeShapeType="1"/>
              </p:cNvSpPr>
              <p:nvPr/>
            </p:nvSpPr>
            <p:spPr bwMode="auto">
              <a:xfrm>
                <a:off x="4706" y="683"/>
                <a:ext cx="0" cy="78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06" name="Line 1505"/>
              <p:cNvSpPr>
                <a:spLocks noChangeShapeType="1"/>
              </p:cNvSpPr>
              <p:nvPr/>
            </p:nvSpPr>
            <p:spPr bwMode="auto">
              <a:xfrm>
                <a:off x="4785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07" name="Line 1506"/>
              <p:cNvSpPr>
                <a:spLocks noChangeShapeType="1"/>
              </p:cNvSpPr>
              <p:nvPr/>
            </p:nvSpPr>
            <p:spPr bwMode="auto">
              <a:xfrm>
                <a:off x="4862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08" name="Line 1507"/>
              <p:cNvSpPr>
                <a:spLocks noChangeShapeType="1"/>
              </p:cNvSpPr>
              <p:nvPr/>
            </p:nvSpPr>
            <p:spPr bwMode="auto">
              <a:xfrm>
                <a:off x="4941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487" name="Group 1508"/>
            <p:cNvGrpSpPr>
              <a:grpSpLocks/>
            </p:cNvGrpSpPr>
            <p:nvPr/>
          </p:nvGrpSpPr>
          <p:grpSpPr bwMode="auto">
            <a:xfrm>
              <a:off x="686" y="2484"/>
              <a:ext cx="148" cy="35"/>
              <a:chOff x="4473" y="683"/>
              <a:chExt cx="547" cy="82"/>
            </a:xfrm>
          </p:grpSpPr>
          <p:sp>
            <p:nvSpPr>
              <p:cNvPr id="495" name="Rectangle 1509"/>
              <p:cNvSpPr>
                <a:spLocks noChangeArrowheads="1"/>
              </p:cNvSpPr>
              <p:nvPr/>
            </p:nvSpPr>
            <p:spPr bwMode="auto">
              <a:xfrm>
                <a:off x="4473" y="683"/>
                <a:ext cx="547" cy="8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18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496" name="Line 1510"/>
              <p:cNvSpPr>
                <a:spLocks noChangeShapeType="1"/>
              </p:cNvSpPr>
              <p:nvPr/>
            </p:nvSpPr>
            <p:spPr bwMode="auto">
              <a:xfrm>
                <a:off x="4552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97" name="Line 1511"/>
              <p:cNvSpPr>
                <a:spLocks noChangeShapeType="1"/>
              </p:cNvSpPr>
              <p:nvPr/>
            </p:nvSpPr>
            <p:spPr bwMode="auto">
              <a:xfrm>
                <a:off x="4629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98" name="Line 1512"/>
              <p:cNvSpPr>
                <a:spLocks noChangeShapeType="1"/>
              </p:cNvSpPr>
              <p:nvPr/>
            </p:nvSpPr>
            <p:spPr bwMode="auto">
              <a:xfrm>
                <a:off x="4706" y="683"/>
                <a:ext cx="0" cy="78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99" name="Line 1513"/>
              <p:cNvSpPr>
                <a:spLocks noChangeShapeType="1"/>
              </p:cNvSpPr>
              <p:nvPr/>
            </p:nvSpPr>
            <p:spPr bwMode="auto">
              <a:xfrm>
                <a:off x="4785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00" name="Line 1514"/>
              <p:cNvSpPr>
                <a:spLocks noChangeShapeType="1"/>
              </p:cNvSpPr>
              <p:nvPr/>
            </p:nvSpPr>
            <p:spPr bwMode="auto">
              <a:xfrm>
                <a:off x="4862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01" name="Line 1515"/>
              <p:cNvSpPr>
                <a:spLocks noChangeShapeType="1"/>
              </p:cNvSpPr>
              <p:nvPr/>
            </p:nvSpPr>
            <p:spPr bwMode="auto">
              <a:xfrm>
                <a:off x="4941" y="683"/>
                <a:ext cx="0" cy="81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488" name="Freeform 1516"/>
            <p:cNvSpPr>
              <a:spLocks/>
            </p:cNvSpPr>
            <p:nvPr/>
          </p:nvSpPr>
          <p:spPr bwMode="auto">
            <a:xfrm>
              <a:off x="859" y="2390"/>
              <a:ext cx="43" cy="73"/>
            </a:xfrm>
            <a:custGeom>
              <a:avLst/>
              <a:gdLst>
                <a:gd name="T0" fmla="*/ 0 w 107"/>
                <a:gd name="T1" fmla="*/ 1 h 100"/>
                <a:gd name="T2" fmla="*/ 0 w 107"/>
                <a:gd name="T3" fmla="*/ 0 h 100"/>
                <a:gd name="T4" fmla="*/ 0 w 107"/>
                <a:gd name="T5" fmla="*/ 1 h 100"/>
                <a:gd name="T6" fmla="*/ 0 w 107"/>
                <a:gd name="T7" fmla="*/ 1 h 100"/>
                <a:gd name="T8" fmla="*/ 0 w 107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00"/>
                <a:gd name="T17" fmla="*/ 107 w 107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00">
                  <a:moveTo>
                    <a:pt x="0" y="49"/>
                  </a:moveTo>
                  <a:lnTo>
                    <a:pt x="107" y="0"/>
                  </a:lnTo>
                  <a:lnTo>
                    <a:pt x="107" y="49"/>
                  </a:lnTo>
                  <a:lnTo>
                    <a:pt x="0" y="10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969696"/>
            </a:solidFill>
            <a:ln w="63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89" name="Freeform 1517"/>
            <p:cNvSpPr>
              <a:spLocks/>
            </p:cNvSpPr>
            <p:nvPr/>
          </p:nvSpPr>
          <p:spPr bwMode="auto">
            <a:xfrm>
              <a:off x="859" y="2445"/>
              <a:ext cx="43" cy="72"/>
            </a:xfrm>
            <a:custGeom>
              <a:avLst/>
              <a:gdLst>
                <a:gd name="T0" fmla="*/ 0 w 107"/>
                <a:gd name="T1" fmla="*/ 1 h 100"/>
                <a:gd name="T2" fmla="*/ 0 w 107"/>
                <a:gd name="T3" fmla="*/ 0 h 100"/>
                <a:gd name="T4" fmla="*/ 0 w 107"/>
                <a:gd name="T5" fmla="*/ 1 h 100"/>
                <a:gd name="T6" fmla="*/ 0 w 107"/>
                <a:gd name="T7" fmla="*/ 1 h 100"/>
                <a:gd name="T8" fmla="*/ 0 w 107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00"/>
                <a:gd name="T17" fmla="*/ 107 w 107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00">
                  <a:moveTo>
                    <a:pt x="0" y="49"/>
                  </a:moveTo>
                  <a:lnTo>
                    <a:pt x="107" y="0"/>
                  </a:lnTo>
                  <a:lnTo>
                    <a:pt x="107" y="49"/>
                  </a:lnTo>
                  <a:lnTo>
                    <a:pt x="0" y="10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969696"/>
            </a:solidFill>
            <a:ln w="63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90" name="Freeform 1518"/>
            <p:cNvSpPr>
              <a:spLocks/>
            </p:cNvSpPr>
            <p:nvPr/>
          </p:nvSpPr>
          <p:spPr bwMode="auto">
            <a:xfrm>
              <a:off x="859" y="2499"/>
              <a:ext cx="43" cy="72"/>
            </a:xfrm>
            <a:custGeom>
              <a:avLst/>
              <a:gdLst>
                <a:gd name="T0" fmla="*/ 0 w 107"/>
                <a:gd name="T1" fmla="*/ 1 h 100"/>
                <a:gd name="T2" fmla="*/ 0 w 107"/>
                <a:gd name="T3" fmla="*/ 0 h 100"/>
                <a:gd name="T4" fmla="*/ 0 w 107"/>
                <a:gd name="T5" fmla="*/ 1 h 100"/>
                <a:gd name="T6" fmla="*/ 0 w 107"/>
                <a:gd name="T7" fmla="*/ 1 h 100"/>
                <a:gd name="T8" fmla="*/ 0 w 107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00"/>
                <a:gd name="T17" fmla="*/ 107 w 107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00">
                  <a:moveTo>
                    <a:pt x="0" y="49"/>
                  </a:moveTo>
                  <a:lnTo>
                    <a:pt x="107" y="0"/>
                  </a:lnTo>
                  <a:lnTo>
                    <a:pt x="107" y="49"/>
                  </a:lnTo>
                  <a:lnTo>
                    <a:pt x="0" y="10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969696"/>
            </a:solidFill>
            <a:ln w="63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91" name="Freeform 1519"/>
            <p:cNvSpPr>
              <a:spLocks/>
            </p:cNvSpPr>
            <p:nvPr/>
          </p:nvSpPr>
          <p:spPr bwMode="auto">
            <a:xfrm>
              <a:off x="859" y="2553"/>
              <a:ext cx="43" cy="72"/>
            </a:xfrm>
            <a:custGeom>
              <a:avLst/>
              <a:gdLst>
                <a:gd name="T0" fmla="*/ 0 w 107"/>
                <a:gd name="T1" fmla="*/ 1 h 100"/>
                <a:gd name="T2" fmla="*/ 0 w 107"/>
                <a:gd name="T3" fmla="*/ 0 h 100"/>
                <a:gd name="T4" fmla="*/ 0 w 107"/>
                <a:gd name="T5" fmla="*/ 1 h 100"/>
                <a:gd name="T6" fmla="*/ 0 w 107"/>
                <a:gd name="T7" fmla="*/ 1 h 100"/>
                <a:gd name="T8" fmla="*/ 0 w 107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00"/>
                <a:gd name="T17" fmla="*/ 107 w 107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00">
                  <a:moveTo>
                    <a:pt x="0" y="49"/>
                  </a:moveTo>
                  <a:lnTo>
                    <a:pt x="107" y="0"/>
                  </a:lnTo>
                  <a:lnTo>
                    <a:pt x="107" y="49"/>
                  </a:lnTo>
                  <a:lnTo>
                    <a:pt x="0" y="10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969696"/>
            </a:solidFill>
            <a:ln w="63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92" name="Freeform 1520"/>
            <p:cNvSpPr>
              <a:spLocks/>
            </p:cNvSpPr>
            <p:nvPr/>
          </p:nvSpPr>
          <p:spPr bwMode="auto">
            <a:xfrm>
              <a:off x="859" y="2606"/>
              <a:ext cx="43" cy="73"/>
            </a:xfrm>
            <a:custGeom>
              <a:avLst/>
              <a:gdLst>
                <a:gd name="T0" fmla="*/ 0 w 107"/>
                <a:gd name="T1" fmla="*/ 1 h 100"/>
                <a:gd name="T2" fmla="*/ 0 w 107"/>
                <a:gd name="T3" fmla="*/ 0 h 100"/>
                <a:gd name="T4" fmla="*/ 0 w 107"/>
                <a:gd name="T5" fmla="*/ 1 h 100"/>
                <a:gd name="T6" fmla="*/ 0 w 107"/>
                <a:gd name="T7" fmla="*/ 1 h 100"/>
                <a:gd name="T8" fmla="*/ 0 w 107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00"/>
                <a:gd name="T17" fmla="*/ 107 w 107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00">
                  <a:moveTo>
                    <a:pt x="0" y="49"/>
                  </a:moveTo>
                  <a:lnTo>
                    <a:pt x="107" y="0"/>
                  </a:lnTo>
                  <a:lnTo>
                    <a:pt x="107" y="49"/>
                  </a:lnTo>
                  <a:lnTo>
                    <a:pt x="0" y="10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969696"/>
            </a:solidFill>
            <a:ln w="63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93" name="Freeform 1521"/>
            <p:cNvSpPr>
              <a:spLocks/>
            </p:cNvSpPr>
            <p:nvPr/>
          </p:nvSpPr>
          <p:spPr bwMode="auto">
            <a:xfrm>
              <a:off x="859" y="2661"/>
              <a:ext cx="43" cy="72"/>
            </a:xfrm>
            <a:custGeom>
              <a:avLst/>
              <a:gdLst>
                <a:gd name="T0" fmla="*/ 0 w 107"/>
                <a:gd name="T1" fmla="*/ 1 h 100"/>
                <a:gd name="T2" fmla="*/ 0 w 107"/>
                <a:gd name="T3" fmla="*/ 0 h 100"/>
                <a:gd name="T4" fmla="*/ 0 w 107"/>
                <a:gd name="T5" fmla="*/ 1 h 100"/>
                <a:gd name="T6" fmla="*/ 0 w 107"/>
                <a:gd name="T7" fmla="*/ 1 h 100"/>
                <a:gd name="T8" fmla="*/ 0 w 107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00"/>
                <a:gd name="T17" fmla="*/ 107 w 107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00">
                  <a:moveTo>
                    <a:pt x="0" y="49"/>
                  </a:moveTo>
                  <a:lnTo>
                    <a:pt x="107" y="0"/>
                  </a:lnTo>
                  <a:lnTo>
                    <a:pt x="107" y="49"/>
                  </a:lnTo>
                  <a:lnTo>
                    <a:pt x="0" y="10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969696"/>
            </a:solidFill>
            <a:ln w="63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94" name="Freeform 1522"/>
            <p:cNvSpPr>
              <a:spLocks/>
            </p:cNvSpPr>
            <p:nvPr/>
          </p:nvSpPr>
          <p:spPr bwMode="auto">
            <a:xfrm>
              <a:off x="859" y="2715"/>
              <a:ext cx="43" cy="70"/>
            </a:xfrm>
            <a:custGeom>
              <a:avLst/>
              <a:gdLst>
                <a:gd name="T0" fmla="*/ 0 w 107"/>
                <a:gd name="T1" fmla="*/ 1 h 100"/>
                <a:gd name="T2" fmla="*/ 0 w 107"/>
                <a:gd name="T3" fmla="*/ 0 h 100"/>
                <a:gd name="T4" fmla="*/ 0 w 107"/>
                <a:gd name="T5" fmla="*/ 1 h 100"/>
                <a:gd name="T6" fmla="*/ 0 w 107"/>
                <a:gd name="T7" fmla="*/ 1 h 100"/>
                <a:gd name="T8" fmla="*/ 0 w 107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00"/>
                <a:gd name="T17" fmla="*/ 107 w 107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00">
                  <a:moveTo>
                    <a:pt x="0" y="49"/>
                  </a:moveTo>
                  <a:lnTo>
                    <a:pt x="107" y="0"/>
                  </a:lnTo>
                  <a:lnTo>
                    <a:pt x="107" y="49"/>
                  </a:lnTo>
                  <a:lnTo>
                    <a:pt x="0" y="10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969696"/>
            </a:solidFill>
            <a:ln w="63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607" name="Group 31"/>
          <p:cNvGrpSpPr>
            <a:grpSpLocks/>
          </p:cNvGrpSpPr>
          <p:nvPr/>
        </p:nvGrpSpPr>
        <p:grpSpPr bwMode="auto">
          <a:xfrm>
            <a:off x="6657974" y="2516114"/>
            <a:ext cx="1074737" cy="814387"/>
            <a:chOff x="2437" y="3688"/>
            <a:chExt cx="677" cy="513"/>
          </a:xfrm>
        </p:grpSpPr>
        <p:sp>
          <p:nvSpPr>
            <p:cNvPr id="608" name="Freeform 32"/>
            <p:cNvSpPr>
              <a:spLocks/>
            </p:cNvSpPr>
            <p:nvPr/>
          </p:nvSpPr>
          <p:spPr bwMode="auto">
            <a:xfrm>
              <a:off x="2464" y="3782"/>
              <a:ext cx="553" cy="379"/>
            </a:xfrm>
            <a:custGeom>
              <a:avLst/>
              <a:gdLst>
                <a:gd name="T0" fmla="*/ 0 w 369"/>
                <a:gd name="T1" fmla="*/ 8385270 h 309"/>
                <a:gd name="T2" fmla="*/ 2147483647 w 369"/>
                <a:gd name="T3" fmla="*/ 8385270 h 309"/>
                <a:gd name="T4" fmla="*/ 2147483647 w 369"/>
                <a:gd name="T5" fmla="*/ 3324089 h 309"/>
                <a:gd name="T6" fmla="*/ 2147483647 w 369"/>
                <a:gd name="T7" fmla="*/ 3071591 h 309"/>
                <a:gd name="T8" fmla="*/ 2147483647 w 369"/>
                <a:gd name="T9" fmla="*/ 0 h 309"/>
                <a:gd name="T10" fmla="*/ 2147483647 w 369"/>
                <a:gd name="T11" fmla="*/ 0 h 309"/>
                <a:gd name="T12" fmla="*/ 2147483647 w 369"/>
                <a:gd name="T13" fmla="*/ 3397086 h 309"/>
                <a:gd name="T14" fmla="*/ 0 w 369"/>
                <a:gd name="T15" fmla="*/ 3397086 h 309"/>
                <a:gd name="T16" fmla="*/ 0 w 369"/>
                <a:gd name="T17" fmla="*/ 8385270 h 3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9"/>
                <a:gd name="T28" fmla="*/ 0 h 309"/>
                <a:gd name="T29" fmla="*/ 369 w 369"/>
                <a:gd name="T30" fmla="*/ 309 h 3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9" h="309">
                  <a:moveTo>
                    <a:pt x="0" y="309"/>
                  </a:moveTo>
                  <a:lnTo>
                    <a:pt x="353" y="309"/>
                  </a:lnTo>
                  <a:lnTo>
                    <a:pt x="353" y="122"/>
                  </a:lnTo>
                  <a:lnTo>
                    <a:pt x="369" y="113"/>
                  </a:lnTo>
                  <a:lnTo>
                    <a:pt x="369" y="0"/>
                  </a:lnTo>
                  <a:lnTo>
                    <a:pt x="35" y="0"/>
                  </a:lnTo>
                  <a:lnTo>
                    <a:pt x="35" y="125"/>
                  </a:lnTo>
                  <a:lnTo>
                    <a:pt x="0" y="125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09" name="Freeform 33"/>
            <p:cNvSpPr>
              <a:spLocks/>
            </p:cNvSpPr>
            <p:nvPr/>
          </p:nvSpPr>
          <p:spPr bwMode="auto">
            <a:xfrm>
              <a:off x="2990" y="3930"/>
              <a:ext cx="97" cy="231"/>
            </a:xfrm>
            <a:custGeom>
              <a:avLst/>
              <a:gdLst>
                <a:gd name="T0" fmla="*/ 0 w 432"/>
                <a:gd name="T1" fmla="*/ 0 h 1684"/>
                <a:gd name="T2" fmla="*/ 0 w 432"/>
                <a:gd name="T3" fmla="*/ 0 h 1684"/>
                <a:gd name="T4" fmla="*/ 0 w 432"/>
                <a:gd name="T5" fmla="*/ 0 h 1684"/>
                <a:gd name="T6" fmla="*/ 0 w 432"/>
                <a:gd name="T7" fmla="*/ 0 h 1684"/>
                <a:gd name="T8" fmla="*/ 0 w 432"/>
                <a:gd name="T9" fmla="*/ 0 h 1684"/>
                <a:gd name="T10" fmla="*/ 0 w 432"/>
                <a:gd name="T11" fmla="*/ 0 h 16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2"/>
                <a:gd name="T19" fmla="*/ 0 h 1684"/>
                <a:gd name="T20" fmla="*/ 432 w 432"/>
                <a:gd name="T21" fmla="*/ 1684 h 16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2" h="1684">
                  <a:moveTo>
                    <a:pt x="0" y="322"/>
                  </a:moveTo>
                  <a:lnTo>
                    <a:pt x="0" y="1684"/>
                  </a:lnTo>
                  <a:lnTo>
                    <a:pt x="432" y="1252"/>
                  </a:lnTo>
                  <a:lnTo>
                    <a:pt x="431" y="0"/>
                  </a:lnTo>
                  <a:lnTo>
                    <a:pt x="107" y="322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10" name="Freeform 34"/>
            <p:cNvSpPr>
              <a:spLocks/>
            </p:cNvSpPr>
            <p:nvPr/>
          </p:nvSpPr>
          <p:spPr bwMode="auto">
            <a:xfrm>
              <a:off x="3019" y="3699"/>
              <a:ext cx="68" cy="218"/>
            </a:xfrm>
            <a:custGeom>
              <a:avLst/>
              <a:gdLst>
                <a:gd name="T0" fmla="*/ 0 w 45"/>
                <a:gd name="T1" fmla="*/ 1821236 h 177"/>
                <a:gd name="T2" fmla="*/ 0 w 45"/>
                <a:gd name="T3" fmla="*/ 5909018 h 177"/>
                <a:gd name="T4" fmla="*/ 2147483647 w 45"/>
                <a:gd name="T5" fmla="*/ 4931090 h 177"/>
                <a:gd name="T6" fmla="*/ 2147483647 w 45"/>
                <a:gd name="T7" fmla="*/ 974802 h 177"/>
                <a:gd name="T8" fmla="*/ 2147483647 w 45"/>
                <a:gd name="T9" fmla="*/ 0 h 177"/>
                <a:gd name="T10" fmla="*/ 2147483647 w 45"/>
                <a:gd name="T11" fmla="*/ 1821236 h 177"/>
                <a:gd name="T12" fmla="*/ 0 w 45"/>
                <a:gd name="T13" fmla="*/ 1821236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177"/>
                <a:gd name="T23" fmla="*/ 45 w 45"/>
                <a:gd name="T24" fmla="*/ 177 h 1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177">
                  <a:moveTo>
                    <a:pt x="0" y="54"/>
                  </a:moveTo>
                  <a:lnTo>
                    <a:pt x="0" y="177"/>
                  </a:lnTo>
                  <a:lnTo>
                    <a:pt x="44" y="147"/>
                  </a:lnTo>
                  <a:lnTo>
                    <a:pt x="45" y="29"/>
                  </a:lnTo>
                  <a:lnTo>
                    <a:pt x="31" y="0"/>
                  </a:lnTo>
                  <a:lnTo>
                    <a:pt x="13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11" name="Freeform 35"/>
            <p:cNvSpPr>
              <a:spLocks/>
            </p:cNvSpPr>
            <p:nvPr/>
          </p:nvSpPr>
          <p:spPr bwMode="auto">
            <a:xfrm>
              <a:off x="2485" y="3688"/>
              <a:ext cx="629" cy="101"/>
            </a:xfrm>
            <a:custGeom>
              <a:avLst/>
              <a:gdLst>
                <a:gd name="T0" fmla="*/ 2147483647 w 422"/>
                <a:gd name="T1" fmla="*/ 0 h 82"/>
                <a:gd name="T2" fmla="*/ 0 w 422"/>
                <a:gd name="T3" fmla="*/ 2749849 h 82"/>
                <a:gd name="T4" fmla="*/ 2147483647 w 422"/>
                <a:gd name="T5" fmla="*/ 2749849 h 82"/>
                <a:gd name="T6" fmla="*/ 2147483647 w 422"/>
                <a:gd name="T7" fmla="*/ 680926 h 82"/>
                <a:gd name="T8" fmla="*/ 2147483647 w 422"/>
                <a:gd name="T9" fmla="*/ 1314325 h 82"/>
                <a:gd name="T10" fmla="*/ 2147483647 w 422"/>
                <a:gd name="T11" fmla="*/ 1885546 h 82"/>
                <a:gd name="T12" fmla="*/ 2147483647 w 422"/>
                <a:gd name="T13" fmla="*/ 1840874 h 82"/>
                <a:gd name="T14" fmla="*/ 2147483647 w 422"/>
                <a:gd name="T15" fmla="*/ 0 h 82"/>
                <a:gd name="T16" fmla="*/ 2147483647 w 422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2"/>
                <a:gd name="T28" fmla="*/ 0 h 82"/>
                <a:gd name="T29" fmla="*/ 422 w 422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2" h="82">
                  <a:moveTo>
                    <a:pt x="26" y="0"/>
                  </a:moveTo>
                  <a:lnTo>
                    <a:pt x="0" y="82"/>
                  </a:lnTo>
                  <a:lnTo>
                    <a:pt x="371" y="82"/>
                  </a:lnTo>
                  <a:lnTo>
                    <a:pt x="391" y="20"/>
                  </a:lnTo>
                  <a:lnTo>
                    <a:pt x="403" y="39"/>
                  </a:lnTo>
                  <a:lnTo>
                    <a:pt x="404" y="56"/>
                  </a:lnTo>
                  <a:lnTo>
                    <a:pt x="422" y="55"/>
                  </a:lnTo>
                  <a:lnTo>
                    <a:pt x="391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CC99"/>
            </a:solidFill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12" name="Freeform 36"/>
            <p:cNvSpPr>
              <a:spLocks/>
            </p:cNvSpPr>
            <p:nvPr/>
          </p:nvSpPr>
          <p:spPr bwMode="auto">
            <a:xfrm>
              <a:off x="2437" y="3875"/>
              <a:ext cx="677" cy="100"/>
            </a:xfrm>
            <a:custGeom>
              <a:avLst/>
              <a:gdLst>
                <a:gd name="T0" fmla="*/ 0 w 3344"/>
                <a:gd name="T1" fmla="*/ 0 h 597"/>
                <a:gd name="T2" fmla="*/ 0 w 3344"/>
                <a:gd name="T3" fmla="*/ 0 h 597"/>
                <a:gd name="T4" fmla="*/ 0 w 3344"/>
                <a:gd name="T5" fmla="*/ 0 h 597"/>
                <a:gd name="T6" fmla="*/ 0 w 3344"/>
                <a:gd name="T7" fmla="*/ 0 h 597"/>
                <a:gd name="T8" fmla="*/ 0 w 3344"/>
                <a:gd name="T9" fmla="*/ 0 h 597"/>
                <a:gd name="T10" fmla="*/ 0 w 3344"/>
                <a:gd name="T11" fmla="*/ 0 h 597"/>
                <a:gd name="T12" fmla="*/ 0 w 3344"/>
                <a:gd name="T13" fmla="*/ 0 h 597"/>
                <a:gd name="T14" fmla="*/ 0 w 3344"/>
                <a:gd name="T15" fmla="*/ 0 h 597"/>
                <a:gd name="T16" fmla="*/ 0 w 3344"/>
                <a:gd name="T17" fmla="*/ 0 h 597"/>
                <a:gd name="T18" fmla="*/ 0 w 3344"/>
                <a:gd name="T19" fmla="*/ 0 h 597"/>
                <a:gd name="T20" fmla="*/ 0 w 3344"/>
                <a:gd name="T21" fmla="*/ 0 h 5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44"/>
                <a:gd name="T34" fmla="*/ 0 h 597"/>
                <a:gd name="T35" fmla="*/ 3344 w 3344"/>
                <a:gd name="T36" fmla="*/ 597 h 5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44" h="597">
                  <a:moveTo>
                    <a:pt x="137" y="318"/>
                  </a:moveTo>
                  <a:lnTo>
                    <a:pt x="97" y="346"/>
                  </a:lnTo>
                  <a:lnTo>
                    <a:pt x="0" y="597"/>
                  </a:lnTo>
                  <a:lnTo>
                    <a:pt x="2890" y="597"/>
                  </a:lnTo>
                  <a:lnTo>
                    <a:pt x="3344" y="225"/>
                  </a:lnTo>
                  <a:lnTo>
                    <a:pt x="3239" y="0"/>
                  </a:lnTo>
                  <a:lnTo>
                    <a:pt x="3197" y="0"/>
                  </a:lnTo>
                  <a:lnTo>
                    <a:pt x="2742" y="345"/>
                  </a:lnTo>
                  <a:lnTo>
                    <a:pt x="421" y="346"/>
                  </a:lnTo>
                  <a:lnTo>
                    <a:pt x="138" y="346"/>
                  </a:lnTo>
                  <a:lnTo>
                    <a:pt x="137" y="318"/>
                  </a:lnTo>
                  <a:close/>
                </a:path>
              </a:pathLst>
            </a:custGeom>
            <a:gradFill rotWithShape="0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rect">
                <a:fillToRect l="50000" t="50000" r="50000" b="50000"/>
              </a:path>
            </a:gradFill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613" name="Group 37"/>
            <p:cNvGrpSpPr>
              <a:grpSpLocks/>
            </p:cNvGrpSpPr>
            <p:nvPr/>
          </p:nvGrpSpPr>
          <p:grpSpPr bwMode="auto">
            <a:xfrm>
              <a:off x="2550" y="3719"/>
              <a:ext cx="140" cy="252"/>
              <a:chOff x="2091" y="1831"/>
              <a:chExt cx="59" cy="199"/>
            </a:xfrm>
          </p:grpSpPr>
          <p:sp>
            <p:nvSpPr>
              <p:cNvPr id="629" name="Rectangle 38"/>
              <p:cNvSpPr>
                <a:spLocks noChangeArrowheads="1"/>
              </p:cNvSpPr>
              <p:nvPr/>
            </p:nvSpPr>
            <p:spPr bwMode="auto">
              <a:xfrm>
                <a:off x="2091" y="1831"/>
                <a:ext cx="59" cy="199"/>
              </a:xfrm>
              <a:prstGeom prst="rect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FFFFFF"/>
                  </a:gs>
                </a:gsLst>
                <a:lin ang="2700000" scaled="1"/>
              </a:gradFill>
              <a:ln w="6350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20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630" name="Line 39"/>
              <p:cNvSpPr>
                <a:spLocks noChangeShapeType="1"/>
              </p:cNvSpPr>
              <p:nvPr/>
            </p:nvSpPr>
            <p:spPr bwMode="auto">
              <a:xfrm>
                <a:off x="2120" y="1909"/>
                <a:ext cx="0" cy="44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614" name="Group 40"/>
            <p:cNvGrpSpPr>
              <a:grpSpLocks/>
            </p:cNvGrpSpPr>
            <p:nvPr/>
          </p:nvGrpSpPr>
          <p:grpSpPr bwMode="auto">
            <a:xfrm>
              <a:off x="2740" y="3719"/>
              <a:ext cx="139" cy="252"/>
              <a:chOff x="2091" y="1831"/>
              <a:chExt cx="59" cy="199"/>
            </a:xfrm>
          </p:grpSpPr>
          <p:sp>
            <p:nvSpPr>
              <p:cNvPr id="627" name="Rectangle 41"/>
              <p:cNvSpPr>
                <a:spLocks noChangeArrowheads="1"/>
              </p:cNvSpPr>
              <p:nvPr/>
            </p:nvSpPr>
            <p:spPr bwMode="auto">
              <a:xfrm>
                <a:off x="2091" y="1831"/>
                <a:ext cx="59" cy="199"/>
              </a:xfrm>
              <a:prstGeom prst="rect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FFFFFF"/>
                  </a:gs>
                </a:gsLst>
                <a:lin ang="2700000" scaled="1"/>
              </a:gradFill>
              <a:ln w="6350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20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628" name="Line 42"/>
              <p:cNvSpPr>
                <a:spLocks noChangeShapeType="1"/>
              </p:cNvSpPr>
              <p:nvPr/>
            </p:nvSpPr>
            <p:spPr bwMode="auto">
              <a:xfrm>
                <a:off x="2120" y="1909"/>
                <a:ext cx="0" cy="44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615" name="Freeform 43"/>
            <p:cNvSpPr>
              <a:spLocks/>
            </p:cNvSpPr>
            <p:nvPr/>
          </p:nvSpPr>
          <p:spPr bwMode="auto">
            <a:xfrm>
              <a:off x="2464" y="3847"/>
              <a:ext cx="553" cy="89"/>
            </a:xfrm>
            <a:custGeom>
              <a:avLst/>
              <a:gdLst>
                <a:gd name="T0" fmla="*/ 0 w 2454"/>
                <a:gd name="T1" fmla="*/ 0 h 636"/>
                <a:gd name="T2" fmla="*/ 0 w 2454"/>
                <a:gd name="T3" fmla="*/ 0 h 636"/>
                <a:gd name="T4" fmla="*/ 0 w 2454"/>
                <a:gd name="T5" fmla="*/ 0 h 636"/>
                <a:gd name="T6" fmla="*/ 0 w 2454"/>
                <a:gd name="T7" fmla="*/ 0 h 636"/>
                <a:gd name="T8" fmla="*/ 0 w 2454"/>
                <a:gd name="T9" fmla="*/ 0 h 636"/>
                <a:gd name="T10" fmla="*/ 0 w 2454"/>
                <a:gd name="T11" fmla="*/ 0 h 636"/>
                <a:gd name="T12" fmla="*/ 0 w 2454"/>
                <a:gd name="T13" fmla="*/ 0 h 636"/>
                <a:gd name="T14" fmla="*/ 0 w 2454"/>
                <a:gd name="T15" fmla="*/ 0 h 6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54"/>
                <a:gd name="T25" fmla="*/ 0 h 636"/>
                <a:gd name="T26" fmla="*/ 2454 w 2454"/>
                <a:gd name="T27" fmla="*/ 636 h 6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54" h="636">
                  <a:moveTo>
                    <a:pt x="2454" y="66"/>
                  </a:moveTo>
                  <a:lnTo>
                    <a:pt x="2454" y="0"/>
                  </a:lnTo>
                  <a:lnTo>
                    <a:pt x="2328" y="126"/>
                  </a:lnTo>
                  <a:lnTo>
                    <a:pt x="0" y="126"/>
                  </a:lnTo>
                  <a:lnTo>
                    <a:pt x="0" y="636"/>
                  </a:lnTo>
                  <a:lnTo>
                    <a:pt x="2322" y="636"/>
                  </a:lnTo>
                  <a:lnTo>
                    <a:pt x="2454" y="504"/>
                  </a:lnTo>
                  <a:lnTo>
                    <a:pt x="2454" y="66"/>
                  </a:lnTo>
                  <a:close/>
                </a:path>
              </a:pathLst>
            </a:custGeom>
            <a:solidFill>
              <a:srgbClr val="FFCC99"/>
            </a:solidFill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16" name="Rectangle 44"/>
            <p:cNvSpPr>
              <a:spLocks noChangeArrowheads="1"/>
            </p:cNvSpPr>
            <p:nvPr/>
          </p:nvSpPr>
          <p:spPr bwMode="auto">
            <a:xfrm>
              <a:off x="2925" y="3698"/>
              <a:ext cx="48" cy="252"/>
            </a:xfrm>
            <a:prstGeom prst="rect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FFFFFF"/>
                </a:gs>
              </a:gsLst>
              <a:lin ang="2700000" scaled="1"/>
            </a:gradFill>
            <a:ln w="6350">
              <a:solidFill>
                <a:srgbClr val="333333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20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grpSp>
          <p:nvGrpSpPr>
            <p:cNvPr id="617" name="Group 45"/>
            <p:cNvGrpSpPr>
              <a:grpSpLocks/>
            </p:cNvGrpSpPr>
            <p:nvPr/>
          </p:nvGrpSpPr>
          <p:grpSpPr bwMode="auto">
            <a:xfrm>
              <a:off x="2501" y="3949"/>
              <a:ext cx="153" cy="252"/>
              <a:chOff x="2091" y="1885"/>
              <a:chExt cx="59" cy="90"/>
            </a:xfrm>
          </p:grpSpPr>
          <p:sp>
            <p:nvSpPr>
              <p:cNvPr id="625" name="Rectangle 46"/>
              <p:cNvSpPr>
                <a:spLocks noChangeArrowheads="1"/>
              </p:cNvSpPr>
              <p:nvPr/>
            </p:nvSpPr>
            <p:spPr bwMode="auto">
              <a:xfrm>
                <a:off x="2091" y="1885"/>
                <a:ext cx="59" cy="90"/>
              </a:xfrm>
              <a:prstGeom prst="rect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FFFFFF"/>
                  </a:gs>
                </a:gsLst>
                <a:lin ang="2700000" scaled="1"/>
              </a:gradFill>
              <a:ln w="6350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20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626" name="Line 47"/>
              <p:cNvSpPr>
                <a:spLocks noChangeShapeType="1"/>
              </p:cNvSpPr>
              <p:nvPr/>
            </p:nvSpPr>
            <p:spPr bwMode="auto">
              <a:xfrm>
                <a:off x="2120" y="1909"/>
                <a:ext cx="0" cy="44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618" name="Group 48"/>
            <p:cNvGrpSpPr>
              <a:grpSpLocks/>
            </p:cNvGrpSpPr>
            <p:nvPr/>
          </p:nvGrpSpPr>
          <p:grpSpPr bwMode="auto">
            <a:xfrm>
              <a:off x="2654" y="3949"/>
              <a:ext cx="150" cy="252"/>
              <a:chOff x="2091" y="1885"/>
              <a:chExt cx="59" cy="90"/>
            </a:xfrm>
          </p:grpSpPr>
          <p:sp>
            <p:nvSpPr>
              <p:cNvPr id="623" name="Rectangle 49"/>
              <p:cNvSpPr>
                <a:spLocks noChangeArrowheads="1"/>
              </p:cNvSpPr>
              <p:nvPr/>
            </p:nvSpPr>
            <p:spPr bwMode="auto">
              <a:xfrm>
                <a:off x="2091" y="1885"/>
                <a:ext cx="59" cy="90"/>
              </a:xfrm>
              <a:prstGeom prst="rect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FFFFFF"/>
                  </a:gs>
                </a:gsLst>
                <a:lin ang="2700000" scaled="1"/>
              </a:gradFill>
              <a:ln w="6350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20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624" name="Line 50"/>
              <p:cNvSpPr>
                <a:spLocks noChangeShapeType="1"/>
              </p:cNvSpPr>
              <p:nvPr/>
            </p:nvSpPr>
            <p:spPr bwMode="auto">
              <a:xfrm>
                <a:off x="2120" y="1909"/>
                <a:ext cx="0" cy="44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619" name="Group 51"/>
            <p:cNvGrpSpPr>
              <a:grpSpLocks/>
            </p:cNvGrpSpPr>
            <p:nvPr/>
          </p:nvGrpSpPr>
          <p:grpSpPr bwMode="auto">
            <a:xfrm>
              <a:off x="2853" y="3913"/>
              <a:ext cx="91" cy="252"/>
              <a:chOff x="2091" y="1825"/>
              <a:chExt cx="59" cy="210"/>
            </a:xfrm>
          </p:grpSpPr>
          <p:sp>
            <p:nvSpPr>
              <p:cNvPr id="621" name="Rectangle 52"/>
              <p:cNvSpPr>
                <a:spLocks noChangeArrowheads="1"/>
              </p:cNvSpPr>
              <p:nvPr/>
            </p:nvSpPr>
            <p:spPr bwMode="auto">
              <a:xfrm>
                <a:off x="2091" y="1825"/>
                <a:ext cx="59" cy="210"/>
              </a:xfrm>
              <a:prstGeom prst="rect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FFFFFF"/>
                  </a:gs>
                </a:gsLst>
                <a:lin ang="2700000" scaled="1"/>
              </a:gradFill>
              <a:ln w="6350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20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622" name="Line 53"/>
              <p:cNvSpPr>
                <a:spLocks noChangeShapeType="1"/>
              </p:cNvSpPr>
              <p:nvPr/>
            </p:nvSpPr>
            <p:spPr bwMode="auto">
              <a:xfrm>
                <a:off x="2120" y="1909"/>
                <a:ext cx="0" cy="44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620" name="AutoShape 54"/>
            <p:cNvSpPr>
              <a:spLocks noChangeArrowheads="1"/>
            </p:cNvSpPr>
            <p:nvPr/>
          </p:nvSpPr>
          <p:spPr bwMode="auto">
            <a:xfrm rot="5400000" flipH="1">
              <a:off x="2958" y="4033"/>
              <a:ext cx="167" cy="49"/>
            </a:xfrm>
            <a:prstGeom prst="parallelogram">
              <a:avLst>
                <a:gd name="adj" fmla="val 51122"/>
              </a:avLst>
            </a:prstGeom>
            <a:solidFill>
              <a:srgbClr val="333300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20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</p:grpSp>
      <p:grpSp>
        <p:nvGrpSpPr>
          <p:cNvPr id="631" name="Group 1525"/>
          <p:cNvGrpSpPr>
            <a:grpSpLocks/>
          </p:cNvGrpSpPr>
          <p:nvPr/>
        </p:nvGrpSpPr>
        <p:grpSpPr bwMode="auto">
          <a:xfrm>
            <a:off x="9207498" y="1408039"/>
            <a:ext cx="330200" cy="663575"/>
            <a:chOff x="2232" y="1973"/>
            <a:chExt cx="188" cy="357"/>
          </a:xfrm>
        </p:grpSpPr>
        <p:sp>
          <p:nvSpPr>
            <p:cNvPr id="632" name="AutoShape 1526"/>
            <p:cNvSpPr>
              <a:spLocks noChangeArrowheads="1"/>
            </p:cNvSpPr>
            <p:nvPr/>
          </p:nvSpPr>
          <p:spPr bwMode="auto">
            <a:xfrm>
              <a:off x="2232" y="1973"/>
              <a:ext cx="188" cy="357"/>
            </a:xfrm>
            <a:prstGeom prst="can">
              <a:avLst>
                <a:gd name="adj" fmla="val 27130"/>
              </a:avLst>
            </a:prstGeom>
            <a:gradFill rotWithShape="0">
              <a:gsLst>
                <a:gs pos="0">
                  <a:srgbClr val="9999FF"/>
                </a:gs>
                <a:gs pos="50000">
                  <a:srgbClr val="FFFFFF"/>
                </a:gs>
                <a:gs pos="100000">
                  <a:srgbClr val="9999FF"/>
                </a:gs>
              </a:gsLst>
              <a:lin ang="2700000" scaled="1"/>
            </a:gradFill>
            <a:ln w="635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rgbClr val="000000"/>
                </a:solidFill>
                <a:latin typeface="Arial" charset="0"/>
                <a:ea typeface="ＭＳ ゴシック" pitchFamily="49" charset="-128"/>
              </a:endParaRPr>
            </a:p>
          </p:txBody>
        </p:sp>
        <p:sp>
          <p:nvSpPr>
            <p:cNvPr id="633" name="AutoShape 1527"/>
            <p:cNvSpPr>
              <a:spLocks/>
            </p:cNvSpPr>
            <p:nvPr/>
          </p:nvSpPr>
          <p:spPr bwMode="auto">
            <a:xfrm rot="-5400000">
              <a:off x="2316" y="1949"/>
              <a:ext cx="19" cy="186"/>
            </a:xfrm>
            <a:prstGeom prst="leftBracket">
              <a:avLst>
                <a:gd name="adj" fmla="val 489474"/>
              </a:avLst>
            </a:prstGeom>
            <a:noFill/>
            <a:ln w="635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8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634" name="AutoShape 1528"/>
            <p:cNvSpPr>
              <a:spLocks/>
            </p:cNvSpPr>
            <p:nvPr/>
          </p:nvSpPr>
          <p:spPr bwMode="auto">
            <a:xfrm rot="-5400000">
              <a:off x="2316" y="1976"/>
              <a:ext cx="19" cy="186"/>
            </a:xfrm>
            <a:prstGeom prst="leftBracket">
              <a:avLst>
                <a:gd name="adj" fmla="val 489474"/>
              </a:avLst>
            </a:prstGeom>
            <a:noFill/>
            <a:ln w="635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8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635" name="AutoShape 1529"/>
            <p:cNvSpPr>
              <a:spLocks/>
            </p:cNvSpPr>
            <p:nvPr/>
          </p:nvSpPr>
          <p:spPr bwMode="auto">
            <a:xfrm rot="-5400000">
              <a:off x="2316" y="2004"/>
              <a:ext cx="19" cy="186"/>
            </a:xfrm>
            <a:prstGeom prst="leftBracket">
              <a:avLst>
                <a:gd name="adj" fmla="val 489474"/>
              </a:avLst>
            </a:prstGeom>
            <a:noFill/>
            <a:ln w="635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8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636" name="AutoShape 1530"/>
            <p:cNvSpPr>
              <a:spLocks/>
            </p:cNvSpPr>
            <p:nvPr/>
          </p:nvSpPr>
          <p:spPr bwMode="auto">
            <a:xfrm rot="-5400000">
              <a:off x="2316" y="2032"/>
              <a:ext cx="19" cy="186"/>
            </a:xfrm>
            <a:prstGeom prst="leftBracket">
              <a:avLst>
                <a:gd name="adj" fmla="val 489474"/>
              </a:avLst>
            </a:prstGeom>
            <a:noFill/>
            <a:ln w="635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8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637" name="AutoShape 1531"/>
            <p:cNvSpPr>
              <a:spLocks/>
            </p:cNvSpPr>
            <p:nvPr/>
          </p:nvSpPr>
          <p:spPr bwMode="auto">
            <a:xfrm rot="-5400000">
              <a:off x="2316" y="2059"/>
              <a:ext cx="19" cy="186"/>
            </a:xfrm>
            <a:prstGeom prst="leftBracket">
              <a:avLst>
                <a:gd name="adj" fmla="val 489474"/>
              </a:avLst>
            </a:prstGeom>
            <a:noFill/>
            <a:ln w="635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8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638" name="AutoShape 1532"/>
            <p:cNvSpPr>
              <a:spLocks/>
            </p:cNvSpPr>
            <p:nvPr/>
          </p:nvSpPr>
          <p:spPr bwMode="auto">
            <a:xfrm rot="-5400000">
              <a:off x="2316" y="2088"/>
              <a:ext cx="19" cy="186"/>
            </a:xfrm>
            <a:prstGeom prst="leftBracket">
              <a:avLst>
                <a:gd name="adj" fmla="val 489474"/>
              </a:avLst>
            </a:prstGeom>
            <a:noFill/>
            <a:ln w="635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8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639" name="AutoShape 1533"/>
            <p:cNvSpPr>
              <a:spLocks/>
            </p:cNvSpPr>
            <p:nvPr/>
          </p:nvSpPr>
          <p:spPr bwMode="auto">
            <a:xfrm rot="-5400000">
              <a:off x="2316" y="2115"/>
              <a:ext cx="19" cy="186"/>
            </a:xfrm>
            <a:prstGeom prst="leftBracket">
              <a:avLst>
                <a:gd name="adj" fmla="val 489474"/>
              </a:avLst>
            </a:prstGeom>
            <a:noFill/>
            <a:ln w="635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8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640" name="AutoShape 1534"/>
            <p:cNvSpPr>
              <a:spLocks/>
            </p:cNvSpPr>
            <p:nvPr/>
          </p:nvSpPr>
          <p:spPr bwMode="auto">
            <a:xfrm rot="-5400000">
              <a:off x="2316" y="2143"/>
              <a:ext cx="19" cy="186"/>
            </a:xfrm>
            <a:prstGeom prst="leftBracket">
              <a:avLst>
                <a:gd name="adj" fmla="val 489474"/>
              </a:avLst>
            </a:prstGeom>
            <a:noFill/>
            <a:ln w="635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8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641" name="AutoShape 1535"/>
            <p:cNvSpPr>
              <a:spLocks/>
            </p:cNvSpPr>
            <p:nvPr/>
          </p:nvSpPr>
          <p:spPr bwMode="auto">
            <a:xfrm rot="-5400000">
              <a:off x="2316" y="2170"/>
              <a:ext cx="20" cy="186"/>
            </a:xfrm>
            <a:prstGeom prst="leftBracket">
              <a:avLst>
                <a:gd name="adj" fmla="val 465000"/>
              </a:avLst>
            </a:prstGeom>
            <a:noFill/>
            <a:ln w="635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8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642" name="AutoShape 1536"/>
            <p:cNvSpPr>
              <a:spLocks/>
            </p:cNvSpPr>
            <p:nvPr/>
          </p:nvSpPr>
          <p:spPr bwMode="auto">
            <a:xfrm rot="-5400000">
              <a:off x="2316" y="2199"/>
              <a:ext cx="19" cy="186"/>
            </a:xfrm>
            <a:prstGeom prst="leftBracket">
              <a:avLst>
                <a:gd name="adj" fmla="val 489474"/>
              </a:avLst>
            </a:prstGeom>
            <a:noFill/>
            <a:ln w="635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8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643" name="Rectangle 1537"/>
            <p:cNvSpPr>
              <a:spLocks noChangeArrowheads="1"/>
            </p:cNvSpPr>
            <p:nvPr/>
          </p:nvSpPr>
          <p:spPr bwMode="auto">
            <a:xfrm>
              <a:off x="2305" y="2271"/>
              <a:ext cx="41" cy="5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2700000" scaled="1"/>
            </a:gradFill>
            <a:ln w="6350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8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644" name="Line 1538"/>
            <p:cNvSpPr>
              <a:spLocks noChangeShapeType="1"/>
            </p:cNvSpPr>
            <p:nvPr/>
          </p:nvSpPr>
          <p:spPr bwMode="auto">
            <a:xfrm flipV="1">
              <a:off x="2306" y="2025"/>
              <a:ext cx="0" cy="304"/>
            </a:xfrm>
            <a:prstGeom prst="line">
              <a:avLst/>
            </a:prstGeom>
            <a:noFill/>
            <a:ln w="635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45" name="Line 1539"/>
            <p:cNvSpPr>
              <a:spLocks noChangeShapeType="1"/>
            </p:cNvSpPr>
            <p:nvPr/>
          </p:nvSpPr>
          <p:spPr bwMode="auto">
            <a:xfrm flipV="1">
              <a:off x="2346" y="2025"/>
              <a:ext cx="0" cy="304"/>
            </a:xfrm>
            <a:prstGeom prst="line">
              <a:avLst/>
            </a:prstGeom>
            <a:noFill/>
            <a:ln w="635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46" name="Line 1540"/>
            <p:cNvSpPr>
              <a:spLocks noChangeShapeType="1"/>
            </p:cNvSpPr>
            <p:nvPr/>
          </p:nvSpPr>
          <p:spPr bwMode="auto">
            <a:xfrm flipV="1">
              <a:off x="2272" y="2019"/>
              <a:ext cx="0" cy="305"/>
            </a:xfrm>
            <a:prstGeom prst="line">
              <a:avLst/>
            </a:prstGeom>
            <a:noFill/>
            <a:ln w="635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47" name="Line 1541"/>
            <p:cNvSpPr>
              <a:spLocks noChangeShapeType="1"/>
            </p:cNvSpPr>
            <p:nvPr/>
          </p:nvSpPr>
          <p:spPr bwMode="auto">
            <a:xfrm flipV="1">
              <a:off x="2247" y="2013"/>
              <a:ext cx="0" cy="305"/>
            </a:xfrm>
            <a:prstGeom prst="line">
              <a:avLst/>
            </a:prstGeom>
            <a:noFill/>
            <a:ln w="635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648" name="Group 1542"/>
            <p:cNvGrpSpPr>
              <a:grpSpLocks/>
            </p:cNvGrpSpPr>
            <p:nvPr/>
          </p:nvGrpSpPr>
          <p:grpSpPr bwMode="auto">
            <a:xfrm flipH="1">
              <a:off x="2379" y="2014"/>
              <a:ext cx="25" cy="310"/>
              <a:chOff x="3435" y="4237"/>
              <a:chExt cx="35" cy="438"/>
            </a:xfrm>
          </p:grpSpPr>
          <p:sp>
            <p:nvSpPr>
              <p:cNvPr id="649" name="Line 1543"/>
              <p:cNvSpPr>
                <a:spLocks noChangeShapeType="1"/>
              </p:cNvSpPr>
              <p:nvPr/>
            </p:nvSpPr>
            <p:spPr bwMode="auto">
              <a:xfrm flipV="1">
                <a:off x="3470" y="4245"/>
                <a:ext cx="0" cy="430"/>
              </a:xfrm>
              <a:prstGeom prst="line">
                <a:avLst/>
              </a:prstGeom>
              <a:noFill/>
              <a:ln w="6350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50" name="Line 1544"/>
              <p:cNvSpPr>
                <a:spLocks noChangeShapeType="1"/>
              </p:cNvSpPr>
              <p:nvPr/>
            </p:nvSpPr>
            <p:spPr bwMode="auto">
              <a:xfrm flipV="1">
                <a:off x="3435" y="4237"/>
                <a:ext cx="0" cy="430"/>
              </a:xfrm>
              <a:prstGeom prst="line">
                <a:avLst/>
              </a:prstGeom>
              <a:noFill/>
              <a:ln w="6350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</p:grpSp>
      <p:grpSp>
        <p:nvGrpSpPr>
          <p:cNvPr id="651" name="Group 1555"/>
          <p:cNvGrpSpPr>
            <a:grpSpLocks/>
          </p:cNvGrpSpPr>
          <p:nvPr/>
        </p:nvGrpSpPr>
        <p:grpSpPr bwMode="auto">
          <a:xfrm>
            <a:off x="9609135" y="1560438"/>
            <a:ext cx="381000" cy="552450"/>
            <a:chOff x="3432" y="4929"/>
            <a:chExt cx="504" cy="642"/>
          </a:xfrm>
        </p:grpSpPr>
        <p:sp>
          <p:nvSpPr>
            <p:cNvPr id="652" name="AutoShape 1556"/>
            <p:cNvSpPr>
              <a:spLocks noChangeArrowheads="1"/>
            </p:cNvSpPr>
            <p:nvPr/>
          </p:nvSpPr>
          <p:spPr bwMode="auto">
            <a:xfrm>
              <a:off x="3432" y="4929"/>
              <a:ext cx="504" cy="639"/>
            </a:xfrm>
            <a:prstGeom prst="cube">
              <a:avLst>
                <a:gd name="adj" fmla="val 25000"/>
              </a:avLst>
            </a:prstGeom>
            <a:solidFill>
              <a:srgbClr val="DDDDFF"/>
            </a:solidFill>
            <a:ln w="635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8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grpSp>
          <p:nvGrpSpPr>
            <p:cNvPr id="653" name="Group 1557"/>
            <p:cNvGrpSpPr>
              <a:grpSpLocks/>
            </p:cNvGrpSpPr>
            <p:nvPr/>
          </p:nvGrpSpPr>
          <p:grpSpPr bwMode="auto">
            <a:xfrm>
              <a:off x="3434" y="5484"/>
              <a:ext cx="377" cy="87"/>
              <a:chOff x="3434" y="5451"/>
              <a:chExt cx="377" cy="117"/>
            </a:xfrm>
          </p:grpSpPr>
          <p:sp>
            <p:nvSpPr>
              <p:cNvPr id="665" name="Rectangle 1558"/>
              <p:cNvSpPr>
                <a:spLocks noChangeArrowheads="1"/>
              </p:cNvSpPr>
              <p:nvPr/>
            </p:nvSpPr>
            <p:spPr bwMode="auto">
              <a:xfrm>
                <a:off x="3434" y="5451"/>
                <a:ext cx="68" cy="114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18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666" name="Rectangle 1559"/>
              <p:cNvSpPr>
                <a:spLocks noChangeArrowheads="1"/>
              </p:cNvSpPr>
              <p:nvPr/>
            </p:nvSpPr>
            <p:spPr bwMode="auto">
              <a:xfrm>
                <a:off x="3537" y="5451"/>
                <a:ext cx="68" cy="114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18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667" name="Rectangle 1560"/>
              <p:cNvSpPr>
                <a:spLocks noChangeArrowheads="1"/>
              </p:cNvSpPr>
              <p:nvPr/>
            </p:nvSpPr>
            <p:spPr bwMode="auto">
              <a:xfrm>
                <a:off x="3640" y="5451"/>
                <a:ext cx="68" cy="114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18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668" name="Rectangle 1561"/>
              <p:cNvSpPr>
                <a:spLocks noChangeArrowheads="1"/>
              </p:cNvSpPr>
              <p:nvPr/>
            </p:nvSpPr>
            <p:spPr bwMode="auto">
              <a:xfrm>
                <a:off x="3743" y="5451"/>
                <a:ext cx="68" cy="114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18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669" name="Freeform 1562"/>
              <p:cNvSpPr>
                <a:spLocks/>
              </p:cNvSpPr>
              <p:nvPr/>
            </p:nvSpPr>
            <p:spPr bwMode="auto">
              <a:xfrm>
                <a:off x="3435" y="5453"/>
                <a:ext cx="375" cy="115"/>
              </a:xfrm>
              <a:custGeom>
                <a:avLst/>
                <a:gdLst>
                  <a:gd name="T0" fmla="*/ 0 w 363"/>
                  <a:gd name="T1" fmla="*/ 2147483647 h 71"/>
                  <a:gd name="T2" fmla="*/ 0 w 363"/>
                  <a:gd name="T3" fmla="*/ 0 h 71"/>
                  <a:gd name="T4" fmla="*/ 1849 w 363"/>
                  <a:gd name="T5" fmla="*/ 0 h 71"/>
                  <a:gd name="T6" fmla="*/ 1849 w 363"/>
                  <a:gd name="T7" fmla="*/ 2147483647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3"/>
                  <a:gd name="T13" fmla="*/ 0 h 71"/>
                  <a:gd name="T14" fmla="*/ 363 w 363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3" h="71">
                    <a:moveTo>
                      <a:pt x="0" y="71"/>
                    </a:moveTo>
                    <a:lnTo>
                      <a:pt x="0" y="0"/>
                    </a:lnTo>
                    <a:lnTo>
                      <a:pt x="363" y="0"/>
                    </a:lnTo>
                    <a:lnTo>
                      <a:pt x="363" y="69"/>
                    </a:lnTo>
                  </a:path>
                </a:pathLst>
              </a:custGeom>
              <a:noFill/>
              <a:ln w="63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654" name="Rectangle 1563"/>
            <p:cNvSpPr>
              <a:spLocks noChangeArrowheads="1"/>
            </p:cNvSpPr>
            <p:nvPr/>
          </p:nvSpPr>
          <p:spPr bwMode="auto">
            <a:xfrm>
              <a:off x="3432" y="5076"/>
              <a:ext cx="378" cy="44"/>
            </a:xfrm>
            <a:prstGeom prst="rect">
              <a:avLst/>
            </a:prstGeom>
            <a:solidFill>
              <a:srgbClr val="969696"/>
            </a:solidFill>
            <a:ln w="635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8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655" name="Rectangle 1564"/>
            <p:cNvSpPr>
              <a:spLocks noChangeArrowheads="1"/>
            </p:cNvSpPr>
            <p:nvPr/>
          </p:nvSpPr>
          <p:spPr bwMode="auto">
            <a:xfrm>
              <a:off x="3432" y="5161"/>
              <a:ext cx="378" cy="44"/>
            </a:xfrm>
            <a:prstGeom prst="rect">
              <a:avLst/>
            </a:prstGeom>
            <a:solidFill>
              <a:srgbClr val="969696"/>
            </a:solidFill>
            <a:ln w="635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8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656" name="Rectangle 1565"/>
            <p:cNvSpPr>
              <a:spLocks noChangeArrowheads="1"/>
            </p:cNvSpPr>
            <p:nvPr/>
          </p:nvSpPr>
          <p:spPr bwMode="auto">
            <a:xfrm>
              <a:off x="3432" y="5247"/>
              <a:ext cx="378" cy="44"/>
            </a:xfrm>
            <a:prstGeom prst="rect">
              <a:avLst/>
            </a:prstGeom>
            <a:solidFill>
              <a:srgbClr val="969696"/>
            </a:solidFill>
            <a:ln w="635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8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657" name="Rectangle 1566"/>
            <p:cNvSpPr>
              <a:spLocks noChangeArrowheads="1"/>
            </p:cNvSpPr>
            <p:nvPr/>
          </p:nvSpPr>
          <p:spPr bwMode="auto">
            <a:xfrm>
              <a:off x="3432" y="5332"/>
              <a:ext cx="378" cy="44"/>
            </a:xfrm>
            <a:prstGeom prst="rect">
              <a:avLst/>
            </a:prstGeom>
            <a:solidFill>
              <a:srgbClr val="969696"/>
            </a:solidFill>
            <a:ln w="635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8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658" name="Rectangle 1567"/>
            <p:cNvSpPr>
              <a:spLocks noChangeArrowheads="1"/>
            </p:cNvSpPr>
            <p:nvPr/>
          </p:nvSpPr>
          <p:spPr bwMode="auto">
            <a:xfrm>
              <a:off x="3432" y="5418"/>
              <a:ext cx="378" cy="44"/>
            </a:xfrm>
            <a:prstGeom prst="rect">
              <a:avLst/>
            </a:prstGeom>
            <a:solidFill>
              <a:srgbClr val="969696"/>
            </a:solidFill>
            <a:ln w="635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8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659" name="Rectangle 1568"/>
            <p:cNvSpPr>
              <a:spLocks noChangeArrowheads="1"/>
            </p:cNvSpPr>
            <p:nvPr/>
          </p:nvSpPr>
          <p:spPr bwMode="auto">
            <a:xfrm>
              <a:off x="3432" y="5100"/>
              <a:ext cx="378" cy="4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8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660" name="Rectangle 1569"/>
            <p:cNvSpPr>
              <a:spLocks noChangeArrowheads="1"/>
            </p:cNvSpPr>
            <p:nvPr/>
          </p:nvSpPr>
          <p:spPr bwMode="auto">
            <a:xfrm>
              <a:off x="3432" y="5185"/>
              <a:ext cx="378" cy="4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8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661" name="Rectangle 1570"/>
            <p:cNvSpPr>
              <a:spLocks noChangeArrowheads="1"/>
            </p:cNvSpPr>
            <p:nvPr/>
          </p:nvSpPr>
          <p:spPr bwMode="auto">
            <a:xfrm>
              <a:off x="3432" y="5271"/>
              <a:ext cx="378" cy="4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8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662" name="Rectangle 1571"/>
            <p:cNvSpPr>
              <a:spLocks noChangeArrowheads="1"/>
            </p:cNvSpPr>
            <p:nvPr/>
          </p:nvSpPr>
          <p:spPr bwMode="auto">
            <a:xfrm>
              <a:off x="3432" y="5356"/>
              <a:ext cx="378" cy="4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8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663" name="Rectangle 1572"/>
            <p:cNvSpPr>
              <a:spLocks noChangeArrowheads="1"/>
            </p:cNvSpPr>
            <p:nvPr/>
          </p:nvSpPr>
          <p:spPr bwMode="auto">
            <a:xfrm>
              <a:off x="3432" y="5442"/>
              <a:ext cx="378" cy="4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8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664" name="AutoShape 1573"/>
            <p:cNvSpPr>
              <a:spLocks noChangeArrowheads="1"/>
            </p:cNvSpPr>
            <p:nvPr/>
          </p:nvSpPr>
          <p:spPr bwMode="auto">
            <a:xfrm>
              <a:off x="3726" y="4945"/>
              <a:ext cx="108" cy="80"/>
            </a:xfrm>
            <a:prstGeom prst="cube">
              <a:avLst>
                <a:gd name="adj" fmla="val 36250"/>
              </a:avLst>
            </a:prstGeom>
            <a:solidFill>
              <a:srgbClr val="DDDDFF"/>
            </a:solidFill>
            <a:ln w="635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8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</p:grpSp>
      <p:grpSp>
        <p:nvGrpSpPr>
          <p:cNvPr id="670" name="Group 895"/>
          <p:cNvGrpSpPr>
            <a:grpSpLocks/>
          </p:cNvGrpSpPr>
          <p:nvPr/>
        </p:nvGrpSpPr>
        <p:grpSpPr bwMode="auto">
          <a:xfrm>
            <a:off x="8761410" y="3109838"/>
            <a:ext cx="812800" cy="450850"/>
            <a:chOff x="3019" y="1949"/>
            <a:chExt cx="422" cy="235"/>
          </a:xfrm>
        </p:grpSpPr>
        <p:grpSp>
          <p:nvGrpSpPr>
            <p:cNvPr id="671" name="Group 896"/>
            <p:cNvGrpSpPr>
              <a:grpSpLocks/>
            </p:cNvGrpSpPr>
            <p:nvPr/>
          </p:nvGrpSpPr>
          <p:grpSpPr bwMode="auto">
            <a:xfrm>
              <a:off x="3301" y="1994"/>
              <a:ext cx="140" cy="47"/>
              <a:chOff x="2046" y="1678"/>
              <a:chExt cx="140" cy="47"/>
            </a:xfrm>
          </p:grpSpPr>
          <p:sp>
            <p:nvSpPr>
              <p:cNvPr id="702" name="Freeform 897"/>
              <p:cNvSpPr>
                <a:spLocks/>
              </p:cNvSpPr>
              <p:nvPr/>
            </p:nvSpPr>
            <p:spPr bwMode="auto">
              <a:xfrm>
                <a:off x="2046" y="1681"/>
                <a:ext cx="90" cy="44"/>
              </a:xfrm>
              <a:custGeom>
                <a:avLst/>
                <a:gdLst>
                  <a:gd name="T0" fmla="*/ 0 w 432"/>
                  <a:gd name="T1" fmla="*/ 0 h 272"/>
                  <a:gd name="T2" fmla="*/ 0 w 432"/>
                  <a:gd name="T3" fmla="*/ 0 h 272"/>
                  <a:gd name="T4" fmla="*/ 0 w 432"/>
                  <a:gd name="T5" fmla="*/ 0 h 272"/>
                  <a:gd name="T6" fmla="*/ 0 w 432"/>
                  <a:gd name="T7" fmla="*/ 0 h 272"/>
                  <a:gd name="T8" fmla="*/ 0 w 432"/>
                  <a:gd name="T9" fmla="*/ 0 h 272"/>
                  <a:gd name="T10" fmla="*/ 0 w 432"/>
                  <a:gd name="T11" fmla="*/ 0 h 272"/>
                  <a:gd name="T12" fmla="*/ 0 w 432"/>
                  <a:gd name="T13" fmla="*/ 0 h 272"/>
                  <a:gd name="T14" fmla="*/ 0 w 432"/>
                  <a:gd name="T15" fmla="*/ 0 h 2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2"/>
                  <a:gd name="T25" fmla="*/ 0 h 272"/>
                  <a:gd name="T26" fmla="*/ 432 w 432"/>
                  <a:gd name="T27" fmla="*/ 272 h 2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2" h="272">
                    <a:moveTo>
                      <a:pt x="432" y="100"/>
                    </a:moveTo>
                    <a:cubicBezTo>
                      <a:pt x="418" y="99"/>
                      <a:pt x="376" y="109"/>
                      <a:pt x="348" y="95"/>
                    </a:cubicBezTo>
                    <a:cubicBezTo>
                      <a:pt x="320" y="81"/>
                      <a:pt x="293" y="28"/>
                      <a:pt x="267" y="14"/>
                    </a:cubicBezTo>
                    <a:cubicBezTo>
                      <a:pt x="241" y="0"/>
                      <a:pt x="211" y="5"/>
                      <a:pt x="192" y="13"/>
                    </a:cubicBezTo>
                    <a:cubicBezTo>
                      <a:pt x="173" y="21"/>
                      <a:pt x="159" y="34"/>
                      <a:pt x="153" y="61"/>
                    </a:cubicBezTo>
                    <a:cubicBezTo>
                      <a:pt x="147" y="88"/>
                      <a:pt x="167" y="146"/>
                      <a:pt x="158" y="176"/>
                    </a:cubicBezTo>
                    <a:cubicBezTo>
                      <a:pt x="149" y="206"/>
                      <a:pt x="124" y="223"/>
                      <a:pt x="98" y="239"/>
                    </a:cubicBezTo>
                    <a:cubicBezTo>
                      <a:pt x="72" y="255"/>
                      <a:pt x="20" y="265"/>
                      <a:pt x="0" y="272"/>
                    </a:cubicBezTo>
                  </a:path>
                </a:pathLst>
              </a:custGeom>
              <a:noFill/>
              <a:ln w="1905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03" name="AutoShape 898"/>
              <p:cNvSpPr>
                <a:spLocks/>
              </p:cNvSpPr>
              <p:nvPr/>
            </p:nvSpPr>
            <p:spPr bwMode="auto">
              <a:xfrm>
                <a:off x="2133" y="1678"/>
                <a:ext cx="31" cy="39"/>
              </a:xfrm>
              <a:prstGeom prst="leftBracket">
                <a:avLst>
                  <a:gd name="adj" fmla="val 62903"/>
                </a:avLst>
              </a:prstGeom>
              <a:gradFill rotWithShape="0">
                <a:gsLst>
                  <a:gs pos="0">
                    <a:srgbClr val="808080"/>
                  </a:gs>
                  <a:gs pos="100000">
                    <a:srgbClr val="FFFFFF"/>
                  </a:gs>
                </a:gsLst>
                <a:lin ang="0" scaled="1"/>
              </a:gradFill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18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704" name="Line 899"/>
              <p:cNvSpPr>
                <a:spLocks noChangeShapeType="1"/>
              </p:cNvSpPr>
              <p:nvPr/>
            </p:nvSpPr>
            <p:spPr bwMode="auto">
              <a:xfrm>
                <a:off x="2164" y="1678"/>
                <a:ext cx="0" cy="39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grpSp>
            <p:nvGrpSpPr>
              <p:cNvPr id="705" name="Group 900"/>
              <p:cNvGrpSpPr>
                <a:grpSpLocks/>
              </p:cNvGrpSpPr>
              <p:nvPr/>
            </p:nvGrpSpPr>
            <p:grpSpPr bwMode="auto">
              <a:xfrm>
                <a:off x="2164" y="1688"/>
                <a:ext cx="22" cy="20"/>
                <a:chOff x="3884" y="2477"/>
                <a:chExt cx="95" cy="94"/>
              </a:xfrm>
            </p:grpSpPr>
            <p:sp>
              <p:nvSpPr>
                <p:cNvPr id="706" name="Rectangle 901"/>
                <p:cNvSpPr>
                  <a:spLocks noChangeArrowheads="1"/>
                </p:cNvSpPr>
                <p:nvPr/>
              </p:nvSpPr>
              <p:spPr bwMode="auto">
                <a:xfrm>
                  <a:off x="3884" y="2477"/>
                  <a:ext cx="95" cy="27"/>
                </a:xfrm>
                <a:prstGeom prst="rect">
                  <a:avLst/>
                </a:prstGeom>
                <a:solidFill>
                  <a:srgbClr val="C0C0C0"/>
                </a:solidFill>
                <a:ln w="6350">
                  <a:solidFill>
                    <a:srgbClr val="3333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lang="ja-JP" altLang="en-US" sz="1800" kern="0">
                    <a:solidFill>
                      <a:srgbClr val="000000"/>
                    </a:solidFill>
                    <a:ea typeface="ＭＳ ゴシック" pitchFamily="49" charset="-128"/>
                  </a:endParaRPr>
                </a:p>
              </p:txBody>
            </p:sp>
            <p:sp>
              <p:nvSpPr>
                <p:cNvPr id="707" name="Rectangle 902"/>
                <p:cNvSpPr>
                  <a:spLocks noChangeArrowheads="1"/>
                </p:cNvSpPr>
                <p:nvPr/>
              </p:nvSpPr>
              <p:spPr bwMode="auto">
                <a:xfrm>
                  <a:off x="3884" y="2544"/>
                  <a:ext cx="95" cy="27"/>
                </a:xfrm>
                <a:prstGeom prst="rect">
                  <a:avLst/>
                </a:prstGeom>
                <a:solidFill>
                  <a:srgbClr val="C0C0C0"/>
                </a:solidFill>
                <a:ln w="6350">
                  <a:solidFill>
                    <a:srgbClr val="3333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lang="ja-JP" altLang="en-US" sz="1800" kern="0">
                    <a:solidFill>
                      <a:srgbClr val="000000"/>
                    </a:solidFill>
                    <a:ea typeface="ＭＳ ゴシック" pitchFamily="49" charset="-128"/>
                  </a:endParaRPr>
                </a:p>
              </p:txBody>
            </p:sp>
          </p:grpSp>
        </p:grpSp>
        <p:grpSp>
          <p:nvGrpSpPr>
            <p:cNvPr id="672" name="Group 903"/>
            <p:cNvGrpSpPr>
              <a:grpSpLocks/>
            </p:cNvGrpSpPr>
            <p:nvPr/>
          </p:nvGrpSpPr>
          <p:grpSpPr bwMode="auto">
            <a:xfrm>
              <a:off x="3019" y="1949"/>
              <a:ext cx="310" cy="235"/>
              <a:chOff x="389" y="2993"/>
              <a:chExt cx="1127" cy="849"/>
            </a:xfrm>
          </p:grpSpPr>
          <p:sp>
            <p:nvSpPr>
              <p:cNvPr id="673" name="Freeform 904"/>
              <p:cNvSpPr>
                <a:spLocks/>
              </p:cNvSpPr>
              <p:nvPr/>
            </p:nvSpPr>
            <p:spPr bwMode="auto">
              <a:xfrm flipH="1">
                <a:off x="1170" y="3499"/>
                <a:ext cx="78" cy="170"/>
              </a:xfrm>
              <a:custGeom>
                <a:avLst/>
                <a:gdLst>
                  <a:gd name="T0" fmla="*/ 1 w 124"/>
                  <a:gd name="T1" fmla="*/ 1 h 270"/>
                  <a:gd name="T2" fmla="*/ 1 w 124"/>
                  <a:gd name="T3" fmla="*/ 1 h 270"/>
                  <a:gd name="T4" fmla="*/ 1 w 124"/>
                  <a:gd name="T5" fmla="*/ 1 h 270"/>
                  <a:gd name="T6" fmla="*/ 1 w 124"/>
                  <a:gd name="T7" fmla="*/ 1 h 270"/>
                  <a:gd name="T8" fmla="*/ 1 w 124"/>
                  <a:gd name="T9" fmla="*/ 1 h 270"/>
                  <a:gd name="T10" fmla="*/ 1 w 124"/>
                  <a:gd name="T11" fmla="*/ 1 h 270"/>
                  <a:gd name="T12" fmla="*/ 1 w 124"/>
                  <a:gd name="T13" fmla="*/ 0 h 270"/>
                  <a:gd name="T14" fmla="*/ 1 w 124"/>
                  <a:gd name="T15" fmla="*/ 0 h 270"/>
                  <a:gd name="T16" fmla="*/ 1 w 124"/>
                  <a:gd name="T17" fmla="*/ 1 h 270"/>
                  <a:gd name="T18" fmla="*/ 1 w 124"/>
                  <a:gd name="T19" fmla="*/ 1 h 270"/>
                  <a:gd name="T20" fmla="*/ 1 w 124"/>
                  <a:gd name="T21" fmla="*/ 1 h 270"/>
                  <a:gd name="T22" fmla="*/ 1 w 124"/>
                  <a:gd name="T23" fmla="*/ 1 h 270"/>
                  <a:gd name="T24" fmla="*/ 0 w 124"/>
                  <a:gd name="T25" fmla="*/ 1 h 270"/>
                  <a:gd name="T26" fmla="*/ 1 w 124"/>
                  <a:gd name="T27" fmla="*/ 1 h 270"/>
                  <a:gd name="T28" fmla="*/ 1 w 124"/>
                  <a:gd name="T29" fmla="*/ 1 h 2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4"/>
                  <a:gd name="T46" fmla="*/ 0 h 270"/>
                  <a:gd name="T47" fmla="*/ 124 w 124"/>
                  <a:gd name="T48" fmla="*/ 270 h 27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4" h="270">
                    <a:moveTo>
                      <a:pt x="19" y="270"/>
                    </a:moveTo>
                    <a:lnTo>
                      <a:pt x="24" y="156"/>
                    </a:lnTo>
                    <a:lnTo>
                      <a:pt x="51" y="76"/>
                    </a:lnTo>
                    <a:lnTo>
                      <a:pt x="78" y="54"/>
                    </a:lnTo>
                    <a:lnTo>
                      <a:pt x="124" y="54"/>
                    </a:lnTo>
                    <a:lnTo>
                      <a:pt x="103" y="24"/>
                    </a:lnTo>
                    <a:lnTo>
                      <a:pt x="67" y="0"/>
                    </a:lnTo>
                    <a:lnTo>
                      <a:pt x="48" y="0"/>
                    </a:lnTo>
                    <a:lnTo>
                      <a:pt x="37" y="6"/>
                    </a:lnTo>
                    <a:lnTo>
                      <a:pt x="22" y="34"/>
                    </a:lnTo>
                    <a:lnTo>
                      <a:pt x="12" y="73"/>
                    </a:lnTo>
                    <a:lnTo>
                      <a:pt x="3" y="138"/>
                    </a:lnTo>
                    <a:lnTo>
                      <a:pt x="0" y="192"/>
                    </a:lnTo>
                    <a:lnTo>
                      <a:pt x="7" y="237"/>
                    </a:lnTo>
                    <a:lnTo>
                      <a:pt x="19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74" name="Freeform 905"/>
              <p:cNvSpPr>
                <a:spLocks/>
              </p:cNvSpPr>
              <p:nvPr/>
            </p:nvSpPr>
            <p:spPr bwMode="auto">
              <a:xfrm flipH="1">
                <a:off x="1474" y="3362"/>
                <a:ext cx="40" cy="92"/>
              </a:xfrm>
              <a:custGeom>
                <a:avLst/>
                <a:gdLst>
                  <a:gd name="T0" fmla="*/ 1 w 63"/>
                  <a:gd name="T1" fmla="*/ 1 h 146"/>
                  <a:gd name="T2" fmla="*/ 1 w 63"/>
                  <a:gd name="T3" fmla="*/ 1 h 146"/>
                  <a:gd name="T4" fmla="*/ 1 w 63"/>
                  <a:gd name="T5" fmla="*/ 1 h 146"/>
                  <a:gd name="T6" fmla="*/ 1 w 63"/>
                  <a:gd name="T7" fmla="*/ 1 h 146"/>
                  <a:gd name="T8" fmla="*/ 1 w 63"/>
                  <a:gd name="T9" fmla="*/ 1 h 146"/>
                  <a:gd name="T10" fmla="*/ 1 w 63"/>
                  <a:gd name="T11" fmla="*/ 1 h 146"/>
                  <a:gd name="T12" fmla="*/ 1 w 63"/>
                  <a:gd name="T13" fmla="*/ 0 h 146"/>
                  <a:gd name="T14" fmla="*/ 1 w 63"/>
                  <a:gd name="T15" fmla="*/ 1 h 146"/>
                  <a:gd name="T16" fmla="*/ 1 w 63"/>
                  <a:gd name="T17" fmla="*/ 1 h 146"/>
                  <a:gd name="T18" fmla="*/ 0 w 63"/>
                  <a:gd name="T19" fmla="*/ 1 h 146"/>
                  <a:gd name="T20" fmla="*/ 1 w 63"/>
                  <a:gd name="T21" fmla="*/ 1 h 1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6"/>
                  <a:gd name="T35" fmla="*/ 63 w 63"/>
                  <a:gd name="T36" fmla="*/ 146 h 14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6">
                    <a:moveTo>
                      <a:pt x="12" y="146"/>
                    </a:moveTo>
                    <a:lnTo>
                      <a:pt x="18" y="93"/>
                    </a:lnTo>
                    <a:lnTo>
                      <a:pt x="36" y="56"/>
                    </a:lnTo>
                    <a:lnTo>
                      <a:pt x="63" y="39"/>
                    </a:lnTo>
                    <a:lnTo>
                      <a:pt x="55" y="21"/>
                    </a:lnTo>
                    <a:lnTo>
                      <a:pt x="36" y="2"/>
                    </a:lnTo>
                    <a:lnTo>
                      <a:pt x="21" y="0"/>
                    </a:lnTo>
                    <a:lnTo>
                      <a:pt x="6" y="36"/>
                    </a:lnTo>
                    <a:lnTo>
                      <a:pt x="3" y="65"/>
                    </a:lnTo>
                    <a:lnTo>
                      <a:pt x="0" y="132"/>
                    </a:lnTo>
                    <a:lnTo>
                      <a:pt x="12" y="14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75" name="AutoShape 906"/>
              <p:cNvSpPr>
                <a:spLocks noChangeArrowheads="1"/>
              </p:cNvSpPr>
              <p:nvPr/>
            </p:nvSpPr>
            <p:spPr bwMode="auto">
              <a:xfrm rot="5706384" flipH="1">
                <a:off x="361" y="3503"/>
                <a:ext cx="318" cy="199"/>
              </a:xfrm>
              <a:prstGeom prst="can">
                <a:avLst>
                  <a:gd name="adj" fmla="val 50000"/>
                </a:avLst>
              </a:prstGeom>
              <a:solidFill>
                <a:srgbClr val="000000"/>
              </a:soli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18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676" name="AutoShape 907"/>
              <p:cNvSpPr>
                <a:spLocks noChangeArrowheads="1"/>
              </p:cNvSpPr>
              <p:nvPr/>
            </p:nvSpPr>
            <p:spPr bwMode="auto">
              <a:xfrm rot="5706384" flipH="1">
                <a:off x="974" y="3578"/>
                <a:ext cx="318" cy="210"/>
              </a:xfrm>
              <a:prstGeom prst="can">
                <a:avLst>
                  <a:gd name="adj" fmla="val 50000"/>
                </a:avLst>
              </a:prstGeom>
              <a:solidFill>
                <a:srgbClr val="000000"/>
              </a:soli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18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677" name="AutoShape 908"/>
              <p:cNvSpPr>
                <a:spLocks noChangeArrowheads="1"/>
              </p:cNvSpPr>
              <p:nvPr/>
            </p:nvSpPr>
            <p:spPr bwMode="auto">
              <a:xfrm rot="5706384" flipH="1">
                <a:off x="1309" y="3422"/>
                <a:ext cx="240" cy="157"/>
              </a:xfrm>
              <a:prstGeom prst="can">
                <a:avLst>
                  <a:gd name="adj" fmla="val 50000"/>
                </a:avLst>
              </a:prstGeom>
              <a:solidFill>
                <a:srgbClr val="000000"/>
              </a:soli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18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678" name="Oval 909"/>
              <p:cNvSpPr>
                <a:spLocks noChangeArrowheads="1"/>
              </p:cNvSpPr>
              <p:nvPr/>
            </p:nvSpPr>
            <p:spPr bwMode="auto">
              <a:xfrm rot="231816" flipH="1">
                <a:off x="1151" y="3571"/>
                <a:ext cx="73" cy="238"/>
              </a:xfrm>
              <a:prstGeom prst="ellipse">
                <a:avLst/>
              </a:prstGeom>
              <a:solidFill>
                <a:srgbClr val="DDDDDD"/>
              </a:soli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18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679" name="Oval 910"/>
              <p:cNvSpPr>
                <a:spLocks noChangeArrowheads="1"/>
              </p:cNvSpPr>
              <p:nvPr/>
            </p:nvSpPr>
            <p:spPr bwMode="auto">
              <a:xfrm rot="166166" flipH="1">
                <a:off x="1456" y="3419"/>
                <a:ext cx="43" cy="172"/>
              </a:xfrm>
              <a:prstGeom prst="ellipse">
                <a:avLst/>
              </a:prstGeom>
              <a:solidFill>
                <a:srgbClr val="DDDDDD"/>
              </a:soli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18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680" name="Freeform 911"/>
              <p:cNvSpPr>
                <a:spLocks/>
              </p:cNvSpPr>
              <p:nvPr/>
            </p:nvSpPr>
            <p:spPr bwMode="auto">
              <a:xfrm>
                <a:off x="389" y="2993"/>
                <a:ext cx="1127" cy="774"/>
              </a:xfrm>
              <a:custGeom>
                <a:avLst/>
                <a:gdLst>
                  <a:gd name="T0" fmla="*/ 1127 w 1127"/>
                  <a:gd name="T1" fmla="*/ 454 h 774"/>
                  <a:gd name="T2" fmla="*/ 1125 w 1127"/>
                  <a:gd name="T3" fmla="*/ 390 h 774"/>
                  <a:gd name="T4" fmla="*/ 1116 w 1127"/>
                  <a:gd name="T5" fmla="*/ 346 h 774"/>
                  <a:gd name="T6" fmla="*/ 1093 w 1127"/>
                  <a:gd name="T7" fmla="*/ 282 h 774"/>
                  <a:gd name="T8" fmla="*/ 1091 w 1127"/>
                  <a:gd name="T9" fmla="*/ 211 h 774"/>
                  <a:gd name="T10" fmla="*/ 1059 w 1127"/>
                  <a:gd name="T11" fmla="*/ 150 h 774"/>
                  <a:gd name="T12" fmla="*/ 1032 w 1127"/>
                  <a:gd name="T13" fmla="*/ 75 h 774"/>
                  <a:gd name="T14" fmla="*/ 1008 w 1127"/>
                  <a:gd name="T15" fmla="*/ 47 h 774"/>
                  <a:gd name="T16" fmla="*/ 970 w 1127"/>
                  <a:gd name="T17" fmla="*/ 28 h 774"/>
                  <a:gd name="T18" fmla="*/ 937 w 1127"/>
                  <a:gd name="T19" fmla="*/ 15 h 774"/>
                  <a:gd name="T20" fmla="*/ 868 w 1127"/>
                  <a:gd name="T21" fmla="*/ 7 h 774"/>
                  <a:gd name="T22" fmla="*/ 741 w 1127"/>
                  <a:gd name="T23" fmla="*/ 0 h 774"/>
                  <a:gd name="T24" fmla="*/ 505 w 1127"/>
                  <a:gd name="T25" fmla="*/ 2 h 774"/>
                  <a:gd name="T26" fmla="*/ 442 w 1127"/>
                  <a:gd name="T27" fmla="*/ 7 h 774"/>
                  <a:gd name="T28" fmla="*/ 390 w 1127"/>
                  <a:gd name="T29" fmla="*/ 28 h 774"/>
                  <a:gd name="T30" fmla="*/ 344 w 1127"/>
                  <a:gd name="T31" fmla="*/ 54 h 774"/>
                  <a:gd name="T32" fmla="*/ 262 w 1127"/>
                  <a:gd name="T33" fmla="*/ 131 h 774"/>
                  <a:gd name="T34" fmla="*/ 190 w 1127"/>
                  <a:gd name="T35" fmla="*/ 223 h 774"/>
                  <a:gd name="T36" fmla="*/ 98 w 1127"/>
                  <a:gd name="T37" fmla="*/ 330 h 774"/>
                  <a:gd name="T38" fmla="*/ 55 w 1127"/>
                  <a:gd name="T39" fmla="*/ 365 h 774"/>
                  <a:gd name="T40" fmla="*/ 34 w 1127"/>
                  <a:gd name="T41" fmla="*/ 408 h 774"/>
                  <a:gd name="T42" fmla="*/ 17 w 1127"/>
                  <a:gd name="T43" fmla="*/ 484 h 774"/>
                  <a:gd name="T44" fmla="*/ 2 w 1127"/>
                  <a:gd name="T45" fmla="*/ 620 h 774"/>
                  <a:gd name="T46" fmla="*/ 6 w 1127"/>
                  <a:gd name="T47" fmla="*/ 689 h 774"/>
                  <a:gd name="T48" fmla="*/ 26 w 1127"/>
                  <a:gd name="T49" fmla="*/ 706 h 774"/>
                  <a:gd name="T50" fmla="*/ 375 w 1127"/>
                  <a:gd name="T51" fmla="*/ 763 h 774"/>
                  <a:gd name="T52" fmla="*/ 629 w 1127"/>
                  <a:gd name="T53" fmla="*/ 774 h 774"/>
                  <a:gd name="T54" fmla="*/ 710 w 1127"/>
                  <a:gd name="T55" fmla="*/ 765 h 774"/>
                  <a:gd name="T56" fmla="*/ 741 w 1127"/>
                  <a:gd name="T57" fmla="*/ 748 h 774"/>
                  <a:gd name="T58" fmla="*/ 748 w 1127"/>
                  <a:gd name="T59" fmla="*/ 648 h 774"/>
                  <a:gd name="T60" fmla="*/ 768 w 1127"/>
                  <a:gd name="T61" fmla="*/ 571 h 774"/>
                  <a:gd name="T62" fmla="*/ 793 w 1127"/>
                  <a:gd name="T63" fmla="*/ 524 h 774"/>
                  <a:gd name="T64" fmla="*/ 825 w 1127"/>
                  <a:gd name="T65" fmla="*/ 505 h 774"/>
                  <a:gd name="T66" fmla="*/ 845 w 1127"/>
                  <a:gd name="T67" fmla="*/ 523 h 774"/>
                  <a:gd name="T68" fmla="*/ 856 w 1127"/>
                  <a:gd name="T69" fmla="*/ 569 h 774"/>
                  <a:gd name="T70" fmla="*/ 859 w 1127"/>
                  <a:gd name="T71" fmla="*/ 616 h 774"/>
                  <a:gd name="T72" fmla="*/ 851 w 1127"/>
                  <a:gd name="T73" fmla="*/ 685 h 774"/>
                  <a:gd name="T74" fmla="*/ 1063 w 1127"/>
                  <a:gd name="T75" fmla="*/ 501 h 774"/>
                  <a:gd name="T76" fmla="*/ 1069 w 1127"/>
                  <a:gd name="T77" fmla="*/ 441 h 774"/>
                  <a:gd name="T78" fmla="*/ 1090 w 1127"/>
                  <a:gd name="T79" fmla="*/ 384 h 774"/>
                  <a:gd name="T80" fmla="*/ 1111 w 1127"/>
                  <a:gd name="T81" fmla="*/ 370 h 774"/>
                  <a:gd name="T82" fmla="*/ 1123 w 1127"/>
                  <a:gd name="T83" fmla="*/ 397 h 774"/>
                  <a:gd name="T84" fmla="*/ 1125 w 1127"/>
                  <a:gd name="T85" fmla="*/ 444 h 774"/>
                  <a:gd name="T86" fmla="*/ 1116 w 1127"/>
                  <a:gd name="T87" fmla="*/ 478 h 7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27"/>
                  <a:gd name="T133" fmla="*/ 0 h 774"/>
                  <a:gd name="T134" fmla="*/ 1127 w 1127"/>
                  <a:gd name="T135" fmla="*/ 774 h 77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27" h="774">
                    <a:moveTo>
                      <a:pt x="1116" y="476"/>
                    </a:moveTo>
                    <a:lnTo>
                      <a:pt x="1127" y="454"/>
                    </a:lnTo>
                    <a:lnTo>
                      <a:pt x="1127" y="422"/>
                    </a:lnTo>
                    <a:lnTo>
                      <a:pt x="1125" y="390"/>
                    </a:lnTo>
                    <a:lnTo>
                      <a:pt x="1121" y="367"/>
                    </a:lnTo>
                    <a:lnTo>
                      <a:pt x="1116" y="346"/>
                    </a:lnTo>
                    <a:lnTo>
                      <a:pt x="1106" y="316"/>
                    </a:lnTo>
                    <a:lnTo>
                      <a:pt x="1093" y="282"/>
                    </a:lnTo>
                    <a:lnTo>
                      <a:pt x="1096" y="239"/>
                    </a:lnTo>
                    <a:lnTo>
                      <a:pt x="1091" y="211"/>
                    </a:lnTo>
                    <a:lnTo>
                      <a:pt x="1080" y="175"/>
                    </a:lnTo>
                    <a:lnTo>
                      <a:pt x="1059" y="150"/>
                    </a:lnTo>
                    <a:lnTo>
                      <a:pt x="1039" y="106"/>
                    </a:lnTo>
                    <a:lnTo>
                      <a:pt x="1032" y="75"/>
                    </a:lnTo>
                    <a:lnTo>
                      <a:pt x="1021" y="56"/>
                    </a:lnTo>
                    <a:lnTo>
                      <a:pt x="1008" y="47"/>
                    </a:lnTo>
                    <a:lnTo>
                      <a:pt x="989" y="39"/>
                    </a:lnTo>
                    <a:lnTo>
                      <a:pt x="970" y="28"/>
                    </a:lnTo>
                    <a:lnTo>
                      <a:pt x="952" y="18"/>
                    </a:lnTo>
                    <a:lnTo>
                      <a:pt x="937" y="15"/>
                    </a:lnTo>
                    <a:lnTo>
                      <a:pt x="909" y="11"/>
                    </a:lnTo>
                    <a:lnTo>
                      <a:pt x="868" y="7"/>
                    </a:lnTo>
                    <a:lnTo>
                      <a:pt x="808" y="3"/>
                    </a:lnTo>
                    <a:lnTo>
                      <a:pt x="741" y="0"/>
                    </a:lnTo>
                    <a:lnTo>
                      <a:pt x="633" y="0"/>
                    </a:lnTo>
                    <a:lnTo>
                      <a:pt x="505" y="2"/>
                    </a:lnTo>
                    <a:lnTo>
                      <a:pt x="465" y="4"/>
                    </a:lnTo>
                    <a:lnTo>
                      <a:pt x="442" y="7"/>
                    </a:lnTo>
                    <a:lnTo>
                      <a:pt x="421" y="14"/>
                    </a:lnTo>
                    <a:lnTo>
                      <a:pt x="390" y="28"/>
                    </a:lnTo>
                    <a:lnTo>
                      <a:pt x="377" y="32"/>
                    </a:lnTo>
                    <a:lnTo>
                      <a:pt x="344" y="54"/>
                    </a:lnTo>
                    <a:lnTo>
                      <a:pt x="297" y="94"/>
                    </a:lnTo>
                    <a:lnTo>
                      <a:pt x="262" y="131"/>
                    </a:lnTo>
                    <a:lnTo>
                      <a:pt x="223" y="180"/>
                    </a:lnTo>
                    <a:lnTo>
                      <a:pt x="190" y="223"/>
                    </a:lnTo>
                    <a:lnTo>
                      <a:pt x="157" y="267"/>
                    </a:lnTo>
                    <a:lnTo>
                      <a:pt x="98" y="330"/>
                    </a:lnTo>
                    <a:lnTo>
                      <a:pt x="68" y="352"/>
                    </a:lnTo>
                    <a:lnTo>
                      <a:pt x="55" y="365"/>
                    </a:lnTo>
                    <a:lnTo>
                      <a:pt x="43" y="386"/>
                    </a:lnTo>
                    <a:lnTo>
                      <a:pt x="34" y="408"/>
                    </a:lnTo>
                    <a:lnTo>
                      <a:pt x="19" y="454"/>
                    </a:lnTo>
                    <a:lnTo>
                      <a:pt x="17" y="484"/>
                    </a:lnTo>
                    <a:lnTo>
                      <a:pt x="6" y="548"/>
                    </a:lnTo>
                    <a:lnTo>
                      <a:pt x="2" y="620"/>
                    </a:lnTo>
                    <a:lnTo>
                      <a:pt x="0" y="672"/>
                    </a:lnTo>
                    <a:lnTo>
                      <a:pt x="6" y="689"/>
                    </a:lnTo>
                    <a:lnTo>
                      <a:pt x="17" y="700"/>
                    </a:lnTo>
                    <a:lnTo>
                      <a:pt x="26" y="706"/>
                    </a:lnTo>
                    <a:lnTo>
                      <a:pt x="194" y="744"/>
                    </a:lnTo>
                    <a:lnTo>
                      <a:pt x="375" y="763"/>
                    </a:lnTo>
                    <a:lnTo>
                      <a:pt x="498" y="770"/>
                    </a:lnTo>
                    <a:lnTo>
                      <a:pt x="629" y="774"/>
                    </a:lnTo>
                    <a:lnTo>
                      <a:pt x="694" y="768"/>
                    </a:lnTo>
                    <a:lnTo>
                      <a:pt x="710" y="765"/>
                    </a:lnTo>
                    <a:lnTo>
                      <a:pt x="727" y="759"/>
                    </a:lnTo>
                    <a:lnTo>
                      <a:pt x="741" y="748"/>
                    </a:lnTo>
                    <a:lnTo>
                      <a:pt x="743" y="702"/>
                    </a:lnTo>
                    <a:lnTo>
                      <a:pt x="748" y="648"/>
                    </a:lnTo>
                    <a:lnTo>
                      <a:pt x="756" y="612"/>
                    </a:lnTo>
                    <a:lnTo>
                      <a:pt x="768" y="571"/>
                    </a:lnTo>
                    <a:lnTo>
                      <a:pt x="780" y="544"/>
                    </a:lnTo>
                    <a:lnTo>
                      <a:pt x="793" y="524"/>
                    </a:lnTo>
                    <a:lnTo>
                      <a:pt x="812" y="507"/>
                    </a:lnTo>
                    <a:lnTo>
                      <a:pt x="825" y="505"/>
                    </a:lnTo>
                    <a:lnTo>
                      <a:pt x="837" y="508"/>
                    </a:lnTo>
                    <a:lnTo>
                      <a:pt x="845" y="523"/>
                    </a:lnTo>
                    <a:lnTo>
                      <a:pt x="852" y="546"/>
                    </a:lnTo>
                    <a:lnTo>
                      <a:pt x="856" y="569"/>
                    </a:lnTo>
                    <a:lnTo>
                      <a:pt x="858" y="593"/>
                    </a:lnTo>
                    <a:lnTo>
                      <a:pt x="859" y="616"/>
                    </a:lnTo>
                    <a:lnTo>
                      <a:pt x="854" y="653"/>
                    </a:lnTo>
                    <a:lnTo>
                      <a:pt x="851" y="685"/>
                    </a:lnTo>
                    <a:lnTo>
                      <a:pt x="1052" y="540"/>
                    </a:lnTo>
                    <a:lnTo>
                      <a:pt x="1063" y="501"/>
                    </a:lnTo>
                    <a:lnTo>
                      <a:pt x="1065" y="471"/>
                    </a:lnTo>
                    <a:lnTo>
                      <a:pt x="1069" y="441"/>
                    </a:lnTo>
                    <a:lnTo>
                      <a:pt x="1078" y="411"/>
                    </a:lnTo>
                    <a:lnTo>
                      <a:pt x="1090" y="384"/>
                    </a:lnTo>
                    <a:lnTo>
                      <a:pt x="1102" y="371"/>
                    </a:lnTo>
                    <a:lnTo>
                      <a:pt x="1111" y="370"/>
                    </a:lnTo>
                    <a:lnTo>
                      <a:pt x="1116" y="373"/>
                    </a:lnTo>
                    <a:lnTo>
                      <a:pt x="1123" y="397"/>
                    </a:lnTo>
                    <a:lnTo>
                      <a:pt x="1124" y="426"/>
                    </a:lnTo>
                    <a:lnTo>
                      <a:pt x="1125" y="444"/>
                    </a:lnTo>
                    <a:lnTo>
                      <a:pt x="1121" y="461"/>
                    </a:lnTo>
                    <a:lnTo>
                      <a:pt x="1116" y="478"/>
                    </a:lnTo>
                  </a:path>
                </a:pathLst>
              </a:custGeom>
              <a:solidFill>
                <a:srgbClr val="CC0000"/>
              </a:soli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81" name="Freeform 912"/>
              <p:cNvSpPr>
                <a:spLocks/>
              </p:cNvSpPr>
              <p:nvPr/>
            </p:nvSpPr>
            <p:spPr bwMode="auto">
              <a:xfrm flipH="1">
                <a:off x="788" y="3534"/>
                <a:ext cx="214" cy="74"/>
              </a:xfrm>
              <a:custGeom>
                <a:avLst/>
                <a:gdLst>
                  <a:gd name="T0" fmla="*/ 0 w 341"/>
                  <a:gd name="T1" fmla="*/ 1 h 119"/>
                  <a:gd name="T2" fmla="*/ 1 w 341"/>
                  <a:gd name="T3" fmla="*/ 1 h 119"/>
                  <a:gd name="T4" fmla="*/ 1 w 341"/>
                  <a:gd name="T5" fmla="*/ 0 h 119"/>
                  <a:gd name="T6" fmla="*/ 1 w 341"/>
                  <a:gd name="T7" fmla="*/ 1 h 119"/>
                  <a:gd name="T8" fmla="*/ 1 w 341"/>
                  <a:gd name="T9" fmla="*/ 1 h 119"/>
                  <a:gd name="T10" fmla="*/ 1 w 341"/>
                  <a:gd name="T11" fmla="*/ 1 h 119"/>
                  <a:gd name="T12" fmla="*/ 1 w 341"/>
                  <a:gd name="T13" fmla="*/ 1 h 119"/>
                  <a:gd name="T14" fmla="*/ 1 w 341"/>
                  <a:gd name="T15" fmla="*/ 1 h 119"/>
                  <a:gd name="T16" fmla="*/ 1 w 341"/>
                  <a:gd name="T17" fmla="*/ 1 h 119"/>
                  <a:gd name="T18" fmla="*/ 1 w 341"/>
                  <a:gd name="T19" fmla="*/ 1 h 119"/>
                  <a:gd name="T20" fmla="*/ 0 w 341"/>
                  <a:gd name="T21" fmla="*/ 1 h 119"/>
                  <a:gd name="T22" fmla="*/ 0 w 341"/>
                  <a:gd name="T23" fmla="*/ 1 h 1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1"/>
                  <a:gd name="T37" fmla="*/ 0 h 119"/>
                  <a:gd name="T38" fmla="*/ 341 w 341"/>
                  <a:gd name="T39" fmla="*/ 119 h 1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1" h="119">
                    <a:moveTo>
                      <a:pt x="0" y="20"/>
                    </a:moveTo>
                    <a:lnTo>
                      <a:pt x="191" y="12"/>
                    </a:lnTo>
                    <a:lnTo>
                      <a:pt x="341" y="0"/>
                    </a:lnTo>
                    <a:lnTo>
                      <a:pt x="332" y="69"/>
                    </a:lnTo>
                    <a:lnTo>
                      <a:pt x="318" y="105"/>
                    </a:lnTo>
                    <a:lnTo>
                      <a:pt x="299" y="119"/>
                    </a:lnTo>
                    <a:lnTo>
                      <a:pt x="206" y="111"/>
                    </a:lnTo>
                    <a:lnTo>
                      <a:pt x="107" y="101"/>
                    </a:lnTo>
                    <a:lnTo>
                      <a:pt x="42" y="86"/>
                    </a:lnTo>
                    <a:lnTo>
                      <a:pt x="17" y="63"/>
                    </a:lnTo>
                    <a:lnTo>
                      <a:pt x="0" y="4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333333"/>
              </a:soli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82" name="Freeform 913"/>
              <p:cNvSpPr>
                <a:spLocks/>
              </p:cNvSpPr>
              <p:nvPr/>
            </p:nvSpPr>
            <p:spPr bwMode="auto">
              <a:xfrm flipH="1">
                <a:off x="428" y="3497"/>
                <a:ext cx="157" cy="89"/>
              </a:xfrm>
              <a:custGeom>
                <a:avLst/>
                <a:gdLst>
                  <a:gd name="T0" fmla="*/ 1 w 249"/>
                  <a:gd name="T1" fmla="*/ 1 h 141"/>
                  <a:gd name="T2" fmla="*/ 1 w 249"/>
                  <a:gd name="T3" fmla="*/ 1 h 141"/>
                  <a:gd name="T4" fmla="*/ 1 w 249"/>
                  <a:gd name="T5" fmla="*/ 1 h 141"/>
                  <a:gd name="T6" fmla="*/ 1 w 249"/>
                  <a:gd name="T7" fmla="*/ 1 h 141"/>
                  <a:gd name="T8" fmla="*/ 0 w 249"/>
                  <a:gd name="T9" fmla="*/ 1 h 141"/>
                  <a:gd name="T10" fmla="*/ 1 w 249"/>
                  <a:gd name="T11" fmla="*/ 1 h 141"/>
                  <a:gd name="T12" fmla="*/ 1 w 249"/>
                  <a:gd name="T13" fmla="*/ 1 h 141"/>
                  <a:gd name="T14" fmla="*/ 1 w 249"/>
                  <a:gd name="T15" fmla="*/ 1 h 141"/>
                  <a:gd name="T16" fmla="*/ 1 w 249"/>
                  <a:gd name="T17" fmla="*/ 0 h 141"/>
                  <a:gd name="T18" fmla="*/ 1 w 249"/>
                  <a:gd name="T19" fmla="*/ 1 h 141"/>
                  <a:gd name="T20" fmla="*/ 1 w 249"/>
                  <a:gd name="T21" fmla="*/ 1 h 141"/>
                  <a:gd name="T22" fmla="*/ 1 w 249"/>
                  <a:gd name="T23" fmla="*/ 1 h 141"/>
                  <a:gd name="T24" fmla="*/ 1 w 249"/>
                  <a:gd name="T25" fmla="*/ 1 h 141"/>
                  <a:gd name="T26" fmla="*/ 1 w 249"/>
                  <a:gd name="T27" fmla="*/ 1 h 141"/>
                  <a:gd name="T28" fmla="*/ 1 w 249"/>
                  <a:gd name="T29" fmla="*/ 1 h 141"/>
                  <a:gd name="T30" fmla="*/ 1 w 249"/>
                  <a:gd name="T31" fmla="*/ 1 h 1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49"/>
                  <a:gd name="T49" fmla="*/ 0 h 141"/>
                  <a:gd name="T50" fmla="*/ 249 w 249"/>
                  <a:gd name="T51" fmla="*/ 141 h 14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49" h="141">
                    <a:moveTo>
                      <a:pt x="31" y="141"/>
                    </a:moveTo>
                    <a:lnTo>
                      <a:pt x="27" y="102"/>
                    </a:lnTo>
                    <a:lnTo>
                      <a:pt x="19" y="69"/>
                    </a:lnTo>
                    <a:lnTo>
                      <a:pt x="7" y="49"/>
                    </a:lnTo>
                    <a:lnTo>
                      <a:pt x="0" y="39"/>
                    </a:lnTo>
                    <a:lnTo>
                      <a:pt x="7" y="27"/>
                    </a:lnTo>
                    <a:lnTo>
                      <a:pt x="91" y="21"/>
                    </a:lnTo>
                    <a:lnTo>
                      <a:pt x="195" y="7"/>
                    </a:lnTo>
                    <a:lnTo>
                      <a:pt x="249" y="0"/>
                    </a:lnTo>
                    <a:lnTo>
                      <a:pt x="243" y="28"/>
                    </a:lnTo>
                    <a:lnTo>
                      <a:pt x="234" y="57"/>
                    </a:lnTo>
                    <a:lnTo>
                      <a:pt x="220" y="67"/>
                    </a:lnTo>
                    <a:lnTo>
                      <a:pt x="190" y="84"/>
                    </a:lnTo>
                    <a:lnTo>
                      <a:pt x="106" y="120"/>
                    </a:lnTo>
                    <a:lnTo>
                      <a:pt x="49" y="138"/>
                    </a:lnTo>
                    <a:lnTo>
                      <a:pt x="31" y="141"/>
                    </a:lnTo>
                    <a:close/>
                  </a:path>
                </a:pathLst>
              </a:custGeom>
              <a:solidFill>
                <a:srgbClr val="333333"/>
              </a:soli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83" name="Freeform 914"/>
              <p:cNvSpPr>
                <a:spLocks/>
              </p:cNvSpPr>
              <p:nvPr/>
            </p:nvSpPr>
            <p:spPr bwMode="auto">
              <a:xfrm flipH="1">
                <a:off x="592" y="3505"/>
                <a:ext cx="164" cy="117"/>
              </a:xfrm>
              <a:custGeom>
                <a:avLst/>
                <a:gdLst>
                  <a:gd name="T0" fmla="*/ 0 w 260"/>
                  <a:gd name="T1" fmla="*/ 1 h 185"/>
                  <a:gd name="T2" fmla="*/ 1 w 260"/>
                  <a:gd name="T3" fmla="*/ 1 h 185"/>
                  <a:gd name="T4" fmla="*/ 1 w 260"/>
                  <a:gd name="T5" fmla="*/ 1 h 185"/>
                  <a:gd name="T6" fmla="*/ 1 w 260"/>
                  <a:gd name="T7" fmla="*/ 1 h 185"/>
                  <a:gd name="T8" fmla="*/ 1 w 260"/>
                  <a:gd name="T9" fmla="*/ 1 h 185"/>
                  <a:gd name="T10" fmla="*/ 1 w 260"/>
                  <a:gd name="T11" fmla="*/ 1 h 185"/>
                  <a:gd name="T12" fmla="*/ 1 w 260"/>
                  <a:gd name="T13" fmla="*/ 0 h 185"/>
                  <a:gd name="T14" fmla="*/ 1 w 260"/>
                  <a:gd name="T15" fmla="*/ 1 h 185"/>
                  <a:gd name="T16" fmla="*/ 1 w 260"/>
                  <a:gd name="T17" fmla="*/ 1 h 185"/>
                  <a:gd name="T18" fmla="*/ 1 w 260"/>
                  <a:gd name="T19" fmla="*/ 1 h 185"/>
                  <a:gd name="T20" fmla="*/ 1 w 260"/>
                  <a:gd name="T21" fmla="*/ 1 h 185"/>
                  <a:gd name="T22" fmla="*/ 1 w 260"/>
                  <a:gd name="T23" fmla="*/ 1 h 185"/>
                  <a:gd name="T24" fmla="*/ 1 w 260"/>
                  <a:gd name="T25" fmla="*/ 1 h 185"/>
                  <a:gd name="T26" fmla="*/ 1 w 260"/>
                  <a:gd name="T27" fmla="*/ 1 h 185"/>
                  <a:gd name="T28" fmla="*/ 1 w 260"/>
                  <a:gd name="T29" fmla="*/ 1 h 185"/>
                  <a:gd name="T30" fmla="*/ 1 w 260"/>
                  <a:gd name="T31" fmla="*/ 1 h 185"/>
                  <a:gd name="T32" fmla="*/ 0 w 260"/>
                  <a:gd name="T33" fmla="*/ 1 h 1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0"/>
                  <a:gd name="T52" fmla="*/ 0 h 185"/>
                  <a:gd name="T53" fmla="*/ 260 w 260"/>
                  <a:gd name="T54" fmla="*/ 185 h 18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0" h="185">
                    <a:moveTo>
                      <a:pt x="0" y="173"/>
                    </a:moveTo>
                    <a:lnTo>
                      <a:pt x="2" y="132"/>
                    </a:lnTo>
                    <a:lnTo>
                      <a:pt x="8" y="86"/>
                    </a:lnTo>
                    <a:lnTo>
                      <a:pt x="18" y="45"/>
                    </a:lnTo>
                    <a:lnTo>
                      <a:pt x="39" y="17"/>
                    </a:lnTo>
                    <a:lnTo>
                      <a:pt x="87" y="5"/>
                    </a:lnTo>
                    <a:lnTo>
                      <a:pt x="164" y="0"/>
                    </a:lnTo>
                    <a:lnTo>
                      <a:pt x="212" y="2"/>
                    </a:lnTo>
                    <a:lnTo>
                      <a:pt x="230" y="17"/>
                    </a:lnTo>
                    <a:lnTo>
                      <a:pt x="251" y="56"/>
                    </a:lnTo>
                    <a:lnTo>
                      <a:pt x="260" y="117"/>
                    </a:lnTo>
                    <a:lnTo>
                      <a:pt x="240" y="137"/>
                    </a:lnTo>
                    <a:lnTo>
                      <a:pt x="224" y="165"/>
                    </a:lnTo>
                    <a:lnTo>
                      <a:pt x="170" y="179"/>
                    </a:lnTo>
                    <a:lnTo>
                      <a:pt x="104" y="185"/>
                    </a:lnTo>
                    <a:lnTo>
                      <a:pt x="41" y="182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333333"/>
              </a:soli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84" name="Freeform 915"/>
              <p:cNvSpPr>
                <a:spLocks/>
              </p:cNvSpPr>
              <p:nvPr/>
            </p:nvSpPr>
            <p:spPr bwMode="auto">
              <a:xfrm flipH="1">
                <a:off x="490" y="3634"/>
                <a:ext cx="396" cy="80"/>
              </a:xfrm>
              <a:custGeom>
                <a:avLst/>
                <a:gdLst>
                  <a:gd name="T0" fmla="*/ 1 w 630"/>
                  <a:gd name="T1" fmla="*/ 1 h 128"/>
                  <a:gd name="T2" fmla="*/ 1 w 630"/>
                  <a:gd name="T3" fmla="*/ 1 h 128"/>
                  <a:gd name="T4" fmla="*/ 1 w 630"/>
                  <a:gd name="T5" fmla="*/ 1 h 128"/>
                  <a:gd name="T6" fmla="*/ 1 w 630"/>
                  <a:gd name="T7" fmla="*/ 1 h 128"/>
                  <a:gd name="T8" fmla="*/ 1 w 630"/>
                  <a:gd name="T9" fmla="*/ 0 h 128"/>
                  <a:gd name="T10" fmla="*/ 1 w 630"/>
                  <a:gd name="T11" fmla="*/ 1 h 128"/>
                  <a:gd name="T12" fmla="*/ 1 w 630"/>
                  <a:gd name="T13" fmla="*/ 1 h 128"/>
                  <a:gd name="T14" fmla="*/ 1 w 630"/>
                  <a:gd name="T15" fmla="*/ 1 h 128"/>
                  <a:gd name="T16" fmla="*/ 1 w 630"/>
                  <a:gd name="T17" fmla="*/ 1 h 128"/>
                  <a:gd name="T18" fmla="*/ 1 w 630"/>
                  <a:gd name="T19" fmla="*/ 1 h 128"/>
                  <a:gd name="T20" fmla="*/ 1 w 630"/>
                  <a:gd name="T21" fmla="*/ 1 h 128"/>
                  <a:gd name="T22" fmla="*/ 1 w 630"/>
                  <a:gd name="T23" fmla="*/ 1 h 128"/>
                  <a:gd name="T24" fmla="*/ 1 w 630"/>
                  <a:gd name="T25" fmla="*/ 1 h 128"/>
                  <a:gd name="T26" fmla="*/ 1 w 630"/>
                  <a:gd name="T27" fmla="*/ 1 h 128"/>
                  <a:gd name="T28" fmla="*/ 0 w 630"/>
                  <a:gd name="T29" fmla="*/ 1 h 128"/>
                  <a:gd name="T30" fmla="*/ 1 w 630"/>
                  <a:gd name="T31" fmla="*/ 1 h 12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30"/>
                  <a:gd name="T49" fmla="*/ 0 h 128"/>
                  <a:gd name="T50" fmla="*/ 630 w 630"/>
                  <a:gd name="T51" fmla="*/ 128 h 12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30" h="128">
                    <a:moveTo>
                      <a:pt x="8" y="62"/>
                    </a:moveTo>
                    <a:lnTo>
                      <a:pt x="186" y="56"/>
                    </a:lnTo>
                    <a:lnTo>
                      <a:pt x="446" y="35"/>
                    </a:lnTo>
                    <a:lnTo>
                      <a:pt x="552" y="15"/>
                    </a:lnTo>
                    <a:lnTo>
                      <a:pt x="618" y="0"/>
                    </a:lnTo>
                    <a:lnTo>
                      <a:pt x="630" y="8"/>
                    </a:lnTo>
                    <a:lnTo>
                      <a:pt x="603" y="54"/>
                    </a:lnTo>
                    <a:lnTo>
                      <a:pt x="575" y="74"/>
                    </a:lnTo>
                    <a:lnTo>
                      <a:pt x="533" y="89"/>
                    </a:lnTo>
                    <a:lnTo>
                      <a:pt x="459" y="101"/>
                    </a:lnTo>
                    <a:lnTo>
                      <a:pt x="201" y="126"/>
                    </a:lnTo>
                    <a:lnTo>
                      <a:pt x="89" y="128"/>
                    </a:lnTo>
                    <a:lnTo>
                      <a:pt x="45" y="126"/>
                    </a:lnTo>
                    <a:lnTo>
                      <a:pt x="27" y="119"/>
                    </a:lnTo>
                    <a:lnTo>
                      <a:pt x="0" y="83"/>
                    </a:lnTo>
                    <a:lnTo>
                      <a:pt x="8" y="62"/>
                    </a:lnTo>
                    <a:close/>
                  </a:path>
                </a:pathLst>
              </a:custGeom>
              <a:solidFill>
                <a:srgbClr val="333333"/>
              </a:soli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85" name="Freeform 916"/>
              <p:cNvSpPr>
                <a:spLocks/>
              </p:cNvSpPr>
              <p:nvPr/>
            </p:nvSpPr>
            <p:spPr bwMode="auto">
              <a:xfrm flipH="1">
                <a:off x="407" y="3322"/>
                <a:ext cx="84" cy="16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30"/>
                  </a:cxn>
                  <a:cxn ang="0">
                    <a:pos x="0" y="59"/>
                  </a:cxn>
                  <a:cxn ang="0">
                    <a:pos x="15" y="153"/>
                  </a:cxn>
                  <a:cxn ang="0">
                    <a:pos x="19" y="195"/>
                  </a:cxn>
                  <a:cxn ang="0">
                    <a:pos x="19" y="222"/>
                  </a:cxn>
                  <a:cxn ang="0">
                    <a:pos x="36" y="257"/>
                  </a:cxn>
                  <a:cxn ang="0">
                    <a:pos x="48" y="260"/>
                  </a:cxn>
                  <a:cxn ang="0">
                    <a:pos x="118" y="258"/>
                  </a:cxn>
                  <a:cxn ang="0">
                    <a:pos x="133" y="236"/>
                  </a:cxn>
                  <a:cxn ang="0">
                    <a:pos x="138" y="218"/>
                  </a:cxn>
                  <a:cxn ang="0">
                    <a:pos x="138" y="200"/>
                  </a:cxn>
                  <a:cxn ang="0">
                    <a:pos x="108" y="114"/>
                  </a:cxn>
                  <a:cxn ang="0">
                    <a:pos x="85" y="69"/>
                  </a:cxn>
                  <a:cxn ang="0">
                    <a:pos x="76" y="57"/>
                  </a:cxn>
                  <a:cxn ang="0">
                    <a:pos x="51" y="32"/>
                  </a:cxn>
                  <a:cxn ang="0">
                    <a:pos x="7" y="0"/>
                  </a:cxn>
                </a:cxnLst>
                <a:rect l="0" t="0" r="r" b="b"/>
                <a:pathLst>
                  <a:path w="138" h="260">
                    <a:moveTo>
                      <a:pt x="7" y="0"/>
                    </a:moveTo>
                    <a:lnTo>
                      <a:pt x="0" y="30"/>
                    </a:lnTo>
                    <a:lnTo>
                      <a:pt x="0" y="59"/>
                    </a:lnTo>
                    <a:lnTo>
                      <a:pt x="15" y="153"/>
                    </a:lnTo>
                    <a:lnTo>
                      <a:pt x="19" y="195"/>
                    </a:lnTo>
                    <a:lnTo>
                      <a:pt x="19" y="222"/>
                    </a:lnTo>
                    <a:lnTo>
                      <a:pt x="36" y="257"/>
                    </a:lnTo>
                    <a:lnTo>
                      <a:pt x="48" y="260"/>
                    </a:lnTo>
                    <a:lnTo>
                      <a:pt x="118" y="258"/>
                    </a:lnTo>
                    <a:lnTo>
                      <a:pt x="133" y="236"/>
                    </a:lnTo>
                    <a:lnTo>
                      <a:pt x="138" y="218"/>
                    </a:lnTo>
                    <a:lnTo>
                      <a:pt x="138" y="200"/>
                    </a:lnTo>
                    <a:lnTo>
                      <a:pt x="108" y="114"/>
                    </a:lnTo>
                    <a:lnTo>
                      <a:pt x="85" y="69"/>
                    </a:lnTo>
                    <a:lnTo>
                      <a:pt x="76" y="57"/>
                    </a:lnTo>
                    <a:lnTo>
                      <a:pt x="51" y="32"/>
                    </a:lnTo>
                    <a:lnTo>
                      <a:pt x="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>
                      <a:gamma/>
                      <a:shade val="80000"/>
                      <a:invGamma/>
                    </a:srgbClr>
                  </a:gs>
                  <a:gs pos="100000">
                    <a:srgbClr val="FFFFFF"/>
                  </a:gs>
                </a:gsLst>
                <a:lin ang="18900000" scaled="1"/>
              </a:gradFill>
              <a:ln w="3175" cap="flat" cmpd="sng">
                <a:solidFill>
                  <a:srgbClr val="333333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srgbClr val="000000"/>
                  </a:solidFill>
                  <a:latin typeface="Arial" charset="0"/>
                  <a:ea typeface="ＭＳ ゴシック" pitchFamily="49" charset="-128"/>
                </a:endParaRPr>
              </a:p>
            </p:txBody>
          </p:sp>
          <p:sp>
            <p:nvSpPr>
              <p:cNvPr id="686" name="Freeform 917"/>
              <p:cNvSpPr>
                <a:spLocks/>
              </p:cNvSpPr>
              <p:nvPr/>
            </p:nvSpPr>
            <p:spPr bwMode="auto">
              <a:xfrm flipH="1">
                <a:off x="937" y="3364"/>
                <a:ext cx="174" cy="17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46" y="5"/>
                  </a:cxn>
                  <a:cxn ang="0">
                    <a:pos x="112" y="51"/>
                  </a:cxn>
                  <a:cxn ang="0">
                    <a:pos x="187" y="113"/>
                  </a:cxn>
                  <a:cxn ang="0">
                    <a:pos x="243" y="162"/>
                  </a:cxn>
                  <a:cxn ang="0">
                    <a:pos x="256" y="185"/>
                  </a:cxn>
                  <a:cxn ang="0">
                    <a:pos x="271" y="224"/>
                  </a:cxn>
                  <a:cxn ang="0">
                    <a:pos x="273" y="245"/>
                  </a:cxn>
                  <a:cxn ang="0">
                    <a:pos x="265" y="261"/>
                  </a:cxn>
                  <a:cxn ang="0">
                    <a:pos x="151" y="270"/>
                  </a:cxn>
                  <a:cxn ang="0">
                    <a:pos x="112" y="266"/>
                  </a:cxn>
                  <a:cxn ang="0">
                    <a:pos x="85" y="257"/>
                  </a:cxn>
                  <a:cxn ang="0">
                    <a:pos x="55" y="224"/>
                  </a:cxn>
                  <a:cxn ang="0">
                    <a:pos x="25" y="167"/>
                  </a:cxn>
                  <a:cxn ang="0">
                    <a:pos x="9" y="116"/>
                  </a:cxn>
                  <a:cxn ang="0">
                    <a:pos x="1" y="66"/>
                  </a:cxn>
                  <a:cxn ang="0">
                    <a:pos x="0" y="30"/>
                  </a:cxn>
                  <a:cxn ang="0">
                    <a:pos x="6" y="11"/>
                  </a:cxn>
                  <a:cxn ang="0">
                    <a:pos x="22" y="0"/>
                  </a:cxn>
                </a:cxnLst>
                <a:rect l="0" t="0" r="r" b="b"/>
                <a:pathLst>
                  <a:path w="273" h="270">
                    <a:moveTo>
                      <a:pt x="22" y="0"/>
                    </a:moveTo>
                    <a:lnTo>
                      <a:pt x="46" y="5"/>
                    </a:lnTo>
                    <a:lnTo>
                      <a:pt x="112" y="51"/>
                    </a:lnTo>
                    <a:lnTo>
                      <a:pt x="187" y="113"/>
                    </a:lnTo>
                    <a:lnTo>
                      <a:pt x="243" y="162"/>
                    </a:lnTo>
                    <a:lnTo>
                      <a:pt x="256" y="185"/>
                    </a:lnTo>
                    <a:lnTo>
                      <a:pt x="271" y="224"/>
                    </a:lnTo>
                    <a:lnTo>
                      <a:pt x="273" y="245"/>
                    </a:lnTo>
                    <a:lnTo>
                      <a:pt x="265" y="261"/>
                    </a:lnTo>
                    <a:lnTo>
                      <a:pt x="151" y="270"/>
                    </a:lnTo>
                    <a:lnTo>
                      <a:pt x="112" y="266"/>
                    </a:lnTo>
                    <a:lnTo>
                      <a:pt x="85" y="257"/>
                    </a:lnTo>
                    <a:lnTo>
                      <a:pt x="55" y="224"/>
                    </a:lnTo>
                    <a:lnTo>
                      <a:pt x="25" y="167"/>
                    </a:lnTo>
                    <a:lnTo>
                      <a:pt x="9" y="116"/>
                    </a:lnTo>
                    <a:lnTo>
                      <a:pt x="1" y="66"/>
                    </a:lnTo>
                    <a:lnTo>
                      <a:pt x="0" y="30"/>
                    </a:lnTo>
                    <a:lnTo>
                      <a:pt x="6" y="11"/>
                    </a:lnTo>
                    <a:lnTo>
                      <a:pt x="2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2157"/>
                      <a:invGamma/>
                    </a:srgbClr>
                  </a:gs>
                </a:gsLst>
                <a:lin ang="2700000" scaled="1"/>
              </a:gradFill>
              <a:ln w="3175" cap="flat" cmpd="sng">
                <a:solidFill>
                  <a:srgbClr val="333333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srgbClr val="000000"/>
                  </a:solidFill>
                  <a:latin typeface="Arial" charset="0"/>
                  <a:ea typeface="ＭＳ ゴシック" pitchFamily="49" charset="-128"/>
                </a:endParaRPr>
              </a:p>
            </p:txBody>
          </p:sp>
          <p:sp>
            <p:nvSpPr>
              <p:cNvPr id="687" name="Freeform 918"/>
              <p:cNvSpPr>
                <a:spLocks/>
              </p:cNvSpPr>
              <p:nvPr/>
            </p:nvSpPr>
            <p:spPr bwMode="auto">
              <a:xfrm flipH="1">
                <a:off x="480" y="3292"/>
                <a:ext cx="668" cy="189"/>
              </a:xfrm>
              <a:custGeom>
                <a:avLst/>
                <a:gdLst>
                  <a:gd name="T0" fmla="*/ 0 w 1062"/>
                  <a:gd name="T1" fmla="*/ 0 h 301"/>
                  <a:gd name="T2" fmla="*/ 1 w 1062"/>
                  <a:gd name="T3" fmla="*/ 1 h 301"/>
                  <a:gd name="T4" fmla="*/ 1 w 1062"/>
                  <a:gd name="T5" fmla="*/ 1 h 301"/>
                  <a:gd name="T6" fmla="*/ 1 w 1062"/>
                  <a:gd name="T7" fmla="*/ 1 h 301"/>
                  <a:gd name="T8" fmla="*/ 1 w 1062"/>
                  <a:gd name="T9" fmla="*/ 1 h 301"/>
                  <a:gd name="T10" fmla="*/ 1 w 1062"/>
                  <a:gd name="T11" fmla="*/ 1 h 301"/>
                  <a:gd name="T12" fmla="*/ 1 w 1062"/>
                  <a:gd name="T13" fmla="*/ 1 h 301"/>
                  <a:gd name="T14" fmla="*/ 1 w 1062"/>
                  <a:gd name="T15" fmla="*/ 1 h 301"/>
                  <a:gd name="T16" fmla="*/ 1 w 1062"/>
                  <a:gd name="T17" fmla="*/ 1 h 301"/>
                  <a:gd name="T18" fmla="*/ 1 w 1062"/>
                  <a:gd name="T19" fmla="*/ 1 h 301"/>
                  <a:gd name="T20" fmla="*/ 1 w 1062"/>
                  <a:gd name="T21" fmla="*/ 1 h 301"/>
                  <a:gd name="T22" fmla="*/ 1 w 1062"/>
                  <a:gd name="T23" fmla="*/ 1 h 301"/>
                  <a:gd name="T24" fmla="*/ 1 w 1062"/>
                  <a:gd name="T25" fmla="*/ 1 h 301"/>
                  <a:gd name="T26" fmla="*/ 1 w 1062"/>
                  <a:gd name="T27" fmla="*/ 1 h 301"/>
                  <a:gd name="T28" fmla="*/ 1 w 1062"/>
                  <a:gd name="T29" fmla="*/ 1 h 301"/>
                  <a:gd name="T30" fmla="*/ 1 w 1062"/>
                  <a:gd name="T31" fmla="*/ 1 h 301"/>
                  <a:gd name="T32" fmla="*/ 1 w 1062"/>
                  <a:gd name="T33" fmla="*/ 1 h 301"/>
                  <a:gd name="T34" fmla="*/ 1 w 1062"/>
                  <a:gd name="T35" fmla="*/ 1 h 3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62"/>
                  <a:gd name="T55" fmla="*/ 0 h 301"/>
                  <a:gd name="T56" fmla="*/ 1062 w 1062"/>
                  <a:gd name="T57" fmla="*/ 301 h 30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62" h="301">
                    <a:moveTo>
                      <a:pt x="0" y="0"/>
                    </a:moveTo>
                    <a:lnTo>
                      <a:pt x="33" y="49"/>
                    </a:lnTo>
                    <a:lnTo>
                      <a:pt x="66" y="91"/>
                    </a:lnTo>
                    <a:lnTo>
                      <a:pt x="81" y="109"/>
                    </a:lnTo>
                    <a:lnTo>
                      <a:pt x="107" y="115"/>
                    </a:lnTo>
                    <a:lnTo>
                      <a:pt x="161" y="156"/>
                    </a:lnTo>
                    <a:lnTo>
                      <a:pt x="219" y="198"/>
                    </a:lnTo>
                    <a:lnTo>
                      <a:pt x="279" y="250"/>
                    </a:lnTo>
                    <a:lnTo>
                      <a:pt x="309" y="277"/>
                    </a:lnTo>
                    <a:lnTo>
                      <a:pt x="321" y="301"/>
                    </a:lnTo>
                    <a:lnTo>
                      <a:pt x="417" y="300"/>
                    </a:lnTo>
                    <a:lnTo>
                      <a:pt x="581" y="285"/>
                    </a:lnTo>
                    <a:lnTo>
                      <a:pt x="615" y="273"/>
                    </a:lnTo>
                    <a:lnTo>
                      <a:pt x="725" y="264"/>
                    </a:lnTo>
                    <a:lnTo>
                      <a:pt x="845" y="259"/>
                    </a:lnTo>
                    <a:lnTo>
                      <a:pt x="872" y="262"/>
                    </a:lnTo>
                    <a:lnTo>
                      <a:pt x="984" y="259"/>
                    </a:lnTo>
                    <a:lnTo>
                      <a:pt x="1062" y="249"/>
                    </a:lnTo>
                  </a:path>
                </a:pathLst>
              </a:cu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88" name="Freeform 919"/>
              <p:cNvSpPr>
                <a:spLocks/>
              </p:cNvSpPr>
              <p:nvPr/>
            </p:nvSpPr>
            <p:spPr bwMode="auto">
              <a:xfrm flipH="1">
                <a:off x="573" y="3026"/>
                <a:ext cx="643" cy="249"/>
              </a:xfrm>
              <a:custGeom>
                <a:avLst/>
                <a:gdLst>
                  <a:gd name="T0" fmla="*/ 1 w 1024"/>
                  <a:gd name="T1" fmla="*/ 1 h 396"/>
                  <a:gd name="T2" fmla="*/ 1 w 1024"/>
                  <a:gd name="T3" fmla="*/ 1 h 396"/>
                  <a:gd name="T4" fmla="*/ 1 w 1024"/>
                  <a:gd name="T5" fmla="*/ 1 h 396"/>
                  <a:gd name="T6" fmla="*/ 1 w 1024"/>
                  <a:gd name="T7" fmla="*/ 0 h 396"/>
                  <a:gd name="T8" fmla="*/ 1 w 1024"/>
                  <a:gd name="T9" fmla="*/ 1 h 396"/>
                  <a:gd name="T10" fmla="*/ 1 w 1024"/>
                  <a:gd name="T11" fmla="*/ 1 h 396"/>
                  <a:gd name="T12" fmla="*/ 1 w 1024"/>
                  <a:gd name="T13" fmla="*/ 1 h 396"/>
                  <a:gd name="T14" fmla="*/ 1 w 1024"/>
                  <a:gd name="T15" fmla="*/ 1 h 396"/>
                  <a:gd name="T16" fmla="*/ 1 w 1024"/>
                  <a:gd name="T17" fmla="*/ 1 h 396"/>
                  <a:gd name="T18" fmla="*/ 1 w 1024"/>
                  <a:gd name="T19" fmla="*/ 1 h 396"/>
                  <a:gd name="T20" fmla="*/ 1 w 1024"/>
                  <a:gd name="T21" fmla="*/ 1 h 396"/>
                  <a:gd name="T22" fmla="*/ 1 w 1024"/>
                  <a:gd name="T23" fmla="*/ 1 h 396"/>
                  <a:gd name="T24" fmla="*/ 1 w 1024"/>
                  <a:gd name="T25" fmla="*/ 1 h 396"/>
                  <a:gd name="T26" fmla="*/ 1 w 1024"/>
                  <a:gd name="T27" fmla="*/ 1 h 396"/>
                  <a:gd name="T28" fmla="*/ 1 w 1024"/>
                  <a:gd name="T29" fmla="*/ 1 h 396"/>
                  <a:gd name="T30" fmla="*/ 1 w 1024"/>
                  <a:gd name="T31" fmla="*/ 1 h 396"/>
                  <a:gd name="T32" fmla="*/ 1 w 1024"/>
                  <a:gd name="T33" fmla="*/ 1 h 396"/>
                  <a:gd name="T34" fmla="*/ 1 w 1024"/>
                  <a:gd name="T35" fmla="*/ 1 h 396"/>
                  <a:gd name="T36" fmla="*/ 1 w 1024"/>
                  <a:gd name="T37" fmla="*/ 1 h 396"/>
                  <a:gd name="T38" fmla="*/ 1 w 1024"/>
                  <a:gd name="T39" fmla="*/ 1 h 396"/>
                  <a:gd name="T40" fmla="*/ 1 w 1024"/>
                  <a:gd name="T41" fmla="*/ 1 h 396"/>
                  <a:gd name="T42" fmla="*/ 0 w 1024"/>
                  <a:gd name="T43" fmla="*/ 1 h 396"/>
                  <a:gd name="T44" fmla="*/ 1 w 1024"/>
                  <a:gd name="T45" fmla="*/ 1 h 39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24"/>
                  <a:gd name="T70" fmla="*/ 0 h 396"/>
                  <a:gd name="T71" fmla="*/ 1024 w 1024"/>
                  <a:gd name="T72" fmla="*/ 396 h 39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24" h="396">
                    <a:moveTo>
                      <a:pt x="3" y="31"/>
                    </a:moveTo>
                    <a:lnTo>
                      <a:pt x="121" y="19"/>
                    </a:lnTo>
                    <a:lnTo>
                      <a:pt x="261" y="9"/>
                    </a:lnTo>
                    <a:lnTo>
                      <a:pt x="439" y="0"/>
                    </a:lnTo>
                    <a:lnTo>
                      <a:pt x="621" y="4"/>
                    </a:lnTo>
                    <a:lnTo>
                      <a:pt x="699" y="9"/>
                    </a:lnTo>
                    <a:lnTo>
                      <a:pt x="754" y="42"/>
                    </a:lnTo>
                    <a:lnTo>
                      <a:pt x="813" y="91"/>
                    </a:lnTo>
                    <a:lnTo>
                      <a:pt x="846" y="121"/>
                    </a:lnTo>
                    <a:lnTo>
                      <a:pt x="916" y="199"/>
                    </a:lnTo>
                    <a:lnTo>
                      <a:pt x="1009" y="327"/>
                    </a:lnTo>
                    <a:lnTo>
                      <a:pt x="1024" y="355"/>
                    </a:lnTo>
                    <a:lnTo>
                      <a:pt x="991" y="360"/>
                    </a:lnTo>
                    <a:lnTo>
                      <a:pt x="900" y="372"/>
                    </a:lnTo>
                    <a:lnTo>
                      <a:pt x="733" y="381"/>
                    </a:lnTo>
                    <a:lnTo>
                      <a:pt x="420" y="393"/>
                    </a:lnTo>
                    <a:lnTo>
                      <a:pt x="237" y="396"/>
                    </a:lnTo>
                    <a:lnTo>
                      <a:pt x="130" y="394"/>
                    </a:lnTo>
                    <a:lnTo>
                      <a:pt x="90" y="393"/>
                    </a:lnTo>
                    <a:lnTo>
                      <a:pt x="55" y="291"/>
                    </a:lnTo>
                    <a:lnTo>
                      <a:pt x="15" y="159"/>
                    </a:lnTo>
                    <a:lnTo>
                      <a:pt x="0" y="78"/>
                    </a:lnTo>
                    <a:lnTo>
                      <a:pt x="3" y="3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474776"/>
                  </a:gs>
                </a:gsLst>
                <a:lin ang="2700000" scaled="1"/>
              </a:gra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89" name="Freeform 920"/>
              <p:cNvSpPr>
                <a:spLocks/>
              </p:cNvSpPr>
              <p:nvPr/>
            </p:nvSpPr>
            <p:spPr bwMode="auto">
              <a:xfrm flipH="1">
                <a:off x="558" y="3153"/>
                <a:ext cx="66" cy="47"/>
              </a:xfrm>
              <a:custGeom>
                <a:avLst/>
                <a:gdLst>
                  <a:gd name="T0" fmla="*/ 0 w 105"/>
                  <a:gd name="T1" fmla="*/ 1 h 74"/>
                  <a:gd name="T2" fmla="*/ 1 w 105"/>
                  <a:gd name="T3" fmla="*/ 0 h 74"/>
                  <a:gd name="T4" fmla="*/ 1 w 105"/>
                  <a:gd name="T5" fmla="*/ 0 h 74"/>
                  <a:gd name="T6" fmla="*/ 1 w 105"/>
                  <a:gd name="T7" fmla="*/ 1 h 74"/>
                  <a:gd name="T8" fmla="*/ 1 w 105"/>
                  <a:gd name="T9" fmla="*/ 1 h 74"/>
                  <a:gd name="T10" fmla="*/ 1 w 105"/>
                  <a:gd name="T11" fmla="*/ 1 h 74"/>
                  <a:gd name="T12" fmla="*/ 1 w 105"/>
                  <a:gd name="T13" fmla="*/ 1 h 74"/>
                  <a:gd name="T14" fmla="*/ 0 w 105"/>
                  <a:gd name="T15" fmla="*/ 1 h 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5"/>
                  <a:gd name="T25" fmla="*/ 0 h 74"/>
                  <a:gd name="T26" fmla="*/ 105 w 105"/>
                  <a:gd name="T27" fmla="*/ 74 h 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5" h="74">
                    <a:moveTo>
                      <a:pt x="0" y="2"/>
                    </a:moveTo>
                    <a:lnTo>
                      <a:pt x="18" y="0"/>
                    </a:lnTo>
                    <a:lnTo>
                      <a:pt x="79" y="0"/>
                    </a:lnTo>
                    <a:lnTo>
                      <a:pt x="105" y="18"/>
                    </a:lnTo>
                    <a:lnTo>
                      <a:pt x="100" y="42"/>
                    </a:lnTo>
                    <a:lnTo>
                      <a:pt x="81" y="65"/>
                    </a:lnTo>
                    <a:lnTo>
                      <a:pt x="52" y="74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5400000" scaled="1"/>
              </a:gra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90" name="Freeform 921"/>
              <p:cNvSpPr>
                <a:spLocks/>
              </p:cNvSpPr>
              <p:nvPr/>
            </p:nvSpPr>
            <p:spPr bwMode="auto">
              <a:xfrm flipH="1">
                <a:off x="562" y="3251"/>
                <a:ext cx="599" cy="42"/>
              </a:xfrm>
              <a:custGeom>
                <a:avLst/>
                <a:gdLst>
                  <a:gd name="T0" fmla="*/ 1 w 953"/>
                  <a:gd name="T1" fmla="*/ 1 h 66"/>
                  <a:gd name="T2" fmla="*/ 1 w 953"/>
                  <a:gd name="T3" fmla="*/ 1 h 66"/>
                  <a:gd name="T4" fmla="*/ 1 w 953"/>
                  <a:gd name="T5" fmla="*/ 1 h 66"/>
                  <a:gd name="T6" fmla="*/ 1 w 953"/>
                  <a:gd name="T7" fmla="*/ 1 h 66"/>
                  <a:gd name="T8" fmla="*/ 1 w 953"/>
                  <a:gd name="T9" fmla="*/ 1 h 66"/>
                  <a:gd name="T10" fmla="*/ 1 w 953"/>
                  <a:gd name="T11" fmla="*/ 1 h 66"/>
                  <a:gd name="T12" fmla="*/ 1 w 953"/>
                  <a:gd name="T13" fmla="*/ 1 h 66"/>
                  <a:gd name="T14" fmla="*/ 1 w 953"/>
                  <a:gd name="T15" fmla="*/ 0 h 66"/>
                  <a:gd name="T16" fmla="*/ 1 w 953"/>
                  <a:gd name="T17" fmla="*/ 1 h 66"/>
                  <a:gd name="T18" fmla="*/ 1 w 953"/>
                  <a:gd name="T19" fmla="*/ 1 h 66"/>
                  <a:gd name="T20" fmla="*/ 1 w 953"/>
                  <a:gd name="T21" fmla="*/ 1 h 66"/>
                  <a:gd name="T22" fmla="*/ 1 w 953"/>
                  <a:gd name="T23" fmla="*/ 1 h 66"/>
                  <a:gd name="T24" fmla="*/ 1 w 953"/>
                  <a:gd name="T25" fmla="*/ 1 h 66"/>
                  <a:gd name="T26" fmla="*/ 1 w 953"/>
                  <a:gd name="T27" fmla="*/ 1 h 66"/>
                  <a:gd name="T28" fmla="*/ 0 w 953"/>
                  <a:gd name="T29" fmla="*/ 1 h 66"/>
                  <a:gd name="T30" fmla="*/ 1 w 953"/>
                  <a:gd name="T31" fmla="*/ 1 h 6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53"/>
                  <a:gd name="T49" fmla="*/ 0 h 66"/>
                  <a:gd name="T50" fmla="*/ 953 w 953"/>
                  <a:gd name="T51" fmla="*/ 66 h 6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53" h="66">
                    <a:moveTo>
                      <a:pt x="18" y="62"/>
                    </a:moveTo>
                    <a:lnTo>
                      <a:pt x="186" y="66"/>
                    </a:lnTo>
                    <a:lnTo>
                      <a:pt x="447" y="57"/>
                    </a:lnTo>
                    <a:lnTo>
                      <a:pt x="684" y="47"/>
                    </a:lnTo>
                    <a:lnTo>
                      <a:pt x="855" y="32"/>
                    </a:lnTo>
                    <a:lnTo>
                      <a:pt x="935" y="20"/>
                    </a:lnTo>
                    <a:lnTo>
                      <a:pt x="953" y="15"/>
                    </a:lnTo>
                    <a:lnTo>
                      <a:pt x="941" y="0"/>
                    </a:lnTo>
                    <a:lnTo>
                      <a:pt x="900" y="3"/>
                    </a:lnTo>
                    <a:lnTo>
                      <a:pt x="812" y="14"/>
                    </a:lnTo>
                    <a:lnTo>
                      <a:pt x="644" y="23"/>
                    </a:lnTo>
                    <a:lnTo>
                      <a:pt x="332" y="33"/>
                    </a:lnTo>
                    <a:lnTo>
                      <a:pt x="149" y="38"/>
                    </a:lnTo>
                    <a:lnTo>
                      <a:pt x="42" y="36"/>
                    </a:lnTo>
                    <a:lnTo>
                      <a:pt x="0" y="33"/>
                    </a:lnTo>
                    <a:lnTo>
                      <a:pt x="18" y="62"/>
                    </a:lnTo>
                    <a:close/>
                  </a:path>
                </a:pathLst>
              </a:custGeom>
              <a:solidFill>
                <a:srgbClr val="333333"/>
              </a:soli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91" name="Freeform 922"/>
              <p:cNvSpPr>
                <a:spLocks/>
              </p:cNvSpPr>
              <p:nvPr/>
            </p:nvSpPr>
            <p:spPr bwMode="auto">
              <a:xfrm>
                <a:off x="876" y="3195"/>
                <a:ext cx="272" cy="86"/>
              </a:xfrm>
              <a:custGeom>
                <a:avLst/>
                <a:gdLst>
                  <a:gd name="T0" fmla="*/ 0 w 432"/>
                  <a:gd name="T1" fmla="*/ 1 h 136"/>
                  <a:gd name="T2" fmla="*/ 1 w 432"/>
                  <a:gd name="T3" fmla="*/ 1 h 136"/>
                  <a:gd name="T4" fmla="*/ 1 w 432"/>
                  <a:gd name="T5" fmla="*/ 1 h 136"/>
                  <a:gd name="T6" fmla="*/ 1 w 432"/>
                  <a:gd name="T7" fmla="*/ 1 h 136"/>
                  <a:gd name="T8" fmla="*/ 1 w 432"/>
                  <a:gd name="T9" fmla="*/ 0 h 136"/>
                  <a:gd name="T10" fmla="*/ 1 w 432"/>
                  <a:gd name="T11" fmla="*/ 1 h 136"/>
                  <a:gd name="T12" fmla="*/ 1 w 432"/>
                  <a:gd name="T13" fmla="*/ 1 h 136"/>
                  <a:gd name="T14" fmla="*/ 1 w 432"/>
                  <a:gd name="T15" fmla="*/ 1 h 136"/>
                  <a:gd name="T16" fmla="*/ 1 w 432"/>
                  <a:gd name="T17" fmla="*/ 1 h 136"/>
                  <a:gd name="T18" fmla="*/ 1 w 432"/>
                  <a:gd name="T19" fmla="*/ 1 h 136"/>
                  <a:gd name="T20" fmla="*/ 1 w 432"/>
                  <a:gd name="T21" fmla="*/ 1 h 136"/>
                  <a:gd name="T22" fmla="*/ 0 w 432"/>
                  <a:gd name="T23" fmla="*/ 1 h 1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2"/>
                  <a:gd name="T37" fmla="*/ 0 h 136"/>
                  <a:gd name="T38" fmla="*/ 432 w 432"/>
                  <a:gd name="T39" fmla="*/ 136 h 1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2" h="136">
                    <a:moveTo>
                      <a:pt x="0" y="124"/>
                    </a:moveTo>
                    <a:lnTo>
                      <a:pt x="57" y="106"/>
                    </a:lnTo>
                    <a:lnTo>
                      <a:pt x="85" y="85"/>
                    </a:lnTo>
                    <a:lnTo>
                      <a:pt x="300" y="15"/>
                    </a:lnTo>
                    <a:lnTo>
                      <a:pt x="432" y="0"/>
                    </a:lnTo>
                    <a:lnTo>
                      <a:pt x="417" y="16"/>
                    </a:lnTo>
                    <a:lnTo>
                      <a:pt x="307" y="31"/>
                    </a:lnTo>
                    <a:lnTo>
                      <a:pt x="111" y="99"/>
                    </a:lnTo>
                    <a:lnTo>
                      <a:pt x="78" y="118"/>
                    </a:lnTo>
                    <a:lnTo>
                      <a:pt x="49" y="135"/>
                    </a:lnTo>
                    <a:lnTo>
                      <a:pt x="3" y="136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333333"/>
              </a:soli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92" name="Freeform 923"/>
              <p:cNvSpPr>
                <a:spLocks/>
              </p:cNvSpPr>
              <p:nvPr/>
            </p:nvSpPr>
            <p:spPr bwMode="auto">
              <a:xfrm>
                <a:off x="649" y="3184"/>
                <a:ext cx="271" cy="85"/>
              </a:xfrm>
              <a:custGeom>
                <a:avLst/>
                <a:gdLst>
                  <a:gd name="T0" fmla="*/ 0 w 432"/>
                  <a:gd name="T1" fmla="*/ 1 h 136"/>
                  <a:gd name="T2" fmla="*/ 1 w 432"/>
                  <a:gd name="T3" fmla="*/ 1 h 136"/>
                  <a:gd name="T4" fmla="*/ 1 w 432"/>
                  <a:gd name="T5" fmla="*/ 1 h 136"/>
                  <a:gd name="T6" fmla="*/ 1 w 432"/>
                  <a:gd name="T7" fmla="*/ 1 h 136"/>
                  <a:gd name="T8" fmla="*/ 1 w 432"/>
                  <a:gd name="T9" fmla="*/ 0 h 136"/>
                  <a:gd name="T10" fmla="*/ 1 w 432"/>
                  <a:gd name="T11" fmla="*/ 1 h 136"/>
                  <a:gd name="T12" fmla="*/ 1 w 432"/>
                  <a:gd name="T13" fmla="*/ 1 h 136"/>
                  <a:gd name="T14" fmla="*/ 1 w 432"/>
                  <a:gd name="T15" fmla="*/ 1 h 136"/>
                  <a:gd name="T16" fmla="*/ 1 w 432"/>
                  <a:gd name="T17" fmla="*/ 1 h 136"/>
                  <a:gd name="T18" fmla="*/ 1 w 432"/>
                  <a:gd name="T19" fmla="*/ 1 h 136"/>
                  <a:gd name="T20" fmla="*/ 1 w 432"/>
                  <a:gd name="T21" fmla="*/ 1 h 136"/>
                  <a:gd name="T22" fmla="*/ 0 w 432"/>
                  <a:gd name="T23" fmla="*/ 1 h 1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2"/>
                  <a:gd name="T37" fmla="*/ 0 h 136"/>
                  <a:gd name="T38" fmla="*/ 432 w 432"/>
                  <a:gd name="T39" fmla="*/ 136 h 1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2" h="136">
                    <a:moveTo>
                      <a:pt x="0" y="124"/>
                    </a:moveTo>
                    <a:lnTo>
                      <a:pt x="57" y="106"/>
                    </a:lnTo>
                    <a:lnTo>
                      <a:pt x="85" y="85"/>
                    </a:lnTo>
                    <a:lnTo>
                      <a:pt x="300" y="15"/>
                    </a:lnTo>
                    <a:lnTo>
                      <a:pt x="432" y="0"/>
                    </a:lnTo>
                    <a:lnTo>
                      <a:pt x="417" y="16"/>
                    </a:lnTo>
                    <a:lnTo>
                      <a:pt x="307" y="31"/>
                    </a:lnTo>
                    <a:lnTo>
                      <a:pt x="111" y="99"/>
                    </a:lnTo>
                    <a:lnTo>
                      <a:pt x="78" y="118"/>
                    </a:lnTo>
                    <a:lnTo>
                      <a:pt x="49" y="135"/>
                    </a:lnTo>
                    <a:lnTo>
                      <a:pt x="3" y="136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333333"/>
              </a:soli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93" name="Oval 924"/>
              <p:cNvSpPr>
                <a:spLocks noChangeArrowheads="1"/>
              </p:cNvSpPr>
              <p:nvPr/>
            </p:nvSpPr>
            <p:spPr bwMode="auto">
              <a:xfrm flipH="1">
                <a:off x="994" y="3660"/>
                <a:ext cx="48" cy="45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4510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srgbClr val="000000"/>
                  </a:solidFill>
                  <a:latin typeface="Arial" charset="0"/>
                  <a:ea typeface="ＭＳ ゴシック" pitchFamily="49" charset="-128"/>
                </a:endParaRPr>
              </a:p>
            </p:txBody>
          </p:sp>
          <p:sp>
            <p:nvSpPr>
              <p:cNvPr id="694" name="Oval 925"/>
              <p:cNvSpPr>
                <a:spLocks noChangeArrowheads="1"/>
              </p:cNvSpPr>
              <p:nvPr/>
            </p:nvSpPr>
            <p:spPr bwMode="auto">
              <a:xfrm rot="1007574" flipH="1">
                <a:off x="398" y="3606"/>
                <a:ext cx="39" cy="33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4510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srgbClr val="000000"/>
                  </a:solidFill>
                  <a:latin typeface="Arial" charset="0"/>
                  <a:ea typeface="ＭＳ ゴシック" pitchFamily="49" charset="-128"/>
                </a:endParaRPr>
              </a:p>
            </p:txBody>
          </p:sp>
          <p:sp>
            <p:nvSpPr>
              <p:cNvPr id="695" name="Freeform 926"/>
              <p:cNvSpPr>
                <a:spLocks/>
              </p:cNvSpPr>
              <p:nvPr/>
            </p:nvSpPr>
            <p:spPr bwMode="auto">
              <a:xfrm>
                <a:off x="391" y="3017"/>
                <a:ext cx="1123" cy="750"/>
              </a:xfrm>
              <a:custGeom>
                <a:avLst/>
                <a:gdLst>
                  <a:gd name="T0" fmla="*/ 938 w 1123"/>
                  <a:gd name="T1" fmla="*/ 0 h 750"/>
                  <a:gd name="T2" fmla="*/ 886 w 1123"/>
                  <a:gd name="T3" fmla="*/ 13 h 750"/>
                  <a:gd name="T4" fmla="*/ 857 w 1123"/>
                  <a:gd name="T5" fmla="*/ 49 h 750"/>
                  <a:gd name="T6" fmla="*/ 791 w 1123"/>
                  <a:gd name="T7" fmla="*/ 269 h 750"/>
                  <a:gd name="T8" fmla="*/ 720 w 1123"/>
                  <a:gd name="T9" fmla="*/ 426 h 750"/>
                  <a:gd name="T10" fmla="*/ 673 w 1123"/>
                  <a:gd name="T11" fmla="*/ 512 h 750"/>
                  <a:gd name="T12" fmla="*/ 633 w 1123"/>
                  <a:gd name="T13" fmla="*/ 531 h 750"/>
                  <a:gd name="T14" fmla="*/ 663 w 1123"/>
                  <a:gd name="T15" fmla="*/ 552 h 750"/>
                  <a:gd name="T16" fmla="*/ 669 w 1123"/>
                  <a:gd name="T17" fmla="*/ 612 h 750"/>
                  <a:gd name="T18" fmla="*/ 675 w 1123"/>
                  <a:gd name="T19" fmla="*/ 628 h 750"/>
                  <a:gd name="T20" fmla="*/ 678 w 1123"/>
                  <a:gd name="T21" fmla="*/ 667 h 750"/>
                  <a:gd name="T22" fmla="*/ 703 w 1123"/>
                  <a:gd name="T23" fmla="*/ 692 h 750"/>
                  <a:gd name="T24" fmla="*/ 671 w 1123"/>
                  <a:gd name="T25" fmla="*/ 720 h 750"/>
                  <a:gd name="T26" fmla="*/ 458 w 1123"/>
                  <a:gd name="T27" fmla="*/ 725 h 750"/>
                  <a:gd name="T28" fmla="*/ 143 w 1123"/>
                  <a:gd name="T29" fmla="*/ 688 h 750"/>
                  <a:gd name="T30" fmla="*/ 28 w 1123"/>
                  <a:gd name="T31" fmla="*/ 661 h 750"/>
                  <a:gd name="T32" fmla="*/ 0 w 1123"/>
                  <a:gd name="T33" fmla="*/ 658 h 750"/>
                  <a:gd name="T34" fmla="*/ 30 w 1123"/>
                  <a:gd name="T35" fmla="*/ 686 h 750"/>
                  <a:gd name="T36" fmla="*/ 442 w 1123"/>
                  <a:gd name="T37" fmla="*/ 744 h 750"/>
                  <a:gd name="T38" fmla="*/ 722 w 1123"/>
                  <a:gd name="T39" fmla="*/ 739 h 750"/>
                  <a:gd name="T40" fmla="*/ 743 w 1123"/>
                  <a:gd name="T41" fmla="*/ 653 h 750"/>
                  <a:gd name="T42" fmla="*/ 775 w 1123"/>
                  <a:gd name="T43" fmla="*/ 525 h 750"/>
                  <a:gd name="T44" fmla="*/ 818 w 1123"/>
                  <a:gd name="T45" fmla="*/ 480 h 750"/>
                  <a:gd name="T46" fmla="*/ 852 w 1123"/>
                  <a:gd name="T47" fmla="*/ 519 h 750"/>
                  <a:gd name="T48" fmla="*/ 855 w 1123"/>
                  <a:gd name="T49" fmla="*/ 629 h 750"/>
                  <a:gd name="T50" fmla="*/ 1048 w 1123"/>
                  <a:gd name="T51" fmla="*/ 516 h 750"/>
                  <a:gd name="T52" fmla="*/ 1065 w 1123"/>
                  <a:gd name="T53" fmla="*/ 437 h 750"/>
                  <a:gd name="T54" fmla="*/ 1082 w 1123"/>
                  <a:gd name="T55" fmla="*/ 371 h 750"/>
                  <a:gd name="T56" fmla="*/ 1108 w 1123"/>
                  <a:gd name="T57" fmla="*/ 345 h 750"/>
                  <a:gd name="T58" fmla="*/ 1123 w 1123"/>
                  <a:gd name="T59" fmla="*/ 377 h 750"/>
                  <a:gd name="T60" fmla="*/ 1090 w 1123"/>
                  <a:gd name="T61" fmla="*/ 255 h 750"/>
                  <a:gd name="T62" fmla="*/ 1087 w 1123"/>
                  <a:gd name="T63" fmla="*/ 181 h 750"/>
                  <a:gd name="T64" fmla="*/ 1058 w 1123"/>
                  <a:gd name="T65" fmla="*/ 123 h 750"/>
                  <a:gd name="T66" fmla="*/ 1027 w 1123"/>
                  <a:gd name="T67" fmla="*/ 49 h 750"/>
                  <a:gd name="T68" fmla="*/ 988 w 1123"/>
                  <a:gd name="T69" fmla="*/ 15 h 75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23"/>
                  <a:gd name="T106" fmla="*/ 0 h 750"/>
                  <a:gd name="T107" fmla="*/ 1123 w 1123"/>
                  <a:gd name="T108" fmla="*/ 750 h 75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23" h="750">
                    <a:moveTo>
                      <a:pt x="968" y="0"/>
                    </a:moveTo>
                    <a:lnTo>
                      <a:pt x="938" y="0"/>
                    </a:lnTo>
                    <a:lnTo>
                      <a:pt x="914" y="2"/>
                    </a:lnTo>
                    <a:lnTo>
                      <a:pt x="886" y="13"/>
                    </a:lnTo>
                    <a:lnTo>
                      <a:pt x="871" y="21"/>
                    </a:lnTo>
                    <a:lnTo>
                      <a:pt x="857" y="49"/>
                    </a:lnTo>
                    <a:lnTo>
                      <a:pt x="809" y="224"/>
                    </a:lnTo>
                    <a:lnTo>
                      <a:pt x="791" y="269"/>
                    </a:lnTo>
                    <a:lnTo>
                      <a:pt x="748" y="351"/>
                    </a:lnTo>
                    <a:lnTo>
                      <a:pt x="720" y="426"/>
                    </a:lnTo>
                    <a:lnTo>
                      <a:pt x="699" y="479"/>
                    </a:lnTo>
                    <a:lnTo>
                      <a:pt x="673" y="512"/>
                    </a:lnTo>
                    <a:lnTo>
                      <a:pt x="656" y="522"/>
                    </a:lnTo>
                    <a:lnTo>
                      <a:pt x="633" y="531"/>
                    </a:lnTo>
                    <a:lnTo>
                      <a:pt x="633" y="543"/>
                    </a:lnTo>
                    <a:lnTo>
                      <a:pt x="663" y="552"/>
                    </a:lnTo>
                    <a:lnTo>
                      <a:pt x="673" y="575"/>
                    </a:lnTo>
                    <a:lnTo>
                      <a:pt x="669" y="612"/>
                    </a:lnTo>
                    <a:lnTo>
                      <a:pt x="650" y="629"/>
                    </a:lnTo>
                    <a:lnTo>
                      <a:pt x="675" y="628"/>
                    </a:lnTo>
                    <a:lnTo>
                      <a:pt x="682" y="648"/>
                    </a:lnTo>
                    <a:lnTo>
                      <a:pt x="678" y="667"/>
                    </a:lnTo>
                    <a:lnTo>
                      <a:pt x="646" y="688"/>
                    </a:lnTo>
                    <a:lnTo>
                      <a:pt x="703" y="692"/>
                    </a:lnTo>
                    <a:lnTo>
                      <a:pt x="714" y="701"/>
                    </a:lnTo>
                    <a:lnTo>
                      <a:pt x="671" y="720"/>
                    </a:lnTo>
                    <a:lnTo>
                      <a:pt x="570" y="727"/>
                    </a:lnTo>
                    <a:lnTo>
                      <a:pt x="458" y="725"/>
                    </a:lnTo>
                    <a:lnTo>
                      <a:pt x="366" y="720"/>
                    </a:lnTo>
                    <a:lnTo>
                      <a:pt x="143" y="688"/>
                    </a:lnTo>
                    <a:lnTo>
                      <a:pt x="87" y="675"/>
                    </a:lnTo>
                    <a:lnTo>
                      <a:pt x="28" y="661"/>
                    </a:lnTo>
                    <a:lnTo>
                      <a:pt x="0" y="643"/>
                    </a:lnTo>
                    <a:lnTo>
                      <a:pt x="0" y="658"/>
                    </a:lnTo>
                    <a:lnTo>
                      <a:pt x="11" y="675"/>
                    </a:lnTo>
                    <a:lnTo>
                      <a:pt x="30" y="686"/>
                    </a:lnTo>
                    <a:lnTo>
                      <a:pt x="198" y="720"/>
                    </a:lnTo>
                    <a:lnTo>
                      <a:pt x="442" y="744"/>
                    </a:lnTo>
                    <a:lnTo>
                      <a:pt x="656" y="750"/>
                    </a:lnTo>
                    <a:lnTo>
                      <a:pt x="722" y="739"/>
                    </a:lnTo>
                    <a:lnTo>
                      <a:pt x="739" y="722"/>
                    </a:lnTo>
                    <a:lnTo>
                      <a:pt x="743" y="653"/>
                    </a:lnTo>
                    <a:lnTo>
                      <a:pt x="754" y="585"/>
                    </a:lnTo>
                    <a:lnTo>
                      <a:pt x="775" y="525"/>
                    </a:lnTo>
                    <a:lnTo>
                      <a:pt x="799" y="488"/>
                    </a:lnTo>
                    <a:lnTo>
                      <a:pt x="818" y="480"/>
                    </a:lnTo>
                    <a:lnTo>
                      <a:pt x="835" y="482"/>
                    </a:lnTo>
                    <a:lnTo>
                      <a:pt x="852" y="519"/>
                    </a:lnTo>
                    <a:lnTo>
                      <a:pt x="856" y="563"/>
                    </a:lnTo>
                    <a:lnTo>
                      <a:pt x="855" y="629"/>
                    </a:lnTo>
                    <a:lnTo>
                      <a:pt x="850" y="659"/>
                    </a:lnTo>
                    <a:lnTo>
                      <a:pt x="1048" y="516"/>
                    </a:lnTo>
                    <a:lnTo>
                      <a:pt x="1061" y="482"/>
                    </a:lnTo>
                    <a:lnTo>
                      <a:pt x="1065" y="437"/>
                    </a:lnTo>
                    <a:lnTo>
                      <a:pt x="1068" y="405"/>
                    </a:lnTo>
                    <a:lnTo>
                      <a:pt x="1082" y="371"/>
                    </a:lnTo>
                    <a:lnTo>
                      <a:pt x="1093" y="352"/>
                    </a:lnTo>
                    <a:lnTo>
                      <a:pt x="1108" y="345"/>
                    </a:lnTo>
                    <a:lnTo>
                      <a:pt x="1122" y="371"/>
                    </a:lnTo>
                    <a:lnTo>
                      <a:pt x="1123" y="377"/>
                    </a:lnTo>
                    <a:lnTo>
                      <a:pt x="1114" y="324"/>
                    </a:lnTo>
                    <a:lnTo>
                      <a:pt x="1090" y="255"/>
                    </a:lnTo>
                    <a:lnTo>
                      <a:pt x="1093" y="204"/>
                    </a:lnTo>
                    <a:lnTo>
                      <a:pt x="1087" y="181"/>
                    </a:lnTo>
                    <a:lnTo>
                      <a:pt x="1076" y="149"/>
                    </a:lnTo>
                    <a:lnTo>
                      <a:pt x="1058" y="123"/>
                    </a:lnTo>
                    <a:lnTo>
                      <a:pt x="1039" y="84"/>
                    </a:lnTo>
                    <a:lnTo>
                      <a:pt x="1027" y="49"/>
                    </a:lnTo>
                    <a:lnTo>
                      <a:pt x="1016" y="28"/>
                    </a:lnTo>
                    <a:lnTo>
                      <a:pt x="988" y="15"/>
                    </a:lnTo>
                    <a:lnTo>
                      <a:pt x="968" y="0"/>
                    </a:lnTo>
                    <a:close/>
                  </a:path>
                </a:pathLst>
              </a:custGeom>
              <a:solidFill>
                <a:srgbClr val="800000"/>
              </a:soli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96" name="Freeform 927"/>
              <p:cNvSpPr>
                <a:spLocks/>
              </p:cNvSpPr>
              <p:nvPr/>
            </p:nvSpPr>
            <p:spPr bwMode="auto">
              <a:xfrm>
                <a:off x="1216" y="3033"/>
                <a:ext cx="214" cy="238"/>
              </a:xfrm>
              <a:custGeom>
                <a:avLst/>
                <a:gdLst>
                  <a:gd name="T0" fmla="*/ 214 w 214"/>
                  <a:gd name="T1" fmla="*/ 125 h 238"/>
                  <a:gd name="T2" fmla="*/ 203 w 214"/>
                  <a:gd name="T3" fmla="*/ 80 h 238"/>
                  <a:gd name="T4" fmla="*/ 194 w 214"/>
                  <a:gd name="T5" fmla="*/ 44 h 238"/>
                  <a:gd name="T6" fmla="*/ 190 w 214"/>
                  <a:gd name="T7" fmla="*/ 32 h 238"/>
                  <a:gd name="T8" fmla="*/ 182 w 214"/>
                  <a:gd name="T9" fmla="*/ 21 h 238"/>
                  <a:gd name="T10" fmla="*/ 170 w 214"/>
                  <a:gd name="T11" fmla="*/ 14 h 238"/>
                  <a:gd name="T12" fmla="*/ 160 w 214"/>
                  <a:gd name="T13" fmla="*/ 9 h 238"/>
                  <a:gd name="T14" fmla="*/ 140 w 214"/>
                  <a:gd name="T15" fmla="*/ 3 h 238"/>
                  <a:gd name="T16" fmla="*/ 123 w 214"/>
                  <a:gd name="T17" fmla="*/ 0 h 238"/>
                  <a:gd name="T18" fmla="*/ 85 w 214"/>
                  <a:gd name="T19" fmla="*/ 7 h 238"/>
                  <a:gd name="T20" fmla="*/ 62 w 214"/>
                  <a:gd name="T21" fmla="*/ 18 h 238"/>
                  <a:gd name="T22" fmla="*/ 53 w 214"/>
                  <a:gd name="T23" fmla="*/ 31 h 238"/>
                  <a:gd name="T24" fmla="*/ 32 w 214"/>
                  <a:gd name="T25" fmla="*/ 97 h 238"/>
                  <a:gd name="T26" fmla="*/ 13 w 214"/>
                  <a:gd name="T27" fmla="*/ 170 h 238"/>
                  <a:gd name="T28" fmla="*/ 15 w 214"/>
                  <a:gd name="T29" fmla="*/ 186 h 238"/>
                  <a:gd name="T30" fmla="*/ 1 w 214"/>
                  <a:gd name="T31" fmla="*/ 218 h 238"/>
                  <a:gd name="T32" fmla="*/ 0 w 214"/>
                  <a:gd name="T33" fmla="*/ 230 h 238"/>
                  <a:gd name="T34" fmla="*/ 6 w 214"/>
                  <a:gd name="T35" fmla="*/ 238 h 238"/>
                  <a:gd name="T36" fmla="*/ 29 w 214"/>
                  <a:gd name="T37" fmla="*/ 229 h 238"/>
                  <a:gd name="T38" fmla="*/ 81 w 214"/>
                  <a:gd name="T39" fmla="*/ 209 h 238"/>
                  <a:gd name="T40" fmla="*/ 176 w 214"/>
                  <a:gd name="T41" fmla="*/ 163 h 238"/>
                  <a:gd name="T42" fmla="*/ 199 w 214"/>
                  <a:gd name="T43" fmla="*/ 143 h 238"/>
                  <a:gd name="T44" fmla="*/ 214 w 214"/>
                  <a:gd name="T45" fmla="*/ 125 h 23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4"/>
                  <a:gd name="T70" fmla="*/ 0 h 238"/>
                  <a:gd name="T71" fmla="*/ 214 w 214"/>
                  <a:gd name="T72" fmla="*/ 238 h 23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4" h="238">
                    <a:moveTo>
                      <a:pt x="214" y="125"/>
                    </a:moveTo>
                    <a:lnTo>
                      <a:pt x="203" y="80"/>
                    </a:lnTo>
                    <a:lnTo>
                      <a:pt x="194" y="44"/>
                    </a:lnTo>
                    <a:lnTo>
                      <a:pt x="190" y="32"/>
                    </a:lnTo>
                    <a:lnTo>
                      <a:pt x="182" y="21"/>
                    </a:lnTo>
                    <a:lnTo>
                      <a:pt x="170" y="14"/>
                    </a:lnTo>
                    <a:lnTo>
                      <a:pt x="160" y="9"/>
                    </a:lnTo>
                    <a:lnTo>
                      <a:pt x="140" y="3"/>
                    </a:lnTo>
                    <a:lnTo>
                      <a:pt x="123" y="0"/>
                    </a:lnTo>
                    <a:lnTo>
                      <a:pt x="85" y="7"/>
                    </a:lnTo>
                    <a:lnTo>
                      <a:pt x="62" y="18"/>
                    </a:lnTo>
                    <a:lnTo>
                      <a:pt x="53" y="31"/>
                    </a:lnTo>
                    <a:lnTo>
                      <a:pt x="32" y="97"/>
                    </a:lnTo>
                    <a:lnTo>
                      <a:pt x="13" y="170"/>
                    </a:lnTo>
                    <a:lnTo>
                      <a:pt x="15" y="186"/>
                    </a:lnTo>
                    <a:lnTo>
                      <a:pt x="1" y="218"/>
                    </a:lnTo>
                    <a:lnTo>
                      <a:pt x="0" y="230"/>
                    </a:lnTo>
                    <a:lnTo>
                      <a:pt x="6" y="238"/>
                    </a:lnTo>
                    <a:lnTo>
                      <a:pt x="29" y="229"/>
                    </a:lnTo>
                    <a:lnTo>
                      <a:pt x="81" y="209"/>
                    </a:lnTo>
                    <a:lnTo>
                      <a:pt x="176" y="163"/>
                    </a:lnTo>
                    <a:lnTo>
                      <a:pt x="199" y="143"/>
                    </a:lnTo>
                    <a:lnTo>
                      <a:pt x="214" y="1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474776"/>
                  </a:gs>
                </a:gsLst>
                <a:lin ang="2700000" scaled="1"/>
              </a:gra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97" name="Freeform 928"/>
              <p:cNvSpPr>
                <a:spLocks/>
              </p:cNvSpPr>
              <p:nvPr/>
            </p:nvSpPr>
            <p:spPr bwMode="auto">
              <a:xfrm flipH="1">
                <a:off x="1347" y="3034"/>
                <a:ext cx="57" cy="162"/>
              </a:xfrm>
              <a:custGeom>
                <a:avLst/>
                <a:gdLst>
                  <a:gd name="T0" fmla="*/ 1 w 91"/>
                  <a:gd name="T1" fmla="*/ 0 h 258"/>
                  <a:gd name="T2" fmla="*/ 1 w 91"/>
                  <a:gd name="T3" fmla="*/ 1 h 258"/>
                  <a:gd name="T4" fmla="*/ 1 w 91"/>
                  <a:gd name="T5" fmla="*/ 1 h 258"/>
                  <a:gd name="T6" fmla="*/ 1 w 91"/>
                  <a:gd name="T7" fmla="*/ 1 h 258"/>
                  <a:gd name="T8" fmla="*/ 0 w 91"/>
                  <a:gd name="T9" fmla="*/ 1 h 258"/>
                  <a:gd name="T10" fmla="*/ 1 w 91"/>
                  <a:gd name="T11" fmla="*/ 1 h 258"/>
                  <a:gd name="T12" fmla="*/ 1 w 91"/>
                  <a:gd name="T13" fmla="*/ 1 h 258"/>
                  <a:gd name="T14" fmla="*/ 1 w 91"/>
                  <a:gd name="T15" fmla="*/ 1 h 258"/>
                  <a:gd name="T16" fmla="*/ 1 w 91"/>
                  <a:gd name="T17" fmla="*/ 0 h 2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1"/>
                  <a:gd name="T28" fmla="*/ 0 h 258"/>
                  <a:gd name="T29" fmla="*/ 91 w 91"/>
                  <a:gd name="T30" fmla="*/ 258 h 2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1" h="258">
                    <a:moveTo>
                      <a:pt x="91" y="0"/>
                    </a:moveTo>
                    <a:lnTo>
                      <a:pt x="66" y="80"/>
                    </a:lnTo>
                    <a:lnTo>
                      <a:pt x="45" y="159"/>
                    </a:lnTo>
                    <a:lnTo>
                      <a:pt x="24" y="258"/>
                    </a:lnTo>
                    <a:lnTo>
                      <a:pt x="0" y="240"/>
                    </a:lnTo>
                    <a:lnTo>
                      <a:pt x="19" y="152"/>
                    </a:lnTo>
                    <a:lnTo>
                      <a:pt x="40" y="66"/>
                    </a:lnTo>
                    <a:lnTo>
                      <a:pt x="63" y="6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333333"/>
              </a:soli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98" name="Freeform 929"/>
              <p:cNvSpPr>
                <a:spLocks/>
              </p:cNvSpPr>
              <p:nvPr/>
            </p:nvSpPr>
            <p:spPr bwMode="auto">
              <a:xfrm flipH="1">
                <a:off x="1229" y="3132"/>
                <a:ext cx="39" cy="132"/>
              </a:xfrm>
              <a:custGeom>
                <a:avLst/>
                <a:gdLst>
                  <a:gd name="T0" fmla="*/ 1 w 62"/>
                  <a:gd name="T1" fmla="*/ 1 h 211"/>
                  <a:gd name="T2" fmla="*/ 1 w 62"/>
                  <a:gd name="T3" fmla="*/ 1 h 211"/>
                  <a:gd name="T4" fmla="*/ 0 w 62"/>
                  <a:gd name="T5" fmla="*/ 1 h 211"/>
                  <a:gd name="T6" fmla="*/ 1 w 62"/>
                  <a:gd name="T7" fmla="*/ 1 h 211"/>
                  <a:gd name="T8" fmla="*/ 1 w 62"/>
                  <a:gd name="T9" fmla="*/ 0 h 211"/>
                  <a:gd name="T10" fmla="*/ 1 w 62"/>
                  <a:gd name="T11" fmla="*/ 1 h 211"/>
                  <a:gd name="T12" fmla="*/ 1 w 62"/>
                  <a:gd name="T13" fmla="*/ 1 h 2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211"/>
                  <a:gd name="T23" fmla="*/ 62 w 62"/>
                  <a:gd name="T24" fmla="*/ 211 h 2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211">
                    <a:moveTo>
                      <a:pt x="60" y="135"/>
                    </a:moveTo>
                    <a:lnTo>
                      <a:pt x="51" y="211"/>
                    </a:lnTo>
                    <a:lnTo>
                      <a:pt x="0" y="193"/>
                    </a:lnTo>
                    <a:lnTo>
                      <a:pt x="12" y="114"/>
                    </a:lnTo>
                    <a:lnTo>
                      <a:pt x="33" y="0"/>
                    </a:lnTo>
                    <a:lnTo>
                      <a:pt x="62" y="105"/>
                    </a:lnTo>
                    <a:lnTo>
                      <a:pt x="60" y="135"/>
                    </a:lnTo>
                    <a:close/>
                  </a:path>
                </a:pathLst>
              </a:custGeom>
              <a:solidFill>
                <a:srgbClr val="333333"/>
              </a:soli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99" name="Freeform 930"/>
              <p:cNvSpPr>
                <a:spLocks/>
              </p:cNvSpPr>
              <p:nvPr/>
            </p:nvSpPr>
            <p:spPr bwMode="auto">
              <a:xfrm flipH="1">
                <a:off x="1251" y="3177"/>
                <a:ext cx="123" cy="66"/>
              </a:xfrm>
              <a:custGeom>
                <a:avLst/>
                <a:gdLst>
                  <a:gd name="T0" fmla="*/ 0 w 195"/>
                  <a:gd name="T1" fmla="*/ 1 h 105"/>
                  <a:gd name="T2" fmla="*/ 1 w 195"/>
                  <a:gd name="T3" fmla="*/ 1 h 105"/>
                  <a:gd name="T4" fmla="*/ 1 w 195"/>
                  <a:gd name="T5" fmla="*/ 1 h 105"/>
                  <a:gd name="T6" fmla="*/ 1 w 195"/>
                  <a:gd name="T7" fmla="*/ 0 h 105"/>
                  <a:gd name="T8" fmla="*/ 1 w 195"/>
                  <a:gd name="T9" fmla="*/ 1 h 105"/>
                  <a:gd name="T10" fmla="*/ 1 w 195"/>
                  <a:gd name="T11" fmla="*/ 1 h 105"/>
                  <a:gd name="T12" fmla="*/ 1 w 195"/>
                  <a:gd name="T13" fmla="*/ 1 h 105"/>
                  <a:gd name="T14" fmla="*/ 1 w 195"/>
                  <a:gd name="T15" fmla="*/ 1 h 105"/>
                  <a:gd name="T16" fmla="*/ 1 w 195"/>
                  <a:gd name="T17" fmla="*/ 1 h 105"/>
                  <a:gd name="T18" fmla="*/ 1 w 195"/>
                  <a:gd name="T19" fmla="*/ 1 h 105"/>
                  <a:gd name="T20" fmla="*/ 1 w 195"/>
                  <a:gd name="T21" fmla="*/ 1 h 105"/>
                  <a:gd name="T22" fmla="*/ 1 w 195"/>
                  <a:gd name="T23" fmla="*/ 1 h 105"/>
                  <a:gd name="T24" fmla="*/ 0 w 195"/>
                  <a:gd name="T25" fmla="*/ 1 h 105"/>
                  <a:gd name="T26" fmla="*/ 0 w 195"/>
                  <a:gd name="T27" fmla="*/ 1 h 10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5"/>
                  <a:gd name="T43" fmla="*/ 0 h 105"/>
                  <a:gd name="T44" fmla="*/ 195 w 195"/>
                  <a:gd name="T45" fmla="*/ 105 h 10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5" h="105">
                    <a:moveTo>
                      <a:pt x="0" y="25"/>
                    </a:moveTo>
                    <a:lnTo>
                      <a:pt x="26" y="6"/>
                    </a:lnTo>
                    <a:lnTo>
                      <a:pt x="57" y="1"/>
                    </a:lnTo>
                    <a:lnTo>
                      <a:pt x="110" y="0"/>
                    </a:lnTo>
                    <a:lnTo>
                      <a:pt x="148" y="4"/>
                    </a:lnTo>
                    <a:lnTo>
                      <a:pt x="190" y="28"/>
                    </a:lnTo>
                    <a:lnTo>
                      <a:pt x="195" y="46"/>
                    </a:lnTo>
                    <a:lnTo>
                      <a:pt x="193" y="63"/>
                    </a:lnTo>
                    <a:lnTo>
                      <a:pt x="157" y="84"/>
                    </a:lnTo>
                    <a:lnTo>
                      <a:pt x="120" y="102"/>
                    </a:lnTo>
                    <a:lnTo>
                      <a:pt x="66" y="105"/>
                    </a:lnTo>
                    <a:lnTo>
                      <a:pt x="21" y="78"/>
                    </a:lnTo>
                    <a:lnTo>
                      <a:pt x="0" y="49"/>
                    </a:lnTo>
                    <a:lnTo>
                      <a:pt x="0" y="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5400000" scaled="1"/>
              </a:gra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00" name="Freeform 931"/>
              <p:cNvSpPr>
                <a:spLocks/>
              </p:cNvSpPr>
              <p:nvPr/>
            </p:nvSpPr>
            <p:spPr bwMode="auto">
              <a:xfrm>
                <a:off x="389" y="2993"/>
                <a:ext cx="1127" cy="774"/>
              </a:xfrm>
              <a:custGeom>
                <a:avLst/>
                <a:gdLst>
                  <a:gd name="T0" fmla="*/ 1127 w 1127"/>
                  <a:gd name="T1" fmla="*/ 454 h 774"/>
                  <a:gd name="T2" fmla="*/ 1125 w 1127"/>
                  <a:gd name="T3" fmla="*/ 390 h 774"/>
                  <a:gd name="T4" fmla="*/ 1116 w 1127"/>
                  <a:gd name="T5" fmla="*/ 346 h 774"/>
                  <a:gd name="T6" fmla="*/ 1093 w 1127"/>
                  <a:gd name="T7" fmla="*/ 282 h 774"/>
                  <a:gd name="T8" fmla="*/ 1091 w 1127"/>
                  <a:gd name="T9" fmla="*/ 211 h 774"/>
                  <a:gd name="T10" fmla="*/ 1062 w 1127"/>
                  <a:gd name="T11" fmla="*/ 150 h 774"/>
                  <a:gd name="T12" fmla="*/ 1030 w 1127"/>
                  <a:gd name="T13" fmla="*/ 78 h 774"/>
                  <a:gd name="T14" fmla="*/ 1008 w 1127"/>
                  <a:gd name="T15" fmla="*/ 47 h 774"/>
                  <a:gd name="T16" fmla="*/ 972 w 1127"/>
                  <a:gd name="T17" fmla="*/ 25 h 774"/>
                  <a:gd name="T18" fmla="*/ 937 w 1127"/>
                  <a:gd name="T19" fmla="*/ 15 h 774"/>
                  <a:gd name="T20" fmla="*/ 868 w 1127"/>
                  <a:gd name="T21" fmla="*/ 7 h 774"/>
                  <a:gd name="T22" fmla="*/ 741 w 1127"/>
                  <a:gd name="T23" fmla="*/ 0 h 774"/>
                  <a:gd name="T24" fmla="*/ 505 w 1127"/>
                  <a:gd name="T25" fmla="*/ 2 h 774"/>
                  <a:gd name="T26" fmla="*/ 442 w 1127"/>
                  <a:gd name="T27" fmla="*/ 7 h 774"/>
                  <a:gd name="T28" fmla="*/ 390 w 1127"/>
                  <a:gd name="T29" fmla="*/ 28 h 774"/>
                  <a:gd name="T30" fmla="*/ 344 w 1127"/>
                  <a:gd name="T31" fmla="*/ 54 h 774"/>
                  <a:gd name="T32" fmla="*/ 262 w 1127"/>
                  <a:gd name="T33" fmla="*/ 131 h 774"/>
                  <a:gd name="T34" fmla="*/ 190 w 1127"/>
                  <a:gd name="T35" fmla="*/ 223 h 774"/>
                  <a:gd name="T36" fmla="*/ 98 w 1127"/>
                  <a:gd name="T37" fmla="*/ 330 h 774"/>
                  <a:gd name="T38" fmla="*/ 55 w 1127"/>
                  <a:gd name="T39" fmla="*/ 365 h 774"/>
                  <a:gd name="T40" fmla="*/ 34 w 1127"/>
                  <a:gd name="T41" fmla="*/ 408 h 774"/>
                  <a:gd name="T42" fmla="*/ 17 w 1127"/>
                  <a:gd name="T43" fmla="*/ 484 h 774"/>
                  <a:gd name="T44" fmla="*/ 2 w 1127"/>
                  <a:gd name="T45" fmla="*/ 620 h 774"/>
                  <a:gd name="T46" fmla="*/ 6 w 1127"/>
                  <a:gd name="T47" fmla="*/ 689 h 774"/>
                  <a:gd name="T48" fmla="*/ 26 w 1127"/>
                  <a:gd name="T49" fmla="*/ 706 h 774"/>
                  <a:gd name="T50" fmla="*/ 375 w 1127"/>
                  <a:gd name="T51" fmla="*/ 763 h 774"/>
                  <a:gd name="T52" fmla="*/ 629 w 1127"/>
                  <a:gd name="T53" fmla="*/ 774 h 774"/>
                  <a:gd name="T54" fmla="*/ 710 w 1127"/>
                  <a:gd name="T55" fmla="*/ 765 h 774"/>
                  <a:gd name="T56" fmla="*/ 741 w 1127"/>
                  <a:gd name="T57" fmla="*/ 748 h 774"/>
                  <a:gd name="T58" fmla="*/ 748 w 1127"/>
                  <a:gd name="T59" fmla="*/ 648 h 774"/>
                  <a:gd name="T60" fmla="*/ 768 w 1127"/>
                  <a:gd name="T61" fmla="*/ 571 h 774"/>
                  <a:gd name="T62" fmla="*/ 797 w 1127"/>
                  <a:gd name="T63" fmla="*/ 518 h 774"/>
                  <a:gd name="T64" fmla="*/ 825 w 1127"/>
                  <a:gd name="T65" fmla="*/ 505 h 774"/>
                  <a:gd name="T66" fmla="*/ 845 w 1127"/>
                  <a:gd name="T67" fmla="*/ 523 h 774"/>
                  <a:gd name="T68" fmla="*/ 856 w 1127"/>
                  <a:gd name="T69" fmla="*/ 569 h 774"/>
                  <a:gd name="T70" fmla="*/ 859 w 1127"/>
                  <a:gd name="T71" fmla="*/ 616 h 774"/>
                  <a:gd name="T72" fmla="*/ 851 w 1127"/>
                  <a:gd name="T73" fmla="*/ 684 h 774"/>
                  <a:gd name="T74" fmla="*/ 1063 w 1127"/>
                  <a:gd name="T75" fmla="*/ 501 h 774"/>
                  <a:gd name="T76" fmla="*/ 1069 w 1127"/>
                  <a:gd name="T77" fmla="*/ 441 h 774"/>
                  <a:gd name="T78" fmla="*/ 1090 w 1127"/>
                  <a:gd name="T79" fmla="*/ 384 h 774"/>
                  <a:gd name="T80" fmla="*/ 1111 w 1127"/>
                  <a:gd name="T81" fmla="*/ 370 h 774"/>
                  <a:gd name="T82" fmla="*/ 1123 w 1127"/>
                  <a:gd name="T83" fmla="*/ 397 h 774"/>
                  <a:gd name="T84" fmla="*/ 1125 w 1127"/>
                  <a:gd name="T85" fmla="*/ 444 h 774"/>
                  <a:gd name="T86" fmla="*/ 1116 w 1127"/>
                  <a:gd name="T87" fmla="*/ 478 h 7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27"/>
                  <a:gd name="T133" fmla="*/ 0 h 774"/>
                  <a:gd name="T134" fmla="*/ 1127 w 1127"/>
                  <a:gd name="T135" fmla="*/ 774 h 77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27" h="774">
                    <a:moveTo>
                      <a:pt x="1116" y="476"/>
                    </a:moveTo>
                    <a:lnTo>
                      <a:pt x="1127" y="454"/>
                    </a:lnTo>
                    <a:lnTo>
                      <a:pt x="1127" y="422"/>
                    </a:lnTo>
                    <a:lnTo>
                      <a:pt x="1125" y="390"/>
                    </a:lnTo>
                    <a:lnTo>
                      <a:pt x="1121" y="367"/>
                    </a:lnTo>
                    <a:lnTo>
                      <a:pt x="1116" y="346"/>
                    </a:lnTo>
                    <a:lnTo>
                      <a:pt x="1106" y="316"/>
                    </a:lnTo>
                    <a:lnTo>
                      <a:pt x="1093" y="282"/>
                    </a:lnTo>
                    <a:lnTo>
                      <a:pt x="1096" y="239"/>
                    </a:lnTo>
                    <a:lnTo>
                      <a:pt x="1091" y="211"/>
                    </a:lnTo>
                    <a:lnTo>
                      <a:pt x="1080" y="175"/>
                    </a:lnTo>
                    <a:lnTo>
                      <a:pt x="1062" y="150"/>
                    </a:lnTo>
                    <a:lnTo>
                      <a:pt x="1041" y="105"/>
                    </a:lnTo>
                    <a:lnTo>
                      <a:pt x="1030" y="78"/>
                    </a:lnTo>
                    <a:lnTo>
                      <a:pt x="1018" y="57"/>
                    </a:lnTo>
                    <a:lnTo>
                      <a:pt x="1008" y="47"/>
                    </a:lnTo>
                    <a:lnTo>
                      <a:pt x="985" y="33"/>
                    </a:lnTo>
                    <a:lnTo>
                      <a:pt x="972" y="25"/>
                    </a:lnTo>
                    <a:lnTo>
                      <a:pt x="952" y="18"/>
                    </a:lnTo>
                    <a:lnTo>
                      <a:pt x="937" y="15"/>
                    </a:lnTo>
                    <a:lnTo>
                      <a:pt x="909" y="11"/>
                    </a:lnTo>
                    <a:lnTo>
                      <a:pt x="868" y="7"/>
                    </a:lnTo>
                    <a:lnTo>
                      <a:pt x="808" y="3"/>
                    </a:lnTo>
                    <a:lnTo>
                      <a:pt x="741" y="0"/>
                    </a:lnTo>
                    <a:lnTo>
                      <a:pt x="633" y="0"/>
                    </a:lnTo>
                    <a:lnTo>
                      <a:pt x="505" y="2"/>
                    </a:lnTo>
                    <a:lnTo>
                      <a:pt x="465" y="4"/>
                    </a:lnTo>
                    <a:lnTo>
                      <a:pt x="442" y="7"/>
                    </a:lnTo>
                    <a:lnTo>
                      <a:pt x="421" y="14"/>
                    </a:lnTo>
                    <a:lnTo>
                      <a:pt x="390" y="28"/>
                    </a:lnTo>
                    <a:lnTo>
                      <a:pt x="377" y="32"/>
                    </a:lnTo>
                    <a:lnTo>
                      <a:pt x="344" y="54"/>
                    </a:lnTo>
                    <a:lnTo>
                      <a:pt x="297" y="94"/>
                    </a:lnTo>
                    <a:lnTo>
                      <a:pt x="262" y="131"/>
                    </a:lnTo>
                    <a:lnTo>
                      <a:pt x="223" y="180"/>
                    </a:lnTo>
                    <a:lnTo>
                      <a:pt x="190" y="223"/>
                    </a:lnTo>
                    <a:lnTo>
                      <a:pt x="157" y="267"/>
                    </a:lnTo>
                    <a:lnTo>
                      <a:pt x="98" y="330"/>
                    </a:lnTo>
                    <a:lnTo>
                      <a:pt x="68" y="352"/>
                    </a:lnTo>
                    <a:lnTo>
                      <a:pt x="55" y="365"/>
                    </a:lnTo>
                    <a:lnTo>
                      <a:pt x="43" y="386"/>
                    </a:lnTo>
                    <a:lnTo>
                      <a:pt x="34" y="408"/>
                    </a:lnTo>
                    <a:lnTo>
                      <a:pt x="19" y="454"/>
                    </a:lnTo>
                    <a:lnTo>
                      <a:pt x="17" y="484"/>
                    </a:lnTo>
                    <a:lnTo>
                      <a:pt x="6" y="548"/>
                    </a:lnTo>
                    <a:lnTo>
                      <a:pt x="2" y="620"/>
                    </a:lnTo>
                    <a:lnTo>
                      <a:pt x="0" y="672"/>
                    </a:lnTo>
                    <a:lnTo>
                      <a:pt x="6" y="689"/>
                    </a:lnTo>
                    <a:lnTo>
                      <a:pt x="17" y="700"/>
                    </a:lnTo>
                    <a:lnTo>
                      <a:pt x="26" y="706"/>
                    </a:lnTo>
                    <a:lnTo>
                      <a:pt x="194" y="744"/>
                    </a:lnTo>
                    <a:lnTo>
                      <a:pt x="375" y="763"/>
                    </a:lnTo>
                    <a:lnTo>
                      <a:pt x="498" y="770"/>
                    </a:lnTo>
                    <a:lnTo>
                      <a:pt x="629" y="774"/>
                    </a:lnTo>
                    <a:lnTo>
                      <a:pt x="694" y="768"/>
                    </a:lnTo>
                    <a:lnTo>
                      <a:pt x="710" y="765"/>
                    </a:lnTo>
                    <a:lnTo>
                      <a:pt x="727" y="759"/>
                    </a:lnTo>
                    <a:lnTo>
                      <a:pt x="741" y="748"/>
                    </a:lnTo>
                    <a:lnTo>
                      <a:pt x="743" y="702"/>
                    </a:lnTo>
                    <a:lnTo>
                      <a:pt x="748" y="648"/>
                    </a:lnTo>
                    <a:lnTo>
                      <a:pt x="756" y="612"/>
                    </a:lnTo>
                    <a:lnTo>
                      <a:pt x="768" y="571"/>
                    </a:lnTo>
                    <a:lnTo>
                      <a:pt x="780" y="544"/>
                    </a:lnTo>
                    <a:lnTo>
                      <a:pt x="797" y="518"/>
                    </a:lnTo>
                    <a:lnTo>
                      <a:pt x="812" y="507"/>
                    </a:lnTo>
                    <a:lnTo>
                      <a:pt x="825" y="505"/>
                    </a:lnTo>
                    <a:lnTo>
                      <a:pt x="837" y="508"/>
                    </a:lnTo>
                    <a:lnTo>
                      <a:pt x="845" y="523"/>
                    </a:lnTo>
                    <a:lnTo>
                      <a:pt x="852" y="546"/>
                    </a:lnTo>
                    <a:lnTo>
                      <a:pt x="856" y="569"/>
                    </a:lnTo>
                    <a:lnTo>
                      <a:pt x="858" y="593"/>
                    </a:lnTo>
                    <a:lnTo>
                      <a:pt x="859" y="616"/>
                    </a:lnTo>
                    <a:lnTo>
                      <a:pt x="856" y="649"/>
                    </a:lnTo>
                    <a:lnTo>
                      <a:pt x="851" y="684"/>
                    </a:lnTo>
                    <a:lnTo>
                      <a:pt x="1052" y="540"/>
                    </a:lnTo>
                    <a:lnTo>
                      <a:pt x="1063" y="501"/>
                    </a:lnTo>
                    <a:lnTo>
                      <a:pt x="1065" y="471"/>
                    </a:lnTo>
                    <a:lnTo>
                      <a:pt x="1069" y="441"/>
                    </a:lnTo>
                    <a:lnTo>
                      <a:pt x="1078" y="411"/>
                    </a:lnTo>
                    <a:lnTo>
                      <a:pt x="1090" y="384"/>
                    </a:lnTo>
                    <a:lnTo>
                      <a:pt x="1102" y="371"/>
                    </a:lnTo>
                    <a:lnTo>
                      <a:pt x="1111" y="370"/>
                    </a:lnTo>
                    <a:lnTo>
                      <a:pt x="1116" y="373"/>
                    </a:lnTo>
                    <a:lnTo>
                      <a:pt x="1123" y="397"/>
                    </a:lnTo>
                    <a:lnTo>
                      <a:pt x="1124" y="426"/>
                    </a:lnTo>
                    <a:lnTo>
                      <a:pt x="1125" y="444"/>
                    </a:lnTo>
                    <a:lnTo>
                      <a:pt x="1121" y="461"/>
                    </a:lnTo>
                    <a:lnTo>
                      <a:pt x="1116" y="478"/>
                    </a:lnTo>
                  </a:path>
                </a:pathLst>
              </a:cu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01" name="Freeform 932"/>
              <p:cNvSpPr>
                <a:spLocks/>
              </p:cNvSpPr>
              <p:nvPr/>
            </p:nvSpPr>
            <p:spPr bwMode="auto">
              <a:xfrm flipH="1">
                <a:off x="575" y="3650"/>
                <a:ext cx="182" cy="111"/>
              </a:xfrm>
              <a:custGeom>
                <a:avLst/>
                <a:gdLst>
                  <a:gd name="T0" fmla="*/ 1 w 291"/>
                  <a:gd name="T1" fmla="*/ 1 h 177"/>
                  <a:gd name="T2" fmla="*/ 1 w 291"/>
                  <a:gd name="T3" fmla="*/ 0 h 177"/>
                  <a:gd name="T4" fmla="*/ 1 w 291"/>
                  <a:gd name="T5" fmla="*/ 1 h 177"/>
                  <a:gd name="T6" fmla="*/ 0 w 291"/>
                  <a:gd name="T7" fmla="*/ 1 h 177"/>
                  <a:gd name="T8" fmla="*/ 1 w 291"/>
                  <a:gd name="T9" fmla="*/ 1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77"/>
                  <a:gd name="T17" fmla="*/ 291 w 291"/>
                  <a:gd name="T18" fmla="*/ 177 h 1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77">
                    <a:moveTo>
                      <a:pt x="5" y="15"/>
                    </a:moveTo>
                    <a:lnTo>
                      <a:pt x="291" y="0"/>
                    </a:lnTo>
                    <a:lnTo>
                      <a:pt x="284" y="150"/>
                    </a:lnTo>
                    <a:lnTo>
                      <a:pt x="0" y="177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</p:grpSp>
      <p:grpSp>
        <p:nvGrpSpPr>
          <p:cNvPr id="708" name="Group 1106"/>
          <p:cNvGrpSpPr>
            <a:grpSpLocks/>
          </p:cNvGrpSpPr>
          <p:nvPr/>
        </p:nvGrpSpPr>
        <p:grpSpPr bwMode="auto">
          <a:xfrm>
            <a:off x="7019923" y="2533575"/>
            <a:ext cx="227012" cy="185738"/>
            <a:chOff x="431" y="2687"/>
            <a:chExt cx="113" cy="93"/>
          </a:xfrm>
        </p:grpSpPr>
        <p:sp>
          <p:nvSpPr>
            <p:cNvPr id="709" name="AutoShape 1107"/>
            <p:cNvSpPr>
              <a:spLocks noChangeArrowheads="1"/>
            </p:cNvSpPr>
            <p:nvPr/>
          </p:nvSpPr>
          <p:spPr bwMode="auto">
            <a:xfrm>
              <a:off x="431" y="2687"/>
              <a:ext cx="113" cy="93"/>
            </a:xfrm>
            <a:prstGeom prst="parallelogram">
              <a:avLst>
                <a:gd name="adj" fmla="val 23227"/>
              </a:avLst>
            </a:prstGeom>
            <a:gradFill rotWithShape="1">
              <a:gsLst>
                <a:gs pos="0">
                  <a:srgbClr val="BBE0E3"/>
                </a:gs>
                <a:gs pos="100000">
                  <a:srgbClr val="0066FF"/>
                </a:gs>
              </a:gsLst>
              <a:lin ang="2700000" scaled="1"/>
            </a:gradFill>
            <a:ln w="635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8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710" name="Freeform 1108"/>
            <p:cNvSpPr>
              <a:spLocks/>
            </p:cNvSpPr>
            <p:nvPr/>
          </p:nvSpPr>
          <p:spPr bwMode="auto">
            <a:xfrm>
              <a:off x="437" y="2708"/>
              <a:ext cx="99" cy="61"/>
            </a:xfrm>
            <a:custGeom>
              <a:avLst/>
              <a:gdLst>
                <a:gd name="T0" fmla="*/ 9 w 99"/>
                <a:gd name="T1" fmla="*/ 22 h 61"/>
                <a:gd name="T2" fmla="*/ 99 w 99"/>
                <a:gd name="T3" fmla="*/ 0 h 61"/>
                <a:gd name="T4" fmla="*/ 94 w 99"/>
                <a:gd name="T5" fmla="*/ 22 h 61"/>
                <a:gd name="T6" fmla="*/ 0 w 99"/>
                <a:gd name="T7" fmla="*/ 61 h 61"/>
                <a:gd name="T8" fmla="*/ 9 w 99"/>
                <a:gd name="T9" fmla="*/ 22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61"/>
                <a:gd name="T17" fmla="*/ 99 w 99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61">
                  <a:moveTo>
                    <a:pt x="9" y="22"/>
                  </a:moveTo>
                  <a:lnTo>
                    <a:pt x="99" y="0"/>
                  </a:lnTo>
                  <a:lnTo>
                    <a:pt x="94" y="22"/>
                  </a:lnTo>
                  <a:lnTo>
                    <a:pt x="0" y="61"/>
                  </a:lnTo>
                  <a:lnTo>
                    <a:pt x="9" y="22"/>
                  </a:lnTo>
                  <a:close/>
                </a:path>
              </a:pathLst>
            </a:cu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11" name="Line 1109"/>
            <p:cNvSpPr>
              <a:spLocks noChangeShapeType="1"/>
            </p:cNvSpPr>
            <p:nvPr/>
          </p:nvSpPr>
          <p:spPr bwMode="auto">
            <a:xfrm flipH="1">
              <a:off x="494" y="2691"/>
              <a:ext cx="20" cy="8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12" name="Line 1110"/>
            <p:cNvSpPr>
              <a:spLocks noChangeShapeType="1"/>
            </p:cNvSpPr>
            <p:nvPr/>
          </p:nvSpPr>
          <p:spPr bwMode="auto">
            <a:xfrm flipH="1">
              <a:off x="462" y="2691"/>
              <a:ext cx="20" cy="8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713" name="Group 1105"/>
          <p:cNvGrpSpPr>
            <a:grpSpLocks/>
          </p:cNvGrpSpPr>
          <p:nvPr/>
        </p:nvGrpSpPr>
        <p:grpSpPr bwMode="auto">
          <a:xfrm>
            <a:off x="6816723" y="2533575"/>
            <a:ext cx="227012" cy="185738"/>
            <a:chOff x="431" y="2687"/>
            <a:chExt cx="113" cy="93"/>
          </a:xfrm>
        </p:grpSpPr>
        <p:sp>
          <p:nvSpPr>
            <p:cNvPr id="714" name="AutoShape 1101"/>
            <p:cNvSpPr>
              <a:spLocks noChangeArrowheads="1"/>
            </p:cNvSpPr>
            <p:nvPr/>
          </p:nvSpPr>
          <p:spPr bwMode="auto">
            <a:xfrm>
              <a:off x="431" y="2687"/>
              <a:ext cx="113" cy="93"/>
            </a:xfrm>
            <a:prstGeom prst="parallelogram">
              <a:avLst>
                <a:gd name="adj" fmla="val 23227"/>
              </a:avLst>
            </a:prstGeom>
            <a:gradFill rotWithShape="1">
              <a:gsLst>
                <a:gs pos="0">
                  <a:srgbClr val="BBE0E3"/>
                </a:gs>
                <a:gs pos="100000">
                  <a:srgbClr val="0066FF"/>
                </a:gs>
              </a:gsLst>
              <a:lin ang="2700000" scaled="1"/>
            </a:gradFill>
            <a:ln w="635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8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715" name="Freeform 1104"/>
            <p:cNvSpPr>
              <a:spLocks/>
            </p:cNvSpPr>
            <p:nvPr/>
          </p:nvSpPr>
          <p:spPr bwMode="auto">
            <a:xfrm>
              <a:off x="437" y="2708"/>
              <a:ext cx="99" cy="61"/>
            </a:xfrm>
            <a:custGeom>
              <a:avLst/>
              <a:gdLst>
                <a:gd name="T0" fmla="*/ 9 w 99"/>
                <a:gd name="T1" fmla="*/ 22 h 61"/>
                <a:gd name="T2" fmla="*/ 99 w 99"/>
                <a:gd name="T3" fmla="*/ 0 h 61"/>
                <a:gd name="T4" fmla="*/ 94 w 99"/>
                <a:gd name="T5" fmla="*/ 22 h 61"/>
                <a:gd name="T6" fmla="*/ 0 w 99"/>
                <a:gd name="T7" fmla="*/ 61 h 61"/>
                <a:gd name="T8" fmla="*/ 9 w 99"/>
                <a:gd name="T9" fmla="*/ 22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61"/>
                <a:gd name="T17" fmla="*/ 99 w 99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61">
                  <a:moveTo>
                    <a:pt x="9" y="22"/>
                  </a:moveTo>
                  <a:lnTo>
                    <a:pt x="99" y="0"/>
                  </a:lnTo>
                  <a:lnTo>
                    <a:pt x="94" y="22"/>
                  </a:lnTo>
                  <a:lnTo>
                    <a:pt x="0" y="61"/>
                  </a:lnTo>
                  <a:lnTo>
                    <a:pt x="9" y="22"/>
                  </a:lnTo>
                  <a:close/>
                </a:path>
              </a:pathLst>
            </a:cu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16" name="Line 1102"/>
            <p:cNvSpPr>
              <a:spLocks noChangeShapeType="1"/>
            </p:cNvSpPr>
            <p:nvPr/>
          </p:nvSpPr>
          <p:spPr bwMode="auto">
            <a:xfrm flipH="1">
              <a:off x="494" y="2691"/>
              <a:ext cx="20" cy="8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17" name="Line 1103"/>
            <p:cNvSpPr>
              <a:spLocks noChangeShapeType="1"/>
            </p:cNvSpPr>
            <p:nvPr/>
          </p:nvSpPr>
          <p:spPr bwMode="auto">
            <a:xfrm flipH="1">
              <a:off x="462" y="2691"/>
              <a:ext cx="20" cy="8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718" name="Group 1145"/>
          <p:cNvGrpSpPr>
            <a:grpSpLocks/>
          </p:cNvGrpSpPr>
          <p:nvPr/>
        </p:nvGrpSpPr>
        <p:grpSpPr bwMode="auto">
          <a:xfrm>
            <a:off x="8137523" y="2900289"/>
            <a:ext cx="227012" cy="185737"/>
            <a:chOff x="431" y="2687"/>
            <a:chExt cx="113" cy="93"/>
          </a:xfrm>
        </p:grpSpPr>
        <p:sp>
          <p:nvSpPr>
            <p:cNvPr id="719" name="AutoShape 1146"/>
            <p:cNvSpPr>
              <a:spLocks noChangeArrowheads="1"/>
            </p:cNvSpPr>
            <p:nvPr/>
          </p:nvSpPr>
          <p:spPr bwMode="auto">
            <a:xfrm>
              <a:off x="431" y="2687"/>
              <a:ext cx="113" cy="93"/>
            </a:xfrm>
            <a:prstGeom prst="parallelogram">
              <a:avLst>
                <a:gd name="adj" fmla="val 23227"/>
              </a:avLst>
            </a:prstGeom>
            <a:gradFill rotWithShape="1">
              <a:gsLst>
                <a:gs pos="0">
                  <a:srgbClr val="BBE0E3"/>
                </a:gs>
                <a:gs pos="100000">
                  <a:srgbClr val="0066FF"/>
                </a:gs>
              </a:gsLst>
              <a:lin ang="2700000" scaled="1"/>
            </a:gradFill>
            <a:ln w="635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8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720" name="Freeform 1147"/>
            <p:cNvSpPr>
              <a:spLocks/>
            </p:cNvSpPr>
            <p:nvPr/>
          </p:nvSpPr>
          <p:spPr bwMode="auto">
            <a:xfrm>
              <a:off x="437" y="2708"/>
              <a:ext cx="99" cy="61"/>
            </a:xfrm>
            <a:custGeom>
              <a:avLst/>
              <a:gdLst>
                <a:gd name="T0" fmla="*/ 9 w 99"/>
                <a:gd name="T1" fmla="*/ 22 h 61"/>
                <a:gd name="T2" fmla="*/ 99 w 99"/>
                <a:gd name="T3" fmla="*/ 0 h 61"/>
                <a:gd name="T4" fmla="*/ 94 w 99"/>
                <a:gd name="T5" fmla="*/ 22 h 61"/>
                <a:gd name="T6" fmla="*/ 0 w 99"/>
                <a:gd name="T7" fmla="*/ 61 h 61"/>
                <a:gd name="T8" fmla="*/ 9 w 99"/>
                <a:gd name="T9" fmla="*/ 22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61"/>
                <a:gd name="T17" fmla="*/ 99 w 99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61">
                  <a:moveTo>
                    <a:pt x="9" y="22"/>
                  </a:moveTo>
                  <a:lnTo>
                    <a:pt x="99" y="0"/>
                  </a:lnTo>
                  <a:lnTo>
                    <a:pt x="94" y="22"/>
                  </a:lnTo>
                  <a:lnTo>
                    <a:pt x="0" y="61"/>
                  </a:lnTo>
                  <a:lnTo>
                    <a:pt x="9" y="22"/>
                  </a:lnTo>
                  <a:close/>
                </a:path>
              </a:pathLst>
            </a:cu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21" name="Line 1148"/>
            <p:cNvSpPr>
              <a:spLocks noChangeShapeType="1"/>
            </p:cNvSpPr>
            <p:nvPr/>
          </p:nvSpPr>
          <p:spPr bwMode="auto">
            <a:xfrm flipH="1">
              <a:off x="494" y="2691"/>
              <a:ext cx="20" cy="8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22" name="Line 1149"/>
            <p:cNvSpPr>
              <a:spLocks noChangeShapeType="1"/>
            </p:cNvSpPr>
            <p:nvPr/>
          </p:nvSpPr>
          <p:spPr bwMode="auto">
            <a:xfrm flipH="1">
              <a:off x="462" y="2691"/>
              <a:ext cx="20" cy="8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723" name="Group 1140"/>
          <p:cNvGrpSpPr>
            <a:grpSpLocks/>
          </p:cNvGrpSpPr>
          <p:nvPr/>
        </p:nvGrpSpPr>
        <p:grpSpPr bwMode="auto">
          <a:xfrm>
            <a:off x="7932736" y="2909814"/>
            <a:ext cx="227013" cy="185737"/>
            <a:chOff x="431" y="2687"/>
            <a:chExt cx="113" cy="93"/>
          </a:xfrm>
        </p:grpSpPr>
        <p:sp>
          <p:nvSpPr>
            <p:cNvPr id="724" name="AutoShape 1141"/>
            <p:cNvSpPr>
              <a:spLocks noChangeArrowheads="1"/>
            </p:cNvSpPr>
            <p:nvPr/>
          </p:nvSpPr>
          <p:spPr bwMode="auto">
            <a:xfrm>
              <a:off x="431" y="2687"/>
              <a:ext cx="113" cy="93"/>
            </a:xfrm>
            <a:prstGeom prst="parallelogram">
              <a:avLst>
                <a:gd name="adj" fmla="val 23227"/>
              </a:avLst>
            </a:prstGeom>
            <a:gradFill rotWithShape="1">
              <a:gsLst>
                <a:gs pos="0">
                  <a:srgbClr val="BBE0E3"/>
                </a:gs>
                <a:gs pos="100000">
                  <a:srgbClr val="0066FF"/>
                </a:gs>
              </a:gsLst>
              <a:lin ang="2700000" scaled="1"/>
            </a:gradFill>
            <a:ln w="635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8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725" name="Freeform 1142"/>
            <p:cNvSpPr>
              <a:spLocks/>
            </p:cNvSpPr>
            <p:nvPr/>
          </p:nvSpPr>
          <p:spPr bwMode="auto">
            <a:xfrm>
              <a:off x="437" y="2708"/>
              <a:ext cx="99" cy="61"/>
            </a:xfrm>
            <a:custGeom>
              <a:avLst/>
              <a:gdLst>
                <a:gd name="T0" fmla="*/ 9 w 99"/>
                <a:gd name="T1" fmla="*/ 22 h 61"/>
                <a:gd name="T2" fmla="*/ 99 w 99"/>
                <a:gd name="T3" fmla="*/ 0 h 61"/>
                <a:gd name="T4" fmla="*/ 94 w 99"/>
                <a:gd name="T5" fmla="*/ 22 h 61"/>
                <a:gd name="T6" fmla="*/ 0 w 99"/>
                <a:gd name="T7" fmla="*/ 61 h 61"/>
                <a:gd name="T8" fmla="*/ 9 w 99"/>
                <a:gd name="T9" fmla="*/ 22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61"/>
                <a:gd name="T17" fmla="*/ 99 w 99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61">
                  <a:moveTo>
                    <a:pt x="9" y="22"/>
                  </a:moveTo>
                  <a:lnTo>
                    <a:pt x="99" y="0"/>
                  </a:lnTo>
                  <a:lnTo>
                    <a:pt x="94" y="22"/>
                  </a:lnTo>
                  <a:lnTo>
                    <a:pt x="0" y="61"/>
                  </a:lnTo>
                  <a:lnTo>
                    <a:pt x="9" y="22"/>
                  </a:lnTo>
                  <a:close/>
                </a:path>
              </a:pathLst>
            </a:cu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26" name="Line 1143"/>
            <p:cNvSpPr>
              <a:spLocks noChangeShapeType="1"/>
            </p:cNvSpPr>
            <p:nvPr/>
          </p:nvSpPr>
          <p:spPr bwMode="auto">
            <a:xfrm flipH="1">
              <a:off x="494" y="2691"/>
              <a:ext cx="20" cy="8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27" name="Line 1144"/>
            <p:cNvSpPr>
              <a:spLocks noChangeShapeType="1"/>
            </p:cNvSpPr>
            <p:nvPr/>
          </p:nvSpPr>
          <p:spPr bwMode="auto">
            <a:xfrm flipH="1">
              <a:off x="462" y="2691"/>
              <a:ext cx="20" cy="8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728" name="Group 1784"/>
          <p:cNvGrpSpPr>
            <a:grpSpLocks/>
          </p:cNvGrpSpPr>
          <p:nvPr/>
        </p:nvGrpSpPr>
        <p:grpSpPr bwMode="auto">
          <a:xfrm>
            <a:off x="7697786" y="1440960"/>
            <a:ext cx="646113" cy="215900"/>
            <a:chOff x="3063" y="1157"/>
            <a:chExt cx="407" cy="136"/>
          </a:xfrm>
        </p:grpSpPr>
        <p:sp>
          <p:nvSpPr>
            <p:cNvPr id="729" name="Freeform 1751"/>
            <p:cNvSpPr>
              <a:spLocks/>
            </p:cNvSpPr>
            <p:nvPr/>
          </p:nvSpPr>
          <p:spPr bwMode="auto">
            <a:xfrm>
              <a:off x="3229" y="1157"/>
              <a:ext cx="241" cy="136"/>
            </a:xfrm>
            <a:custGeom>
              <a:avLst/>
              <a:gdLst>
                <a:gd name="T0" fmla="*/ 2 w 314"/>
                <a:gd name="T1" fmla="*/ 0 h 125"/>
                <a:gd name="T2" fmla="*/ 0 w 314"/>
                <a:gd name="T3" fmla="*/ 7570 h 125"/>
                <a:gd name="T4" fmla="*/ 0 w 314"/>
                <a:gd name="T5" fmla="*/ 8458 h 125"/>
                <a:gd name="T6" fmla="*/ 2 w 314"/>
                <a:gd name="T7" fmla="*/ 8458 h 125"/>
                <a:gd name="T8" fmla="*/ 2 w 314"/>
                <a:gd name="T9" fmla="*/ 951 h 125"/>
                <a:gd name="T10" fmla="*/ 2 w 314"/>
                <a:gd name="T11" fmla="*/ 0 h 125"/>
                <a:gd name="T12" fmla="*/ 2 w 314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4"/>
                <a:gd name="T22" fmla="*/ 0 h 125"/>
                <a:gd name="T23" fmla="*/ 314 w 314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4" h="125">
                  <a:moveTo>
                    <a:pt x="111" y="0"/>
                  </a:moveTo>
                  <a:lnTo>
                    <a:pt x="0" y="110"/>
                  </a:lnTo>
                  <a:lnTo>
                    <a:pt x="0" y="125"/>
                  </a:lnTo>
                  <a:lnTo>
                    <a:pt x="204" y="125"/>
                  </a:lnTo>
                  <a:lnTo>
                    <a:pt x="314" y="15"/>
                  </a:lnTo>
                  <a:lnTo>
                    <a:pt x="314" y="0"/>
                  </a:lnTo>
                  <a:lnTo>
                    <a:pt x="111" y="0"/>
                  </a:lnTo>
                  <a:close/>
                </a:path>
              </a:pathLst>
            </a:custGeom>
            <a:gradFill rotWithShape="1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2700000" scaled="1"/>
            </a:gradFill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30" name="Freeform 1752"/>
            <p:cNvSpPr>
              <a:spLocks/>
            </p:cNvSpPr>
            <p:nvPr/>
          </p:nvSpPr>
          <p:spPr bwMode="auto">
            <a:xfrm>
              <a:off x="3231" y="1159"/>
              <a:ext cx="237" cy="120"/>
            </a:xfrm>
            <a:custGeom>
              <a:avLst/>
              <a:gdLst>
                <a:gd name="T0" fmla="*/ 0 w 314"/>
                <a:gd name="T1" fmla="*/ 5469 h 111"/>
                <a:gd name="T2" fmla="*/ 2 w 314"/>
                <a:gd name="T3" fmla="*/ 5469 h 111"/>
                <a:gd name="T4" fmla="*/ 2 w 314"/>
                <a:gd name="T5" fmla="*/ 0 h 111"/>
                <a:gd name="T6" fmla="*/ 0 60000 65536"/>
                <a:gd name="T7" fmla="*/ 0 60000 65536"/>
                <a:gd name="T8" fmla="*/ 0 60000 65536"/>
                <a:gd name="T9" fmla="*/ 0 w 314"/>
                <a:gd name="T10" fmla="*/ 0 h 111"/>
                <a:gd name="T11" fmla="*/ 314 w 314"/>
                <a:gd name="T12" fmla="*/ 111 h 1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1">
                  <a:moveTo>
                    <a:pt x="0" y="111"/>
                  </a:moveTo>
                  <a:lnTo>
                    <a:pt x="203" y="111"/>
                  </a:lnTo>
                  <a:lnTo>
                    <a:pt x="314" y="0"/>
                  </a:lnTo>
                </a:path>
              </a:pathLst>
            </a:custGeom>
            <a:noFill/>
            <a:ln w="635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31" name="Line 1753"/>
            <p:cNvSpPr>
              <a:spLocks noChangeShapeType="1"/>
            </p:cNvSpPr>
            <p:nvPr/>
          </p:nvSpPr>
          <p:spPr bwMode="auto">
            <a:xfrm flipH="1">
              <a:off x="3259" y="1159"/>
              <a:ext cx="83" cy="118"/>
            </a:xfrm>
            <a:prstGeom prst="line">
              <a:avLst/>
            </a:prstGeom>
            <a:noFill/>
            <a:ln w="31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32" name="Line 1754"/>
            <p:cNvSpPr>
              <a:spLocks noChangeShapeType="1"/>
            </p:cNvSpPr>
            <p:nvPr/>
          </p:nvSpPr>
          <p:spPr bwMode="auto">
            <a:xfrm flipH="1">
              <a:off x="3290" y="1159"/>
              <a:ext cx="83" cy="118"/>
            </a:xfrm>
            <a:prstGeom prst="line">
              <a:avLst/>
            </a:prstGeom>
            <a:noFill/>
            <a:ln w="31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33" name="Line 1755"/>
            <p:cNvSpPr>
              <a:spLocks noChangeShapeType="1"/>
            </p:cNvSpPr>
            <p:nvPr/>
          </p:nvSpPr>
          <p:spPr bwMode="auto">
            <a:xfrm flipH="1">
              <a:off x="3322" y="1159"/>
              <a:ext cx="83" cy="118"/>
            </a:xfrm>
            <a:prstGeom prst="line">
              <a:avLst/>
            </a:prstGeom>
            <a:noFill/>
            <a:ln w="31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34" name="Line 1756"/>
            <p:cNvSpPr>
              <a:spLocks noChangeShapeType="1"/>
            </p:cNvSpPr>
            <p:nvPr/>
          </p:nvSpPr>
          <p:spPr bwMode="auto">
            <a:xfrm flipH="1">
              <a:off x="3353" y="1159"/>
              <a:ext cx="83" cy="118"/>
            </a:xfrm>
            <a:prstGeom prst="line">
              <a:avLst/>
            </a:prstGeom>
            <a:noFill/>
            <a:ln w="31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35" name="Line 1757"/>
            <p:cNvSpPr>
              <a:spLocks noChangeShapeType="1"/>
            </p:cNvSpPr>
            <p:nvPr/>
          </p:nvSpPr>
          <p:spPr bwMode="auto">
            <a:xfrm>
              <a:off x="3245" y="1258"/>
              <a:ext cx="154" cy="0"/>
            </a:xfrm>
            <a:prstGeom prst="line">
              <a:avLst/>
            </a:prstGeom>
            <a:noFill/>
            <a:ln w="31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36" name="Line 1758"/>
            <p:cNvSpPr>
              <a:spLocks noChangeShapeType="1"/>
            </p:cNvSpPr>
            <p:nvPr/>
          </p:nvSpPr>
          <p:spPr bwMode="auto">
            <a:xfrm>
              <a:off x="3257" y="1238"/>
              <a:ext cx="154" cy="0"/>
            </a:xfrm>
            <a:prstGeom prst="line">
              <a:avLst/>
            </a:prstGeom>
            <a:noFill/>
            <a:ln w="31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37" name="Line 1759"/>
            <p:cNvSpPr>
              <a:spLocks noChangeShapeType="1"/>
            </p:cNvSpPr>
            <p:nvPr/>
          </p:nvSpPr>
          <p:spPr bwMode="auto">
            <a:xfrm>
              <a:off x="3270" y="1218"/>
              <a:ext cx="155" cy="0"/>
            </a:xfrm>
            <a:prstGeom prst="line">
              <a:avLst/>
            </a:prstGeom>
            <a:noFill/>
            <a:ln w="31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38" name="Line 1760"/>
            <p:cNvSpPr>
              <a:spLocks noChangeShapeType="1"/>
            </p:cNvSpPr>
            <p:nvPr/>
          </p:nvSpPr>
          <p:spPr bwMode="auto">
            <a:xfrm>
              <a:off x="3284" y="1198"/>
              <a:ext cx="154" cy="0"/>
            </a:xfrm>
            <a:prstGeom prst="line">
              <a:avLst/>
            </a:prstGeom>
            <a:noFill/>
            <a:ln w="31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39" name="Line 1761"/>
            <p:cNvSpPr>
              <a:spLocks noChangeShapeType="1"/>
            </p:cNvSpPr>
            <p:nvPr/>
          </p:nvSpPr>
          <p:spPr bwMode="auto">
            <a:xfrm>
              <a:off x="3298" y="1179"/>
              <a:ext cx="154" cy="0"/>
            </a:xfrm>
            <a:prstGeom prst="line">
              <a:avLst/>
            </a:prstGeom>
            <a:noFill/>
            <a:ln w="31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40" name="Freeform 1773"/>
            <p:cNvSpPr>
              <a:spLocks/>
            </p:cNvSpPr>
            <p:nvPr/>
          </p:nvSpPr>
          <p:spPr bwMode="auto">
            <a:xfrm>
              <a:off x="3063" y="1157"/>
              <a:ext cx="241" cy="136"/>
            </a:xfrm>
            <a:custGeom>
              <a:avLst/>
              <a:gdLst>
                <a:gd name="T0" fmla="*/ 2 w 314"/>
                <a:gd name="T1" fmla="*/ 0 h 125"/>
                <a:gd name="T2" fmla="*/ 0 w 314"/>
                <a:gd name="T3" fmla="*/ 7570 h 125"/>
                <a:gd name="T4" fmla="*/ 0 w 314"/>
                <a:gd name="T5" fmla="*/ 8458 h 125"/>
                <a:gd name="T6" fmla="*/ 2 w 314"/>
                <a:gd name="T7" fmla="*/ 8458 h 125"/>
                <a:gd name="T8" fmla="*/ 2 w 314"/>
                <a:gd name="T9" fmla="*/ 951 h 125"/>
                <a:gd name="T10" fmla="*/ 2 w 314"/>
                <a:gd name="T11" fmla="*/ 0 h 125"/>
                <a:gd name="T12" fmla="*/ 2 w 314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4"/>
                <a:gd name="T22" fmla="*/ 0 h 125"/>
                <a:gd name="T23" fmla="*/ 314 w 314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4" h="125">
                  <a:moveTo>
                    <a:pt x="111" y="0"/>
                  </a:moveTo>
                  <a:lnTo>
                    <a:pt x="0" y="110"/>
                  </a:lnTo>
                  <a:lnTo>
                    <a:pt x="0" y="125"/>
                  </a:lnTo>
                  <a:lnTo>
                    <a:pt x="204" y="125"/>
                  </a:lnTo>
                  <a:lnTo>
                    <a:pt x="314" y="15"/>
                  </a:lnTo>
                  <a:lnTo>
                    <a:pt x="314" y="0"/>
                  </a:lnTo>
                  <a:lnTo>
                    <a:pt x="111" y="0"/>
                  </a:lnTo>
                  <a:close/>
                </a:path>
              </a:pathLst>
            </a:custGeom>
            <a:gradFill rotWithShape="1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2700000" scaled="1"/>
            </a:gradFill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41" name="Freeform 1774"/>
            <p:cNvSpPr>
              <a:spLocks/>
            </p:cNvSpPr>
            <p:nvPr/>
          </p:nvSpPr>
          <p:spPr bwMode="auto">
            <a:xfrm>
              <a:off x="3065" y="1159"/>
              <a:ext cx="237" cy="120"/>
            </a:xfrm>
            <a:custGeom>
              <a:avLst/>
              <a:gdLst>
                <a:gd name="T0" fmla="*/ 0 w 314"/>
                <a:gd name="T1" fmla="*/ 5469 h 111"/>
                <a:gd name="T2" fmla="*/ 2 w 314"/>
                <a:gd name="T3" fmla="*/ 5469 h 111"/>
                <a:gd name="T4" fmla="*/ 2 w 314"/>
                <a:gd name="T5" fmla="*/ 0 h 111"/>
                <a:gd name="T6" fmla="*/ 0 60000 65536"/>
                <a:gd name="T7" fmla="*/ 0 60000 65536"/>
                <a:gd name="T8" fmla="*/ 0 60000 65536"/>
                <a:gd name="T9" fmla="*/ 0 w 314"/>
                <a:gd name="T10" fmla="*/ 0 h 111"/>
                <a:gd name="T11" fmla="*/ 314 w 314"/>
                <a:gd name="T12" fmla="*/ 111 h 1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1">
                  <a:moveTo>
                    <a:pt x="0" y="111"/>
                  </a:moveTo>
                  <a:lnTo>
                    <a:pt x="203" y="111"/>
                  </a:lnTo>
                  <a:lnTo>
                    <a:pt x="314" y="0"/>
                  </a:lnTo>
                </a:path>
              </a:pathLst>
            </a:custGeom>
            <a:noFill/>
            <a:ln w="635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42" name="Line 1775"/>
            <p:cNvSpPr>
              <a:spLocks noChangeShapeType="1"/>
            </p:cNvSpPr>
            <p:nvPr/>
          </p:nvSpPr>
          <p:spPr bwMode="auto">
            <a:xfrm flipH="1">
              <a:off x="3093" y="1159"/>
              <a:ext cx="83" cy="118"/>
            </a:xfrm>
            <a:prstGeom prst="line">
              <a:avLst/>
            </a:prstGeom>
            <a:noFill/>
            <a:ln w="31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43" name="Line 1776"/>
            <p:cNvSpPr>
              <a:spLocks noChangeShapeType="1"/>
            </p:cNvSpPr>
            <p:nvPr/>
          </p:nvSpPr>
          <p:spPr bwMode="auto">
            <a:xfrm flipH="1">
              <a:off x="3124" y="1159"/>
              <a:ext cx="83" cy="118"/>
            </a:xfrm>
            <a:prstGeom prst="line">
              <a:avLst/>
            </a:prstGeom>
            <a:noFill/>
            <a:ln w="31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44" name="Line 1777"/>
            <p:cNvSpPr>
              <a:spLocks noChangeShapeType="1"/>
            </p:cNvSpPr>
            <p:nvPr/>
          </p:nvSpPr>
          <p:spPr bwMode="auto">
            <a:xfrm flipH="1">
              <a:off x="3156" y="1159"/>
              <a:ext cx="83" cy="118"/>
            </a:xfrm>
            <a:prstGeom prst="line">
              <a:avLst/>
            </a:prstGeom>
            <a:noFill/>
            <a:ln w="31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45" name="Line 1778"/>
            <p:cNvSpPr>
              <a:spLocks noChangeShapeType="1"/>
            </p:cNvSpPr>
            <p:nvPr/>
          </p:nvSpPr>
          <p:spPr bwMode="auto">
            <a:xfrm flipH="1">
              <a:off x="3187" y="1159"/>
              <a:ext cx="83" cy="118"/>
            </a:xfrm>
            <a:prstGeom prst="line">
              <a:avLst/>
            </a:prstGeom>
            <a:noFill/>
            <a:ln w="31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46" name="Line 1779"/>
            <p:cNvSpPr>
              <a:spLocks noChangeShapeType="1"/>
            </p:cNvSpPr>
            <p:nvPr/>
          </p:nvSpPr>
          <p:spPr bwMode="auto">
            <a:xfrm>
              <a:off x="3079" y="1258"/>
              <a:ext cx="154" cy="0"/>
            </a:xfrm>
            <a:prstGeom prst="line">
              <a:avLst/>
            </a:prstGeom>
            <a:noFill/>
            <a:ln w="31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47" name="Line 1780"/>
            <p:cNvSpPr>
              <a:spLocks noChangeShapeType="1"/>
            </p:cNvSpPr>
            <p:nvPr/>
          </p:nvSpPr>
          <p:spPr bwMode="auto">
            <a:xfrm>
              <a:off x="3091" y="1238"/>
              <a:ext cx="154" cy="0"/>
            </a:xfrm>
            <a:prstGeom prst="line">
              <a:avLst/>
            </a:prstGeom>
            <a:noFill/>
            <a:ln w="31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48" name="Line 1781"/>
            <p:cNvSpPr>
              <a:spLocks noChangeShapeType="1"/>
            </p:cNvSpPr>
            <p:nvPr/>
          </p:nvSpPr>
          <p:spPr bwMode="auto">
            <a:xfrm>
              <a:off x="3104" y="1218"/>
              <a:ext cx="155" cy="0"/>
            </a:xfrm>
            <a:prstGeom prst="line">
              <a:avLst/>
            </a:prstGeom>
            <a:noFill/>
            <a:ln w="31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49" name="Line 1782"/>
            <p:cNvSpPr>
              <a:spLocks noChangeShapeType="1"/>
            </p:cNvSpPr>
            <p:nvPr/>
          </p:nvSpPr>
          <p:spPr bwMode="auto">
            <a:xfrm>
              <a:off x="3118" y="1198"/>
              <a:ext cx="154" cy="0"/>
            </a:xfrm>
            <a:prstGeom prst="line">
              <a:avLst/>
            </a:prstGeom>
            <a:noFill/>
            <a:ln w="31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50" name="Line 1783"/>
            <p:cNvSpPr>
              <a:spLocks noChangeShapeType="1"/>
            </p:cNvSpPr>
            <p:nvPr/>
          </p:nvSpPr>
          <p:spPr bwMode="auto">
            <a:xfrm>
              <a:off x="3132" y="1179"/>
              <a:ext cx="154" cy="0"/>
            </a:xfrm>
            <a:prstGeom prst="line">
              <a:avLst/>
            </a:prstGeom>
            <a:noFill/>
            <a:ln w="31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751" name="Group 1041"/>
          <p:cNvGrpSpPr>
            <a:grpSpLocks/>
          </p:cNvGrpSpPr>
          <p:nvPr/>
        </p:nvGrpSpPr>
        <p:grpSpPr bwMode="auto">
          <a:xfrm flipH="1">
            <a:off x="8359774" y="2311326"/>
            <a:ext cx="904875" cy="536575"/>
            <a:chOff x="2499" y="2362"/>
            <a:chExt cx="1371" cy="813"/>
          </a:xfrm>
        </p:grpSpPr>
        <p:sp>
          <p:nvSpPr>
            <p:cNvPr id="752" name="Freeform 1042"/>
            <p:cNvSpPr>
              <a:spLocks/>
            </p:cNvSpPr>
            <p:nvPr/>
          </p:nvSpPr>
          <p:spPr bwMode="auto">
            <a:xfrm>
              <a:off x="2499" y="2830"/>
              <a:ext cx="1340" cy="345"/>
            </a:xfrm>
            <a:custGeom>
              <a:avLst/>
              <a:gdLst>
                <a:gd name="T0" fmla="*/ 1340 w 1340"/>
                <a:gd name="T1" fmla="*/ 259 h 345"/>
                <a:gd name="T2" fmla="*/ 1310 w 1340"/>
                <a:gd name="T3" fmla="*/ 297 h 345"/>
                <a:gd name="T4" fmla="*/ 1067 w 1340"/>
                <a:gd name="T5" fmla="*/ 345 h 345"/>
                <a:gd name="T6" fmla="*/ 1005 w 1340"/>
                <a:gd name="T7" fmla="*/ 339 h 345"/>
                <a:gd name="T8" fmla="*/ 619 w 1340"/>
                <a:gd name="T9" fmla="*/ 223 h 345"/>
                <a:gd name="T10" fmla="*/ 215 w 1340"/>
                <a:gd name="T11" fmla="*/ 93 h 345"/>
                <a:gd name="T12" fmla="*/ 204 w 1340"/>
                <a:gd name="T13" fmla="*/ 87 h 345"/>
                <a:gd name="T14" fmla="*/ 191 w 1340"/>
                <a:gd name="T15" fmla="*/ 87 h 345"/>
                <a:gd name="T16" fmla="*/ 13 w 1340"/>
                <a:gd name="T17" fmla="*/ 26 h 345"/>
                <a:gd name="T18" fmla="*/ 3 w 1340"/>
                <a:gd name="T19" fmla="*/ 22 h 345"/>
                <a:gd name="T20" fmla="*/ 0 w 1340"/>
                <a:gd name="T21" fmla="*/ 16 h 345"/>
                <a:gd name="T22" fmla="*/ 1 w 1340"/>
                <a:gd name="T23" fmla="*/ 14 h 345"/>
                <a:gd name="T24" fmla="*/ 21 w 1340"/>
                <a:gd name="T25" fmla="*/ 22 h 345"/>
                <a:gd name="T26" fmla="*/ 24 w 1340"/>
                <a:gd name="T27" fmla="*/ 0 h 345"/>
                <a:gd name="T28" fmla="*/ 42 w 1340"/>
                <a:gd name="T29" fmla="*/ 4 h 345"/>
                <a:gd name="T30" fmla="*/ 48 w 1340"/>
                <a:gd name="T31" fmla="*/ 31 h 345"/>
                <a:gd name="T32" fmla="*/ 101 w 1340"/>
                <a:gd name="T33" fmla="*/ 45 h 345"/>
                <a:gd name="T34" fmla="*/ 111 w 1340"/>
                <a:gd name="T35" fmla="*/ 22 h 345"/>
                <a:gd name="T36" fmla="*/ 136 w 1340"/>
                <a:gd name="T37" fmla="*/ 27 h 345"/>
                <a:gd name="T38" fmla="*/ 142 w 1340"/>
                <a:gd name="T39" fmla="*/ 58 h 345"/>
                <a:gd name="T40" fmla="*/ 189 w 1340"/>
                <a:gd name="T41" fmla="*/ 73 h 345"/>
                <a:gd name="T42" fmla="*/ 207 w 1340"/>
                <a:gd name="T43" fmla="*/ 71 h 345"/>
                <a:gd name="T44" fmla="*/ 211 w 1340"/>
                <a:gd name="T45" fmla="*/ 82 h 345"/>
                <a:gd name="T46" fmla="*/ 606 w 1340"/>
                <a:gd name="T47" fmla="*/ 205 h 345"/>
                <a:gd name="T48" fmla="*/ 636 w 1340"/>
                <a:gd name="T49" fmla="*/ 215 h 345"/>
                <a:gd name="T50" fmla="*/ 950 w 1340"/>
                <a:gd name="T51" fmla="*/ 302 h 345"/>
                <a:gd name="T52" fmla="*/ 1012 w 1340"/>
                <a:gd name="T53" fmla="*/ 304 h 345"/>
                <a:gd name="T54" fmla="*/ 1041 w 1340"/>
                <a:gd name="T55" fmla="*/ 310 h 345"/>
                <a:gd name="T56" fmla="*/ 1121 w 1340"/>
                <a:gd name="T57" fmla="*/ 300 h 345"/>
                <a:gd name="T58" fmla="*/ 1154 w 1340"/>
                <a:gd name="T59" fmla="*/ 310 h 345"/>
                <a:gd name="T60" fmla="*/ 1312 w 1340"/>
                <a:gd name="T61" fmla="*/ 277 h 345"/>
                <a:gd name="T62" fmla="*/ 1340 w 1340"/>
                <a:gd name="T63" fmla="*/ 259 h 3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40"/>
                <a:gd name="T97" fmla="*/ 0 h 345"/>
                <a:gd name="T98" fmla="*/ 1340 w 1340"/>
                <a:gd name="T99" fmla="*/ 345 h 3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40" h="345">
                  <a:moveTo>
                    <a:pt x="1340" y="259"/>
                  </a:moveTo>
                  <a:lnTo>
                    <a:pt x="1310" y="297"/>
                  </a:lnTo>
                  <a:lnTo>
                    <a:pt x="1067" y="345"/>
                  </a:lnTo>
                  <a:lnTo>
                    <a:pt x="1005" y="339"/>
                  </a:lnTo>
                  <a:lnTo>
                    <a:pt x="619" y="223"/>
                  </a:lnTo>
                  <a:lnTo>
                    <a:pt x="215" y="93"/>
                  </a:lnTo>
                  <a:lnTo>
                    <a:pt x="204" y="87"/>
                  </a:lnTo>
                  <a:lnTo>
                    <a:pt x="191" y="87"/>
                  </a:lnTo>
                  <a:lnTo>
                    <a:pt x="13" y="26"/>
                  </a:lnTo>
                  <a:lnTo>
                    <a:pt x="3" y="22"/>
                  </a:lnTo>
                  <a:lnTo>
                    <a:pt x="0" y="16"/>
                  </a:lnTo>
                  <a:lnTo>
                    <a:pt x="1" y="14"/>
                  </a:lnTo>
                  <a:lnTo>
                    <a:pt x="21" y="22"/>
                  </a:lnTo>
                  <a:lnTo>
                    <a:pt x="24" y="0"/>
                  </a:lnTo>
                  <a:lnTo>
                    <a:pt x="42" y="4"/>
                  </a:lnTo>
                  <a:lnTo>
                    <a:pt x="48" y="31"/>
                  </a:lnTo>
                  <a:lnTo>
                    <a:pt x="101" y="45"/>
                  </a:lnTo>
                  <a:lnTo>
                    <a:pt x="111" y="22"/>
                  </a:lnTo>
                  <a:lnTo>
                    <a:pt x="136" y="27"/>
                  </a:lnTo>
                  <a:lnTo>
                    <a:pt x="142" y="58"/>
                  </a:lnTo>
                  <a:lnTo>
                    <a:pt x="189" y="73"/>
                  </a:lnTo>
                  <a:lnTo>
                    <a:pt x="207" y="71"/>
                  </a:lnTo>
                  <a:lnTo>
                    <a:pt x="211" y="82"/>
                  </a:lnTo>
                  <a:lnTo>
                    <a:pt x="606" y="205"/>
                  </a:lnTo>
                  <a:lnTo>
                    <a:pt x="636" y="215"/>
                  </a:lnTo>
                  <a:lnTo>
                    <a:pt x="950" y="302"/>
                  </a:lnTo>
                  <a:lnTo>
                    <a:pt x="1012" y="304"/>
                  </a:lnTo>
                  <a:lnTo>
                    <a:pt x="1041" y="310"/>
                  </a:lnTo>
                  <a:lnTo>
                    <a:pt x="1121" y="300"/>
                  </a:lnTo>
                  <a:lnTo>
                    <a:pt x="1154" y="310"/>
                  </a:lnTo>
                  <a:lnTo>
                    <a:pt x="1312" y="277"/>
                  </a:lnTo>
                  <a:lnTo>
                    <a:pt x="1340" y="25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53" name="Freeform 1043"/>
            <p:cNvSpPr>
              <a:spLocks/>
            </p:cNvSpPr>
            <p:nvPr/>
          </p:nvSpPr>
          <p:spPr bwMode="auto">
            <a:xfrm>
              <a:off x="2706" y="2362"/>
              <a:ext cx="1164" cy="779"/>
            </a:xfrm>
            <a:custGeom>
              <a:avLst/>
              <a:gdLst>
                <a:gd name="T0" fmla="*/ 1 w 1686"/>
                <a:gd name="T1" fmla="*/ 1 h 1128"/>
                <a:gd name="T2" fmla="*/ 1 w 1686"/>
                <a:gd name="T3" fmla="*/ 1 h 1128"/>
                <a:gd name="T4" fmla="*/ 0 w 1686"/>
                <a:gd name="T5" fmla="*/ 1 h 1128"/>
                <a:gd name="T6" fmla="*/ 1 w 1686"/>
                <a:gd name="T7" fmla="*/ 1 h 1128"/>
                <a:gd name="T8" fmla="*/ 1 w 1686"/>
                <a:gd name="T9" fmla="*/ 1 h 1128"/>
                <a:gd name="T10" fmla="*/ 1 w 1686"/>
                <a:gd name="T11" fmla="*/ 1 h 1128"/>
                <a:gd name="T12" fmla="*/ 1 w 1686"/>
                <a:gd name="T13" fmla="*/ 1 h 1128"/>
                <a:gd name="T14" fmla="*/ 1 w 1686"/>
                <a:gd name="T15" fmla="*/ 1 h 1128"/>
                <a:gd name="T16" fmla="*/ 1 w 1686"/>
                <a:gd name="T17" fmla="*/ 0 h 1128"/>
                <a:gd name="T18" fmla="*/ 1 w 1686"/>
                <a:gd name="T19" fmla="*/ 1 h 1128"/>
                <a:gd name="T20" fmla="*/ 1 w 1686"/>
                <a:gd name="T21" fmla="*/ 1 h 1128"/>
                <a:gd name="T22" fmla="*/ 1 w 1686"/>
                <a:gd name="T23" fmla="*/ 1 h 1128"/>
                <a:gd name="T24" fmla="*/ 1 w 1686"/>
                <a:gd name="T25" fmla="*/ 1 h 1128"/>
                <a:gd name="T26" fmla="*/ 1 w 1686"/>
                <a:gd name="T27" fmla="*/ 1 h 1128"/>
                <a:gd name="T28" fmla="*/ 1 w 1686"/>
                <a:gd name="T29" fmla="*/ 1 h 1128"/>
                <a:gd name="T30" fmla="*/ 1 w 1686"/>
                <a:gd name="T31" fmla="*/ 1 h 1128"/>
                <a:gd name="T32" fmla="*/ 1 w 1686"/>
                <a:gd name="T33" fmla="*/ 1 h 1128"/>
                <a:gd name="T34" fmla="*/ 1 w 1686"/>
                <a:gd name="T35" fmla="*/ 1 h 1128"/>
                <a:gd name="T36" fmla="*/ 1 w 1686"/>
                <a:gd name="T37" fmla="*/ 1 h 1128"/>
                <a:gd name="T38" fmla="*/ 1 w 1686"/>
                <a:gd name="T39" fmla="*/ 1 h 1128"/>
                <a:gd name="T40" fmla="*/ 1 w 1686"/>
                <a:gd name="T41" fmla="*/ 1 h 1128"/>
                <a:gd name="T42" fmla="*/ 1 w 1686"/>
                <a:gd name="T43" fmla="*/ 1 h 1128"/>
                <a:gd name="T44" fmla="*/ 1 w 1686"/>
                <a:gd name="T45" fmla="*/ 1 h 1128"/>
                <a:gd name="T46" fmla="*/ 1 w 1686"/>
                <a:gd name="T47" fmla="*/ 1 h 1128"/>
                <a:gd name="T48" fmla="*/ 1 w 1686"/>
                <a:gd name="T49" fmla="*/ 1 h 1128"/>
                <a:gd name="T50" fmla="*/ 1 w 1686"/>
                <a:gd name="T51" fmla="*/ 1 h 1128"/>
                <a:gd name="T52" fmla="*/ 1 w 1686"/>
                <a:gd name="T53" fmla="*/ 1 h 11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86"/>
                <a:gd name="T82" fmla="*/ 0 h 1128"/>
                <a:gd name="T83" fmla="*/ 1686 w 1686"/>
                <a:gd name="T84" fmla="*/ 1128 h 11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86" h="1128">
                  <a:moveTo>
                    <a:pt x="639" y="996"/>
                  </a:moveTo>
                  <a:lnTo>
                    <a:pt x="6" y="795"/>
                  </a:lnTo>
                  <a:lnTo>
                    <a:pt x="0" y="771"/>
                  </a:lnTo>
                  <a:lnTo>
                    <a:pt x="3" y="359"/>
                  </a:lnTo>
                  <a:lnTo>
                    <a:pt x="30" y="300"/>
                  </a:lnTo>
                  <a:lnTo>
                    <a:pt x="597" y="144"/>
                  </a:lnTo>
                  <a:lnTo>
                    <a:pt x="654" y="129"/>
                  </a:lnTo>
                  <a:lnTo>
                    <a:pt x="672" y="105"/>
                  </a:lnTo>
                  <a:lnTo>
                    <a:pt x="1047" y="0"/>
                  </a:lnTo>
                  <a:lnTo>
                    <a:pt x="1217" y="23"/>
                  </a:lnTo>
                  <a:cubicBezTo>
                    <a:pt x="1275" y="32"/>
                    <a:pt x="1351" y="45"/>
                    <a:pt x="1398" y="54"/>
                  </a:cubicBezTo>
                  <a:cubicBezTo>
                    <a:pt x="1455" y="66"/>
                    <a:pt x="1470" y="70"/>
                    <a:pt x="1497" y="78"/>
                  </a:cubicBezTo>
                  <a:lnTo>
                    <a:pt x="1560" y="102"/>
                  </a:lnTo>
                  <a:cubicBezTo>
                    <a:pt x="1578" y="128"/>
                    <a:pt x="1592" y="176"/>
                    <a:pt x="1607" y="233"/>
                  </a:cubicBezTo>
                  <a:cubicBezTo>
                    <a:pt x="1622" y="290"/>
                    <a:pt x="1661" y="438"/>
                    <a:pt x="1671" y="585"/>
                  </a:cubicBezTo>
                  <a:cubicBezTo>
                    <a:pt x="1681" y="732"/>
                    <a:pt x="1673" y="730"/>
                    <a:pt x="1673" y="773"/>
                  </a:cubicBezTo>
                  <a:lnTo>
                    <a:pt x="1668" y="846"/>
                  </a:lnTo>
                  <a:lnTo>
                    <a:pt x="1686" y="858"/>
                  </a:lnTo>
                  <a:lnTo>
                    <a:pt x="1677" y="1044"/>
                  </a:lnTo>
                  <a:lnTo>
                    <a:pt x="1635" y="1053"/>
                  </a:lnTo>
                  <a:lnTo>
                    <a:pt x="1608" y="1077"/>
                  </a:lnTo>
                  <a:lnTo>
                    <a:pt x="1371" y="1128"/>
                  </a:lnTo>
                  <a:lnTo>
                    <a:pt x="1323" y="1113"/>
                  </a:lnTo>
                  <a:lnTo>
                    <a:pt x="1197" y="1128"/>
                  </a:lnTo>
                  <a:lnTo>
                    <a:pt x="1167" y="1119"/>
                  </a:lnTo>
                  <a:lnTo>
                    <a:pt x="1065" y="1113"/>
                  </a:lnTo>
                  <a:lnTo>
                    <a:pt x="639" y="996"/>
                  </a:lnTo>
                  <a:close/>
                </a:path>
              </a:pathLst>
            </a:custGeom>
            <a:solidFill>
              <a:srgbClr val="FFFFCC"/>
            </a:solidFill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54" name="Freeform 1044"/>
            <p:cNvSpPr>
              <a:spLocks/>
            </p:cNvSpPr>
            <p:nvPr/>
          </p:nvSpPr>
          <p:spPr bwMode="auto">
            <a:xfrm>
              <a:off x="3451" y="2393"/>
              <a:ext cx="410" cy="497"/>
            </a:xfrm>
            <a:custGeom>
              <a:avLst/>
              <a:gdLst>
                <a:gd name="T0" fmla="*/ 0 w 593"/>
                <a:gd name="T1" fmla="*/ 0 h 720"/>
                <a:gd name="T2" fmla="*/ 1 w 593"/>
                <a:gd name="T3" fmla="*/ 1 h 720"/>
                <a:gd name="T4" fmla="*/ 1 w 593"/>
                <a:gd name="T5" fmla="*/ 1 h 720"/>
                <a:gd name="T6" fmla="*/ 1 w 593"/>
                <a:gd name="T7" fmla="*/ 1 h 720"/>
                <a:gd name="T8" fmla="*/ 1 w 593"/>
                <a:gd name="T9" fmla="*/ 1 h 720"/>
                <a:gd name="T10" fmla="*/ 1 w 593"/>
                <a:gd name="T11" fmla="*/ 1 h 720"/>
                <a:gd name="T12" fmla="*/ 1 w 593"/>
                <a:gd name="T13" fmla="*/ 1 h 720"/>
                <a:gd name="T14" fmla="*/ 1 w 593"/>
                <a:gd name="T15" fmla="*/ 1 h 720"/>
                <a:gd name="T16" fmla="*/ 1 w 593"/>
                <a:gd name="T17" fmla="*/ 1 h 720"/>
                <a:gd name="T18" fmla="*/ 1 w 593"/>
                <a:gd name="T19" fmla="*/ 1 h 720"/>
                <a:gd name="T20" fmla="*/ 1 w 593"/>
                <a:gd name="T21" fmla="*/ 1 h 720"/>
                <a:gd name="T22" fmla="*/ 1 w 593"/>
                <a:gd name="T23" fmla="*/ 1 h 720"/>
                <a:gd name="T24" fmla="*/ 1 w 593"/>
                <a:gd name="T25" fmla="*/ 1 h 720"/>
                <a:gd name="T26" fmla="*/ 1 w 593"/>
                <a:gd name="T27" fmla="*/ 1 h 720"/>
                <a:gd name="T28" fmla="*/ 1 w 593"/>
                <a:gd name="T29" fmla="*/ 1 h 720"/>
                <a:gd name="T30" fmla="*/ 0 w 593"/>
                <a:gd name="T31" fmla="*/ 0 h 7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3"/>
                <a:gd name="T49" fmla="*/ 0 h 720"/>
                <a:gd name="T50" fmla="*/ 593 w 593"/>
                <a:gd name="T51" fmla="*/ 720 h 7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3" h="720">
                  <a:moveTo>
                    <a:pt x="0" y="0"/>
                  </a:moveTo>
                  <a:lnTo>
                    <a:pt x="78" y="5"/>
                  </a:lnTo>
                  <a:cubicBezTo>
                    <a:pt x="132" y="11"/>
                    <a:pt x="221" y="20"/>
                    <a:pt x="323" y="39"/>
                  </a:cubicBezTo>
                  <a:cubicBezTo>
                    <a:pt x="425" y="58"/>
                    <a:pt x="418" y="62"/>
                    <a:pt x="443" y="69"/>
                  </a:cubicBezTo>
                  <a:lnTo>
                    <a:pt x="477" y="87"/>
                  </a:lnTo>
                  <a:cubicBezTo>
                    <a:pt x="489" y="109"/>
                    <a:pt x="503" y="150"/>
                    <a:pt x="518" y="201"/>
                  </a:cubicBezTo>
                  <a:cubicBezTo>
                    <a:pt x="533" y="252"/>
                    <a:pt x="553" y="334"/>
                    <a:pt x="564" y="411"/>
                  </a:cubicBezTo>
                  <a:cubicBezTo>
                    <a:pt x="575" y="488"/>
                    <a:pt x="593" y="646"/>
                    <a:pt x="575" y="695"/>
                  </a:cubicBezTo>
                  <a:lnTo>
                    <a:pt x="456" y="708"/>
                  </a:lnTo>
                  <a:lnTo>
                    <a:pt x="282" y="717"/>
                  </a:lnTo>
                  <a:lnTo>
                    <a:pt x="102" y="720"/>
                  </a:lnTo>
                  <a:lnTo>
                    <a:pt x="102" y="653"/>
                  </a:lnTo>
                  <a:cubicBezTo>
                    <a:pt x="101" y="612"/>
                    <a:pt x="104" y="559"/>
                    <a:pt x="96" y="471"/>
                  </a:cubicBezTo>
                  <a:cubicBezTo>
                    <a:pt x="88" y="383"/>
                    <a:pt x="86" y="363"/>
                    <a:pt x="72" y="279"/>
                  </a:cubicBezTo>
                  <a:cubicBezTo>
                    <a:pt x="58" y="195"/>
                    <a:pt x="33" y="106"/>
                    <a:pt x="21" y="6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6699FF"/>
                </a:gs>
              </a:gsLst>
              <a:lin ang="2700000" scaled="1"/>
            </a:gradFill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55" name="Freeform 1045"/>
            <p:cNvSpPr>
              <a:spLocks/>
            </p:cNvSpPr>
            <p:nvPr/>
          </p:nvSpPr>
          <p:spPr bwMode="auto">
            <a:xfrm>
              <a:off x="3180" y="2509"/>
              <a:ext cx="267" cy="381"/>
            </a:xfrm>
            <a:custGeom>
              <a:avLst/>
              <a:gdLst>
                <a:gd name="T0" fmla="*/ 1 w 387"/>
                <a:gd name="T1" fmla="*/ 1 h 552"/>
                <a:gd name="T2" fmla="*/ 1 w 387"/>
                <a:gd name="T3" fmla="*/ 0 h 552"/>
                <a:gd name="T4" fmla="*/ 1 w 387"/>
                <a:gd name="T5" fmla="*/ 1 h 552"/>
                <a:gd name="T6" fmla="*/ 1 w 387"/>
                <a:gd name="T7" fmla="*/ 1 h 552"/>
                <a:gd name="T8" fmla="*/ 1 w 387"/>
                <a:gd name="T9" fmla="*/ 1 h 552"/>
                <a:gd name="T10" fmla="*/ 1 w 387"/>
                <a:gd name="T11" fmla="*/ 1 h 552"/>
                <a:gd name="T12" fmla="*/ 1 w 387"/>
                <a:gd name="T13" fmla="*/ 1 h 552"/>
                <a:gd name="T14" fmla="*/ 1 w 387"/>
                <a:gd name="T15" fmla="*/ 1 h 552"/>
                <a:gd name="T16" fmla="*/ 1 w 387"/>
                <a:gd name="T17" fmla="*/ 1 h 552"/>
                <a:gd name="T18" fmla="*/ 1 w 387"/>
                <a:gd name="T19" fmla="*/ 1 h 552"/>
                <a:gd name="T20" fmla="*/ 0 w 387"/>
                <a:gd name="T21" fmla="*/ 1 h 552"/>
                <a:gd name="T22" fmla="*/ 1 w 387"/>
                <a:gd name="T23" fmla="*/ 1 h 5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7"/>
                <a:gd name="T37" fmla="*/ 0 h 552"/>
                <a:gd name="T38" fmla="*/ 387 w 387"/>
                <a:gd name="T39" fmla="*/ 552 h 5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7" h="552">
                  <a:moveTo>
                    <a:pt x="6" y="57"/>
                  </a:moveTo>
                  <a:lnTo>
                    <a:pt x="336" y="0"/>
                  </a:lnTo>
                  <a:lnTo>
                    <a:pt x="356" y="108"/>
                  </a:lnTo>
                  <a:cubicBezTo>
                    <a:pt x="363" y="158"/>
                    <a:pt x="373" y="236"/>
                    <a:pt x="378" y="299"/>
                  </a:cubicBezTo>
                  <a:cubicBezTo>
                    <a:pt x="381" y="349"/>
                    <a:pt x="386" y="444"/>
                    <a:pt x="387" y="486"/>
                  </a:cubicBezTo>
                  <a:lnTo>
                    <a:pt x="387" y="552"/>
                  </a:lnTo>
                  <a:lnTo>
                    <a:pt x="251" y="537"/>
                  </a:lnTo>
                  <a:lnTo>
                    <a:pt x="149" y="519"/>
                  </a:lnTo>
                  <a:cubicBezTo>
                    <a:pt x="115" y="510"/>
                    <a:pt x="71" y="496"/>
                    <a:pt x="47" y="482"/>
                  </a:cubicBezTo>
                  <a:cubicBezTo>
                    <a:pt x="8" y="457"/>
                    <a:pt x="13" y="451"/>
                    <a:pt x="5" y="437"/>
                  </a:cubicBezTo>
                  <a:lnTo>
                    <a:pt x="0" y="399"/>
                  </a:lnTo>
                  <a:lnTo>
                    <a:pt x="6" y="57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6699FF"/>
                </a:gs>
              </a:gsLst>
              <a:lin ang="5400000" scaled="1"/>
            </a:gradFill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56" name="Freeform 1046"/>
            <p:cNvSpPr>
              <a:spLocks/>
            </p:cNvSpPr>
            <p:nvPr/>
          </p:nvSpPr>
          <p:spPr bwMode="auto">
            <a:xfrm>
              <a:off x="3684" y="2590"/>
              <a:ext cx="122" cy="320"/>
            </a:xfrm>
            <a:custGeom>
              <a:avLst/>
              <a:gdLst>
                <a:gd name="T0" fmla="*/ 1 w 177"/>
                <a:gd name="T1" fmla="*/ 0 h 464"/>
                <a:gd name="T2" fmla="*/ 1 w 177"/>
                <a:gd name="T3" fmla="*/ 1 h 464"/>
                <a:gd name="T4" fmla="*/ 1 w 177"/>
                <a:gd name="T5" fmla="*/ 1 h 464"/>
                <a:gd name="T6" fmla="*/ 1 w 177"/>
                <a:gd name="T7" fmla="*/ 1 h 464"/>
                <a:gd name="T8" fmla="*/ 1 w 177"/>
                <a:gd name="T9" fmla="*/ 1 h 464"/>
                <a:gd name="T10" fmla="*/ 1 w 177"/>
                <a:gd name="T11" fmla="*/ 1 h 464"/>
                <a:gd name="T12" fmla="*/ 1 w 177"/>
                <a:gd name="T13" fmla="*/ 1 h 464"/>
                <a:gd name="T14" fmla="*/ 1 w 177"/>
                <a:gd name="T15" fmla="*/ 1 h 464"/>
                <a:gd name="T16" fmla="*/ 1 w 177"/>
                <a:gd name="T17" fmla="*/ 1 h 464"/>
                <a:gd name="T18" fmla="*/ 1 w 177"/>
                <a:gd name="T19" fmla="*/ 1 h 464"/>
                <a:gd name="T20" fmla="*/ 1 w 177"/>
                <a:gd name="T21" fmla="*/ 1 h 464"/>
                <a:gd name="T22" fmla="*/ 1 w 177"/>
                <a:gd name="T23" fmla="*/ 1 h 464"/>
                <a:gd name="T24" fmla="*/ 1 w 177"/>
                <a:gd name="T25" fmla="*/ 1 h 464"/>
                <a:gd name="T26" fmla="*/ 1 w 177"/>
                <a:gd name="T27" fmla="*/ 1 h 464"/>
                <a:gd name="T28" fmla="*/ 1 w 177"/>
                <a:gd name="T29" fmla="*/ 1 h 464"/>
                <a:gd name="T30" fmla="*/ 1 w 177"/>
                <a:gd name="T31" fmla="*/ 1 h 464"/>
                <a:gd name="T32" fmla="*/ 1 w 177"/>
                <a:gd name="T33" fmla="*/ 1 h 464"/>
                <a:gd name="T34" fmla="*/ 1 w 177"/>
                <a:gd name="T35" fmla="*/ 1 h 464"/>
                <a:gd name="T36" fmla="*/ 1 w 177"/>
                <a:gd name="T37" fmla="*/ 1 h 464"/>
                <a:gd name="T38" fmla="*/ 1 w 177"/>
                <a:gd name="T39" fmla="*/ 1 h 464"/>
                <a:gd name="T40" fmla="*/ 0 w 177"/>
                <a:gd name="T41" fmla="*/ 1 h 464"/>
                <a:gd name="T42" fmla="*/ 1 w 177"/>
                <a:gd name="T43" fmla="*/ 0 h 4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464"/>
                <a:gd name="T68" fmla="*/ 177 w 177"/>
                <a:gd name="T69" fmla="*/ 464 h 4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464">
                  <a:moveTo>
                    <a:pt x="3" y="0"/>
                  </a:moveTo>
                  <a:lnTo>
                    <a:pt x="42" y="111"/>
                  </a:lnTo>
                  <a:lnTo>
                    <a:pt x="59" y="191"/>
                  </a:lnTo>
                  <a:lnTo>
                    <a:pt x="80" y="210"/>
                  </a:lnTo>
                  <a:lnTo>
                    <a:pt x="95" y="237"/>
                  </a:lnTo>
                  <a:lnTo>
                    <a:pt x="177" y="432"/>
                  </a:lnTo>
                  <a:lnTo>
                    <a:pt x="176" y="455"/>
                  </a:lnTo>
                  <a:lnTo>
                    <a:pt x="161" y="464"/>
                  </a:lnTo>
                  <a:lnTo>
                    <a:pt x="146" y="456"/>
                  </a:lnTo>
                  <a:lnTo>
                    <a:pt x="159" y="441"/>
                  </a:lnTo>
                  <a:lnTo>
                    <a:pt x="159" y="425"/>
                  </a:lnTo>
                  <a:lnTo>
                    <a:pt x="87" y="245"/>
                  </a:lnTo>
                  <a:lnTo>
                    <a:pt x="72" y="215"/>
                  </a:lnTo>
                  <a:lnTo>
                    <a:pt x="59" y="198"/>
                  </a:lnTo>
                  <a:lnTo>
                    <a:pt x="62" y="234"/>
                  </a:lnTo>
                  <a:lnTo>
                    <a:pt x="59" y="312"/>
                  </a:lnTo>
                  <a:lnTo>
                    <a:pt x="51" y="318"/>
                  </a:lnTo>
                  <a:lnTo>
                    <a:pt x="51" y="252"/>
                  </a:lnTo>
                  <a:cubicBezTo>
                    <a:pt x="49" y="226"/>
                    <a:pt x="45" y="195"/>
                    <a:pt x="39" y="164"/>
                  </a:cubicBezTo>
                  <a:cubicBezTo>
                    <a:pt x="33" y="133"/>
                    <a:pt x="28" y="107"/>
                    <a:pt x="21" y="81"/>
                  </a:cubicBezTo>
                  <a:lnTo>
                    <a:pt x="0" y="1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08080"/>
            </a:solidFill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57" name="Freeform 1047"/>
            <p:cNvSpPr>
              <a:spLocks/>
            </p:cNvSpPr>
            <p:nvPr/>
          </p:nvSpPr>
          <p:spPr bwMode="auto">
            <a:xfrm>
              <a:off x="3545" y="2591"/>
              <a:ext cx="125" cy="335"/>
            </a:xfrm>
            <a:custGeom>
              <a:avLst/>
              <a:gdLst>
                <a:gd name="T0" fmla="*/ 1 w 177"/>
                <a:gd name="T1" fmla="*/ 0 h 464"/>
                <a:gd name="T2" fmla="*/ 1 w 177"/>
                <a:gd name="T3" fmla="*/ 1 h 464"/>
                <a:gd name="T4" fmla="*/ 1 w 177"/>
                <a:gd name="T5" fmla="*/ 1 h 464"/>
                <a:gd name="T6" fmla="*/ 1 w 177"/>
                <a:gd name="T7" fmla="*/ 1 h 464"/>
                <a:gd name="T8" fmla="*/ 1 w 177"/>
                <a:gd name="T9" fmla="*/ 1 h 464"/>
                <a:gd name="T10" fmla="*/ 1 w 177"/>
                <a:gd name="T11" fmla="*/ 1 h 464"/>
                <a:gd name="T12" fmla="*/ 1 w 177"/>
                <a:gd name="T13" fmla="*/ 1 h 464"/>
                <a:gd name="T14" fmla="*/ 1 w 177"/>
                <a:gd name="T15" fmla="*/ 1 h 464"/>
                <a:gd name="T16" fmla="*/ 1 w 177"/>
                <a:gd name="T17" fmla="*/ 1 h 464"/>
                <a:gd name="T18" fmla="*/ 1 w 177"/>
                <a:gd name="T19" fmla="*/ 1 h 464"/>
                <a:gd name="T20" fmla="*/ 1 w 177"/>
                <a:gd name="T21" fmla="*/ 1 h 464"/>
                <a:gd name="T22" fmla="*/ 1 w 177"/>
                <a:gd name="T23" fmla="*/ 1 h 464"/>
                <a:gd name="T24" fmla="*/ 1 w 177"/>
                <a:gd name="T25" fmla="*/ 1 h 464"/>
                <a:gd name="T26" fmla="*/ 1 w 177"/>
                <a:gd name="T27" fmla="*/ 1 h 464"/>
                <a:gd name="T28" fmla="*/ 1 w 177"/>
                <a:gd name="T29" fmla="*/ 1 h 464"/>
                <a:gd name="T30" fmla="*/ 1 w 177"/>
                <a:gd name="T31" fmla="*/ 1 h 464"/>
                <a:gd name="T32" fmla="*/ 1 w 177"/>
                <a:gd name="T33" fmla="*/ 1 h 464"/>
                <a:gd name="T34" fmla="*/ 1 w 177"/>
                <a:gd name="T35" fmla="*/ 1 h 464"/>
                <a:gd name="T36" fmla="*/ 1 w 177"/>
                <a:gd name="T37" fmla="*/ 1 h 464"/>
                <a:gd name="T38" fmla="*/ 1 w 177"/>
                <a:gd name="T39" fmla="*/ 1 h 464"/>
                <a:gd name="T40" fmla="*/ 0 w 177"/>
                <a:gd name="T41" fmla="*/ 1 h 464"/>
                <a:gd name="T42" fmla="*/ 1 w 177"/>
                <a:gd name="T43" fmla="*/ 0 h 4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464"/>
                <a:gd name="T68" fmla="*/ 177 w 177"/>
                <a:gd name="T69" fmla="*/ 464 h 4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464">
                  <a:moveTo>
                    <a:pt x="3" y="0"/>
                  </a:moveTo>
                  <a:lnTo>
                    <a:pt x="42" y="111"/>
                  </a:lnTo>
                  <a:lnTo>
                    <a:pt x="59" y="191"/>
                  </a:lnTo>
                  <a:lnTo>
                    <a:pt x="80" y="210"/>
                  </a:lnTo>
                  <a:lnTo>
                    <a:pt x="95" y="237"/>
                  </a:lnTo>
                  <a:lnTo>
                    <a:pt x="177" y="432"/>
                  </a:lnTo>
                  <a:lnTo>
                    <a:pt x="176" y="455"/>
                  </a:lnTo>
                  <a:lnTo>
                    <a:pt x="161" y="464"/>
                  </a:lnTo>
                  <a:lnTo>
                    <a:pt x="146" y="456"/>
                  </a:lnTo>
                  <a:lnTo>
                    <a:pt x="159" y="441"/>
                  </a:lnTo>
                  <a:lnTo>
                    <a:pt x="159" y="425"/>
                  </a:lnTo>
                  <a:lnTo>
                    <a:pt x="87" y="245"/>
                  </a:lnTo>
                  <a:lnTo>
                    <a:pt x="72" y="215"/>
                  </a:lnTo>
                  <a:lnTo>
                    <a:pt x="59" y="198"/>
                  </a:lnTo>
                  <a:lnTo>
                    <a:pt x="62" y="234"/>
                  </a:lnTo>
                  <a:lnTo>
                    <a:pt x="59" y="312"/>
                  </a:lnTo>
                  <a:lnTo>
                    <a:pt x="51" y="318"/>
                  </a:lnTo>
                  <a:lnTo>
                    <a:pt x="51" y="252"/>
                  </a:lnTo>
                  <a:cubicBezTo>
                    <a:pt x="49" y="226"/>
                    <a:pt x="45" y="195"/>
                    <a:pt x="39" y="164"/>
                  </a:cubicBezTo>
                  <a:cubicBezTo>
                    <a:pt x="33" y="133"/>
                    <a:pt x="28" y="107"/>
                    <a:pt x="21" y="81"/>
                  </a:cubicBezTo>
                  <a:lnTo>
                    <a:pt x="0" y="1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08080"/>
            </a:solidFill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58" name="Freeform 1048"/>
            <p:cNvSpPr>
              <a:spLocks/>
            </p:cNvSpPr>
            <p:nvPr/>
          </p:nvSpPr>
          <p:spPr bwMode="auto">
            <a:xfrm>
              <a:off x="3524" y="2917"/>
              <a:ext cx="109" cy="60"/>
            </a:xfrm>
            <a:custGeom>
              <a:avLst/>
              <a:gdLst>
                <a:gd name="T0" fmla="*/ 1 w 158"/>
                <a:gd name="T1" fmla="*/ 0 h 88"/>
                <a:gd name="T2" fmla="*/ 1 w 158"/>
                <a:gd name="T3" fmla="*/ 1 h 88"/>
                <a:gd name="T4" fmla="*/ 1 w 158"/>
                <a:gd name="T5" fmla="*/ 1 h 88"/>
                <a:gd name="T6" fmla="*/ 1 w 158"/>
                <a:gd name="T7" fmla="*/ 1 h 88"/>
                <a:gd name="T8" fmla="*/ 1 w 158"/>
                <a:gd name="T9" fmla="*/ 1 h 88"/>
                <a:gd name="T10" fmla="*/ 0 w 158"/>
                <a:gd name="T11" fmla="*/ 1 h 88"/>
                <a:gd name="T12" fmla="*/ 1 w 158"/>
                <a:gd name="T13" fmla="*/ 0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88"/>
                <a:gd name="T23" fmla="*/ 158 w 158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88">
                  <a:moveTo>
                    <a:pt x="3" y="0"/>
                  </a:moveTo>
                  <a:lnTo>
                    <a:pt x="117" y="6"/>
                  </a:lnTo>
                  <a:lnTo>
                    <a:pt x="137" y="13"/>
                  </a:lnTo>
                  <a:lnTo>
                    <a:pt x="147" y="30"/>
                  </a:lnTo>
                  <a:lnTo>
                    <a:pt x="158" y="75"/>
                  </a:lnTo>
                  <a:lnTo>
                    <a:pt x="0" y="8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08080"/>
            </a:solidFill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59" name="Freeform 1049"/>
            <p:cNvSpPr>
              <a:spLocks/>
            </p:cNvSpPr>
            <p:nvPr/>
          </p:nvSpPr>
          <p:spPr bwMode="auto">
            <a:xfrm>
              <a:off x="3802" y="2890"/>
              <a:ext cx="51" cy="62"/>
            </a:xfrm>
            <a:custGeom>
              <a:avLst/>
              <a:gdLst>
                <a:gd name="T0" fmla="*/ 1 w 74"/>
                <a:gd name="T1" fmla="*/ 1 h 90"/>
                <a:gd name="T2" fmla="*/ 1 w 74"/>
                <a:gd name="T3" fmla="*/ 0 h 90"/>
                <a:gd name="T4" fmla="*/ 1 w 74"/>
                <a:gd name="T5" fmla="*/ 1 h 90"/>
                <a:gd name="T6" fmla="*/ 1 w 74"/>
                <a:gd name="T7" fmla="*/ 1 h 90"/>
                <a:gd name="T8" fmla="*/ 1 w 74"/>
                <a:gd name="T9" fmla="*/ 1 h 90"/>
                <a:gd name="T10" fmla="*/ 0 w 74"/>
                <a:gd name="T11" fmla="*/ 1 h 90"/>
                <a:gd name="T12" fmla="*/ 1 w 74"/>
                <a:gd name="T13" fmla="*/ 1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90"/>
                <a:gd name="T23" fmla="*/ 74 w 74"/>
                <a:gd name="T24" fmla="*/ 90 h 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90">
                  <a:moveTo>
                    <a:pt x="69" y="73"/>
                  </a:moveTo>
                  <a:lnTo>
                    <a:pt x="74" y="0"/>
                  </a:lnTo>
                  <a:lnTo>
                    <a:pt x="18" y="21"/>
                  </a:lnTo>
                  <a:lnTo>
                    <a:pt x="8" y="36"/>
                  </a:lnTo>
                  <a:lnTo>
                    <a:pt x="6" y="48"/>
                  </a:lnTo>
                  <a:lnTo>
                    <a:pt x="0" y="90"/>
                  </a:lnTo>
                  <a:lnTo>
                    <a:pt x="69" y="73"/>
                  </a:lnTo>
                  <a:close/>
                </a:path>
              </a:pathLst>
            </a:custGeom>
            <a:solidFill>
              <a:srgbClr val="808080"/>
            </a:solidFill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60" name="Oval 1050"/>
            <p:cNvSpPr>
              <a:spLocks noChangeArrowheads="1"/>
            </p:cNvSpPr>
            <p:nvPr/>
          </p:nvSpPr>
          <p:spPr bwMode="auto">
            <a:xfrm>
              <a:off x="3535" y="2926"/>
              <a:ext cx="43" cy="39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666666"/>
                </a:gs>
              </a:gsLst>
              <a:path path="rect">
                <a:fillToRect r="100000" b="100000"/>
              </a:path>
            </a:gradFill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20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761" name="Oval 1051"/>
            <p:cNvSpPr>
              <a:spLocks noChangeArrowheads="1"/>
            </p:cNvSpPr>
            <p:nvPr/>
          </p:nvSpPr>
          <p:spPr bwMode="auto">
            <a:xfrm rot="6125685">
              <a:off x="3817" y="2910"/>
              <a:ext cx="34" cy="2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666666"/>
                </a:gs>
              </a:gsLst>
              <a:path path="rect">
                <a:fillToRect r="100000" b="100000"/>
              </a:path>
            </a:gradFill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20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762" name="Freeform 1052"/>
            <p:cNvSpPr>
              <a:spLocks/>
            </p:cNvSpPr>
            <p:nvPr/>
          </p:nvSpPr>
          <p:spPr bwMode="auto">
            <a:xfrm>
              <a:off x="3138" y="2923"/>
              <a:ext cx="732" cy="218"/>
            </a:xfrm>
            <a:custGeom>
              <a:avLst/>
              <a:gdLst>
                <a:gd name="T0" fmla="*/ 1 w 1060"/>
                <a:gd name="T1" fmla="*/ 1 h 316"/>
                <a:gd name="T2" fmla="*/ 1 w 1060"/>
                <a:gd name="T3" fmla="*/ 1 h 316"/>
                <a:gd name="T4" fmla="*/ 1 w 1060"/>
                <a:gd name="T5" fmla="*/ 1 h 316"/>
                <a:gd name="T6" fmla="*/ 1 w 1060"/>
                <a:gd name="T7" fmla="*/ 1 h 316"/>
                <a:gd name="T8" fmla="*/ 1 w 1060"/>
                <a:gd name="T9" fmla="*/ 1 h 316"/>
                <a:gd name="T10" fmla="*/ 1 w 1060"/>
                <a:gd name="T11" fmla="*/ 1 h 316"/>
                <a:gd name="T12" fmla="*/ 1 w 1060"/>
                <a:gd name="T13" fmla="*/ 1 h 316"/>
                <a:gd name="T14" fmla="*/ 1 w 1060"/>
                <a:gd name="T15" fmla="*/ 1 h 316"/>
                <a:gd name="T16" fmla="*/ 1 w 1060"/>
                <a:gd name="T17" fmla="*/ 0 h 316"/>
                <a:gd name="T18" fmla="*/ 0 w 1060"/>
                <a:gd name="T19" fmla="*/ 1 h 316"/>
                <a:gd name="T20" fmla="*/ 1 w 1060"/>
                <a:gd name="T21" fmla="*/ 1 h 316"/>
                <a:gd name="T22" fmla="*/ 1 w 1060"/>
                <a:gd name="T23" fmla="*/ 1 h 316"/>
                <a:gd name="T24" fmla="*/ 1 w 1060"/>
                <a:gd name="T25" fmla="*/ 1 h 316"/>
                <a:gd name="T26" fmla="*/ 1 w 1060"/>
                <a:gd name="T27" fmla="*/ 1 h 316"/>
                <a:gd name="T28" fmla="*/ 1 w 1060"/>
                <a:gd name="T29" fmla="*/ 1 h 316"/>
                <a:gd name="T30" fmla="*/ 1 w 1060"/>
                <a:gd name="T31" fmla="*/ 1 h 316"/>
                <a:gd name="T32" fmla="*/ 1 w 1060"/>
                <a:gd name="T33" fmla="*/ 1 h 316"/>
                <a:gd name="T34" fmla="*/ 1 w 1060"/>
                <a:gd name="T35" fmla="*/ 1 h 316"/>
                <a:gd name="T36" fmla="*/ 1 w 1060"/>
                <a:gd name="T37" fmla="*/ 1 h 316"/>
                <a:gd name="T38" fmla="*/ 1 w 1060"/>
                <a:gd name="T39" fmla="*/ 1 h 316"/>
                <a:gd name="T40" fmla="*/ 1 w 1060"/>
                <a:gd name="T41" fmla="*/ 1 h 3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60"/>
                <a:gd name="T64" fmla="*/ 0 h 316"/>
                <a:gd name="T65" fmla="*/ 1060 w 1060"/>
                <a:gd name="T66" fmla="*/ 316 h 3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60" h="316">
                  <a:moveTo>
                    <a:pt x="1038" y="36"/>
                  </a:moveTo>
                  <a:lnTo>
                    <a:pt x="922" y="58"/>
                  </a:lnTo>
                  <a:lnTo>
                    <a:pt x="849" y="69"/>
                  </a:lnTo>
                  <a:lnTo>
                    <a:pt x="694" y="82"/>
                  </a:lnTo>
                  <a:lnTo>
                    <a:pt x="558" y="90"/>
                  </a:lnTo>
                  <a:lnTo>
                    <a:pt x="442" y="88"/>
                  </a:lnTo>
                  <a:lnTo>
                    <a:pt x="208" y="46"/>
                  </a:lnTo>
                  <a:lnTo>
                    <a:pt x="24" y="4"/>
                  </a:lnTo>
                  <a:lnTo>
                    <a:pt x="1" y="0"/>
                  </a:lnTo>
                  <a:lnTo>
                    <a:pt x="0" y="148"/>
                  </a:lnTo>
                  <a:lnTo>
                    <a:pt x="22" y="189"/>
                  </a:lnTo>
                  <a:lnTo>
                    <a:pt x="450" y="301"/>
                  </a:lnTo>
                  <a:lnTo>
                    <a:pt x="544" y="306"/>
                  </a:lnTo>
                  <a:lnTo>
                    <a:pt x="576" y="316"/>
                  </a:lnTo>
                  <a:lnTo>
                    <a:pt x="699" y="298"/>
                  </a:lnTo>
                  <a:lnTo>
                    <a:pt x="750" y="315"/>
                  </a:lnTo>
                  <a:lnTo>
                    <a:pt x="981" y="265"/>
                  </a:lnTo>
                  <a:lnTo>
                    <a:pt x="1012" y="238"/>
                  </a:lnTo>
                  <a:lnTo>
                    <a:pt x="1050" y="232"/>
                  </a:lnTo>
                  <a:lnTo>
                    <a:pt x="1060" y="48"/>
                  </a:lnTo>
                  <a:lnTo>
                    <a:pt x="1038" y="36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63" name="Line 1053"/>
            <p:cNvSpPr>
              <a:spLocks noChangeShapeType="1"/>
            </p:cNvSpPr>
            <p:nvPr/>
          </p:nvSpPr>
          <p:spPr bwMode="auto">
            <a:xfrm flipH="1">
              <a:off x="2711" y="2524"/>
              <a:ext cx="408" cy="87"/>
            </a:xfrm>
            <a:prstGeom prst="line">
              <a:avLst/>
            </a:prstGeom>
            <a:noFill/>
            <a:ln w="635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64" name="Freeform 1054"/>
            <p:cNvSpPr>
              <a:spLocks/>
            </p:cNvSpPr>
            <p:nvPr/>
          </p:nvSpPr>
          <p:spPr bwMode="auto">
            <a:xfrm>
              <a:off x="2708" y="2845"/>
              <a:ext cx="445" cy="209"/>
            </a:xfrm>
            <a:custGeom>
              <a:avLst/>
              <a:gdLst>
                <a:gd name="T0" fmla="*/ 1 w 645"/>
                <a:gd name="T1" fmla="*/ 1 h 303"/>
                <a:gd name="T2" fmla="*/ 1 w 645"/>
                <a:gd name="T3" fmla="*/ 1 h 303"/>
                <a:gd name="T4" fmla="*/ 1 w 645"/>
                <a:gd name="T5" fmla="*/ 1 h 303"/>
                <a:gd name="T6" fmla="*/ 0 w 645"/>
                <a:gd name="T7" fmla="*/ 0 h 303"/>
                <a:gd name="T8" fmla="*/ 0 w 645"/>
                <a:gd name="T9" fmla="*/ 1 h 303"/>
                <a:gd name="T10" fmla="*/ 1 w 645"/>
                <a:gd name="T11" fmla="*/ 1 h 303"/>
                <a:gd name="T12" fmla="*/ 1 w 645"/>
                <a:gd name="T13" fmla="*/ 1 h 303"/>
                <a:gd name="T14" fmla="*/ 1 w 645"/>
                <a:gd name="T15" fmla="*/ 1 h 303"/>
                <a:gd name="T16" fmla="*/ 1 w 645"/>
                <a:gd name="T17" fmla="*/ 1 h 303"/>
                <a:gd name="T18" fmla="*/ 1 w 645"/>
                <a:gd name="T19" fmla="*/ 1 h 303"/>
                <a:gd name="T20" fmla="*/ 1 w 645"/>
                <a:gd name="T21" fmla="*/ 1 h 3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5"/>
                <a:gd name="T34" fmla="*/ 0 h 303"/>
                <a:gd name="T35" fmla="*/ 645 w 645"/>
                <a:gd name="T36" fmla="*/ 303 h 3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5" h="303">
                  <a:moveTo>
                    <a:pt x="624" y="113"/>
                  </a:moveTo>
                  <a:lnTo>
                    <a:pt x="593" y="105"/>
                  </a:lnTo>
                  <a:lnTo>
                    <a:pt x="570" y="114"/>
                  </a:lnTo>
                  <a:lnTo>
                    <a:pt x="0" y="0"/>
                  </a:lnTo>
                  <a:lnTo>
                    <a:pt x="0" y="83"/>
                  </a:lnTo>
                  <a:lnTo>
                    <a:pt x="6" y="98"/>
                  </a:lnTo>
                  <a:lnTo>
                    <a:pt x="573" y="276"/>
                  </a:lnTo>
                  <a:lnTo>
                    <a:pt x="588" y="281"/>
                  </a:lnTo>
                  <a:lnTo>
                    <a:pt x="645" y="303"/>
                  </a:lnTo>
                  <a:lnTo>
                    <a:pt x="624" y="263"/>
                  </a:lnTo>
                  <a:lnTo>
                    <a:pt x="624" y="113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65" name="Freeform 1055"/>
            <p:cNvSpPr>
              <a:spLocks/>
            </p:cNvSpPr>
            <p:nvPr/>
          </p:nvSpPr>
          <p:spPr bwMode="auto">
            <a:xfrm>
              <a:off x="2819" y="2649"/>
              <a:ext cx="170" cy="205"/>
            </a:xfrm>
            <a:custGeom>
              <a:avLst/>
              <a:gdLst>
                <a:gd name="T0" fmla="*/ 1 w 246"/>
                <a:gd name="T1" fmla="*/ 0 h 297"/>
                <a:gd name="T2" fmla="*/ 1 w 246"/>
                <a:gd name="T3" fmla="*/ 1 h 297"/>
                <a:gd name="T4" fmla="*/ 0 w 246"/>
                <a:gd name="T5" fmla="*/ 1 h 297"/>
                <a:gd name="T6" fmla="*/ 0 w 246"/>
                <a:gd name="T7" fmla="*/ 1 h 297"/>
                <a:gd name="T8" fmla="*/ 1 w 246"/>
                <a:gd name="T9" fmla="*/ 0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97"/>
                <a:gd name="T17" fmla="*/ 246 w 246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97">
                  <a:moveTo>
                    <a:pt x="246" y="0"/>
                  </a:moveTo>
                  <a:lnTo>
                    <a:pt x="246" y="297"/>
                  </a:lnTo>
                  <a:lnTo>
                    <a:pt x="0" y="261"/>
                  </a:lnTo>
                  <a:lnTo>
                    <a:pt x="0" y="33"/>
                  </a:lnTo>
                  <a:lnTo>
                    <a:pt x="246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6699FF"/>
                </a:gs>
              </a:gsLst>
              <a:lin ang="5400000" scaled="1"/>
            </a:gradFill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66" name="Freeform 1056"/>
            <p:cNvSpPr>
              <a:spLocks/>
            </p:cNvSpPr>
            <p:nvPr/>
          </p:nvSpPr>
          <p:spPr bwMode="auto">
            <a:xfrm>
              <a:off x="2500" y="2581"/>
              <a:ext cx="220" cy="323"/>
            </a:xfrm>
            <a:custGeom>
              <a:avLst/>
              <a:gdLst>
                <a:gd name="T0" fmla="*/ 1 w 319"/>
                <a:gd name="T1" fmla="*/ 0 h 468"/>
                <a:gd name="T2" fmla="*/ 1 w 319"/>
                <a:gd name="T3" fmla="*/ 1 h 468"/>
                <a:gd name="T4" fmla="*/ 1 w 319"/>
                <a:gd name="T5" fmla="*/ 1 h 468"/>
                <a:gd name="T6" fmla="*/ 1 w 319"/>
                <a:gd name="T7" fmla="*/ 1 h 468"/>
                <a:gd name="T8" fmla="*/ 0 w 319"/>
                <a:gd name="T9" fmla="*/ 1 h 468"/>
                <a:gd name="T10" fmla="*/ 1 w 319"/>
                <a:gd name="T11" fmla="*/ 1 h 468"/>
                <a:gd name="T12" fmla="*/ 1 w 319"/>
                <a:gd name="T13" fmla="*/ 1 h 468"/>
                <a:gd name="T14" fmla="*/ 1 w 319"/>
                <a:gd name="T15" fmla="*/ 1 h 468"/>
                <a:gd name="T16" fmla="*/ 1 w 319"/>
                <a:gd name="T17" fmla="*/ 1 h 468"/>
                <a:gd name="T18" fmla="*/ 1 w 319"/>
                <a:gd name="T19" fmla="*/ 1 h 468"/>
                <a:gd name="T20" fmla="*/ 1 w 319"/>
                <a:gd name="T21" fmla="*/ 1 h 468"/>
                <a:gd name="T22" fmla="*/ 1 w 319"/>
                <a:gd name="T23" fmla="*/ 1 h 468"/>
                <a:gd name="T24" fmla="*/ 1 w 319"/>
                <a:gd name="T25" fmla="*/ 1 h 468"/>
                <a:gd name="T26" fmla="*/ 1 w 319"/>
                <a:gd name="T27" fmla="*/ 1 h 468"/>
                <a:gd name="T28" fmla="*/ 1 w 319"/>
                <a:gd name="T29" fmla="*/ 1 h 468"/>
                <a:gd name="T30" fmla="*/ 1 w 319"/>
                <a:gd name="T31" fmla="*/ 1 h 468"/>
                <a:gd name="T32" fmla="*/ 1 w 319"/>
                <a:gd name="T33" fmla="*/ 1 h 468"/>
                <a:gd name="T34" fmla="*/ 1 w 319"/>
                <a:gd name="T35" fmla="*/ 0 h 4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9"/>
                <a:gd name="T55" fmla="*/ 0 h 468"/>
                <a:gd name="T56" fmla="*/ 319 w 319"/>
                <a:gd name="T57" fmla="*/ 468 h 4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9" h="468">
                  <a:moveTo>
                    <a:pt x="319" y="0"/>
                  </a:moveTo>
                  <a:lnTo>
                    <a:pt x="277" y="3"/>
                  </a:lnTo>
                  <a:lnTo>
                    <a:pt x="27" y="59"/>
                  </a:lnTo>
                  <a:lnTo>
                    <a:pt x="1" y="94"/>
                  </a:lnTo>
                  <a:lnTo>
                    <a:pt x="0" y="366"/>
                  </a:lnTo>
                  <a:lnTo>
                    <a:pt x="6" y="386"/>
                  </a:lnTo>
                  <a:lnTo>
                    <a:pt x="28" y="392"/>
                  </a:lnTo>
                  <a:lnTo>
                    <a:pt x="33" y="362"/>
                  </a:lnTo>
                  <a:lnTo>
                    <a:pt x="63" y="368"/>
                  </a:lnTo>
                  <a:lnTo>
                    <a:pt x="70" y="404"/>
                  </a:lnTo>
                  <a:lnTo>
                    <a:pt x="148" y="426"/>
                  </a:lnTo>
                  <a:lnTo>
                    <a:pt x="157" y="390"/>
                  </a:lnTo>
                  <a:lnTo>
                    <a:pt x="196" y="398"/>
                  </a:lnTo>
                  <a:lnTo>
                    <a:pt x="205" y="445"/>
                  </a:lnTo>
                  <a:lnTo>
                    <a:pt x="274" y="468"/>
                  </a:lnTo>
                  <a:lnTo>
                    <a:pt x="298" y="460"/>
                  </a:lnTo>
                  <a:lnTo>
                    <a:pt x="301" y="45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CC"/>
            </a:solidFill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67" name="Freeform 1057"/>
            <p:cNvSpPr>
              <a:spLocks/>
            </p:cNvSpPr>
            <p:nvPr/>
          </p:nvSpPr>
          <p:spPr bwMode="auto">
            <a:xfrm>
              <a:off x="2680" y="2580"/>
              <a:ext cx="42" cy="325"/>
            </a:xfrm>
            <a:custGeom>
              <a:avLst/>
              <a:gdLst>
                <a:gd name="T0" fmla="*/ 1 w 60"/>
                <a:gd name="T1" fmla="*/ 0 h 470"/>
                <a:gd name="T2" fmla="*/ 1 w 60"/>
                <a:gd name="T3" fmla="*/ 1 h 470"/>
                <a:gd name="T4" fmla="*/ 0 w 60"/>
                <a:gd name="T5" fmla="*/ 1 h 470"/>
                <a:gd name="T6" fmla="*/ 0 w 60"/>
                <a:gd name="T7" fmla="*/ 1 h 470"/>
                <a:gd name="T8" fmla="*/ 1 w 60"/>
                <a:gd name="T9" fmla="*/ 1 h 470"/>
                <a:gd name="T10" fmla="*/ 1 w 60"/>
                <a:gd name="T11" fmla="*/ 1 h 470"/>
                <a:gd name="T12" fmla="*/ 1 w 60"/>
                <a:gd name="T13" fmla="*/ 1 h 470"/>
                <a:gd name="T14" fmla="*/ 1 w 60"/>
                <a:gd name="T15" fmla="*/ 0 h 4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"/>
                <a:gd name="T25" fmla="*/ 0 h 470"/>
                <a:gd name="T26" fmla="*/ 60 w 60"/>
                <a:gd name="T27" fmla="*/ 470 h 4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" h="470">
                  <a:moveTo>
                    <a:pt x="60" y="0"/>
                  </a:moveTo>
                  <a:lnTo>
                    <a:pt x="18" y="6"/>
                  </a:lnTo>
                  <a:lnTo>
                    <a:pt x="0" y="52"/>
                  </a:lnTo>
                  <a:lnTo>
                    <a:pt x="0" y="449"/>
                  </a:lnTo>
                  <a:lnTo>
                    <a:pt x="10" y="470"/>
                  </a:lnTo>
                  <a:lnTo>
                    <a:pt x="40" y="463"/>
                  </a:lnTo>
                  <a:lnTo>
                    <a:pt x="40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08080"/>
            </a:solidFill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68" name="Freeform 1058"/>
            <p:cNvSpPr>
              <a:spLocks/>
            </p:cNvSpPr>
            <p:nvPr/>
          </p:nvSpPr>
          <p:spPr bwMode="auto">
            <a:xfrm>
              <a:off x="2501" y="2616"/>
              <a:ext cx="178" cy="32"/>
            </a:xfrm>
            <a:custGeom>
              <a:avLst/>
              <a:gdLst>
                <a:gd name="T0" fmla="*/ 1 w 258"/>
                <a:gd name="T1" fmla="*/ 0 h 46"/>
                <a:gd name="T2" fmla="*/ 0 w 258"/>
                <a:gd name="T3" fmla="*/ 1 h 46"/>
                <a:gd name="T4" fmla="*/ 0 60000 65536"/>
                <a:gd name="T5" fmla="*/ 0 60000 65536"/>
                <a:gd name="T6" fmla="*/ 0 w 258"/>
                <a:gd name="T7" fmla="*/ 0 h 46"/>
                <a:gd name="T8" fmla="*/ 258 w 258"/>
                <a:gd name="T9" fmla="*/ 46 h 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8" h="46">
                  <a:moveTo>
                    <a:pt x="258" y="0"/>
                  </a:moveTo>
                  <a:lnTo>
                    <a:pt x="0" y="46"/>
                  </a:lnTo>
                </a:path>
              </a:pathLst>
            </a:custGeom>
            <a:noFill/>
            <a:ln w="635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69" name="Freeform 1059"/>
            <p:cNvSpPr>
              <a:spLocks/>
            </p:cNvSpPr>
            <p:nvPr/>
          </p:nvSpPr>
          <p:spPr bwMode="auto">
            <a:xfrm>
              <a:off x="2499" y="2807"/>
              <a:ext cx="187" cy="96"/>
            </a:xfrm>
            <a:custGeom>
              <a:avLst/>
              <a:gdLst>
                <a:gd name="T0" fmla="*/ 181 w 187"/>
                <a:gd name="T1" fmla="*/ 34 h 96"/>
                <a:gd name="T2" fmla="*/ 0 w 187"/>
                <a:gd name="T3" fmla="*/ 0 h 96"/>
                <a:gd name="T4" fmla="*/ 2 w 187"/>
                <a:gd name="T5" fmla="*/ 31 h 96"/>
                <a:gd name="T6" fmla="*/ 4 w 187"/>
                <a:gd name="T7" fmla="*/ 39 h 96"/>
                <a:gd name="T8" fmla="*/ 22 w 187"/>
                <a:gd name="T9" fmla="*/ 44 h 96"/>
                <a:gd name="T10" fmla="*/ 25 w 187"/>
                <a:gd name="T11" fmla="*/ 25 h 96"/>
                <a:gd name="T12" fmla="*/ 45 w 187"/>
                <a:gd name="T13" fmla="*/ 28 h 96"/>
                <a:gd name="T14" fmla="*/ 49 w 187"/>
                <a:gd name="T15" fmla="*/ 52 h 96"/>
                <a:gd name="T16" fmla="*/ 103 w 187"/>
                <a:gd name="T17" fmla="*/ 69 h 96"/>
                <a:gd name="T18" fmla="*/ 109 w 187"/>
                <a:gd name="T19" fmla="*/ 45 h 96"/>
                <a:gd name="T20" fmla="*/ 137 w 187"/>
                <a:gd name="T21" fmla="*/ 50 h 96"/>
                <a:gd name="T22" fmla="*/ 142 w 187"/>
                <a:gd name="T23" fmla="*/ 83 h 96"/>
                <a:gd name="T24" fmla="*/ 187 w 187"/>
                <a:gd name="T25" fmla="*/ 96 h 96"/>
                <a:gd name="T26" fmla="*/ 181 w 187"/>
                <a:gd name="T27" fmla="*/ 86 h 96"/>
                <a:gd name="T28" fmla="*/ 181 w 187"/>
                <a:gd name="T29" fmla="*/ 34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7"/>
                <a:gd name="T46" fmla="*/ 0 h 96"/>
                <a:gd name="T47" fmla="*/ 187 w 187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7" h="96">
                  <a:moveTo>
                    <a:pt x="181" y="34"/>
                  </a:moveTo>
                  <a:lnTo>
                    <a:pt x="0" y="0"/>
                  </a:lnTo>
                  <a:lnTo>
                    <a:pt x="2" y="31"/>
                  </a:lnTo>
                  <a:lnTo>
                    <a:pt x="4" y="39"/>
                  </a:lnTo>
                  <a:lnTo>
                    <a:pt x="22" y="44"/>
                  </a:lnTo>
                  <a:lnTo>
                    <a:pt x="25" y="25"/>
                  </a:lnTo>
                  <a:lnTo>
                    <a:pt x="45" y="28"/>
                  </a:lnTo>
                  <a:lnTo>
                    <a:pt x="49" y="52"/>
                  </a:lnTo>
                  <a:lnTo>
                    <a:pt x="103" y="69"/>
                  </a:lnTo>
                  <a:lnTo>
                    <a:pt x="109" y="45"/>
                  </a:lnTo>
                  <a:lnTo>
                    <a:pt x="137" y="50"/>
                  </a:lnTo>
                  <a:lnTo>
                    <a:pt x="142" y="83"/>
                  </a:lnTo>
                  <a:lnTo>
                    <a:pt x="187" y="96"/>
                  </a:lnTo>
                  <a:lnTo>
                    <a:pt x="181" y="86"/>
                  </a:lnTo>
                  <a:lnTo>
                    <a:pt x="181" y="34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70" name="Freeform 1060"/>
            <p:cNvSpPr>
              <a:spLocks/>
            </p:cNvSpPr>
            <p:nvPr/>
          </p:nvSpPr>
          <p:spPr bwMode="auto">
            <a:xfrm>
              <a:off x="2801" y="2440"/>
              <a:ext cx="104" cy="108"/>
            </a:xfrm>
            <a:custGeom>
              <a:avLst/>
              <a:gdLst>
                <a:gd name="T0" fmla="*/ 1 w 150"/>
                <a:gd name="T1" fmla="*/ 1 h 157"/>
                <a:gd name="T2" fmla="*/ 1 w 150"/>
                <a:gd name="T3" fmla="*/ 1 h 157"/>
                <a:gd name="T4" fmla="*/ 1 w 150"/>
                <a:gd name="T5" fmla="*/ 1 h 157"/>
                <a:gd name="T6" fmla="*/ 1 w 150"/>
                <a:gd name="T7" fmla="*/ 1 h 157"/>
                <a:gd name="T8" fmla="*/ 1 w 150"/>
                <a:gd name="T9" fmla="*/ 1 h 157"/>
                <a:gd name="T10" fmla="*/ 1 w 150"/>
                <a:gd name="T11" fmla="*/ 1 h 157"/>
                <a:gd name="T12" fmla="*/ 1 w 150"/>
                <a:gd name="T13" fmla="*/ 1 h 157"/>
                <a:gd name="T14" fmla="*/ 1 w 150"/>
                <a:gd name="T15" fmla="*/ 1 h 157"/>
                <a:gd name="T16" fmla="*/ 1 w 150"/>
                <a:gd name="T17" fmla="*/ 1 h 157"/>
                <a:gd name="T18" fmla="*/ 1 w 150"/>
                <a:gd name="T19" fmla="*/ 0 h 157"/>
                <a:gd name="T20" fmla="*/ 1 w 150"/>
                <a:gd name="T21" fmla="*/ 1 h 157"/>
                <a:gd name="T22" fmla="*/ 1 w 150"/>
                <a:gd name="T23" fmla="*/ 1 h 157"/>
                <a:gd name="T24" fmla="*/ 1 w 150"/>
                <a:gd name="T25" fmla="*/ 1 h 157"/>
                <a:gd name="T26" fmla="*/ 1 w 150"/>
                <a:gd name="T27" fmla="*/ 1 h 157"/>
                <a:gd name="T28" fmla="*/ 0 w 150"/>
                <a:gd name="T29" fmla="*/ 1 h 157"/>
                <a:gd name="T30" fmla="*/ 1 w 150"/>
                <a:gd name="T31" fmla="*/ 1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0"/>
                <a:gd name="T49" fmla="*/ 0 h 157"/>
                <a:gd name="T50" fmla="*/ 150 w 150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0" h="157">
                  <a:moveTo>
                    <a:pt x="33" y="147"/>
                  </a:moveTo>
                  <a:lnTo>
                    <a:pt x="104" y="118"/>
                  </a:lnTo>
                  <a:lnTo>
                    <a:pt x="132" y="27"/>
                  </a:lnTo>
                  <a:lnTo>
                    <a:pt x="146" y="25"/>
                  </a:lnTo>
                  <a:lnTo>
                    <a:pt x="150" y="4"/>
                  </a:lnTo>
                  <a:lnTo>
                    <a:pt x="146" y="4"/>
                  </a:lnTo>
                  <a:lnTo>
                    <a:pt x="140" y="16"/>
                  </a:lnTo>
                  <a:lnTo>
                    <a:pt x="126" y="15"/>
                  </a:lnTo>
                  <a:lnTo>
                    <a:pt x="129" y="1"/>
                  </a:lnTo>
                  <a:lnTo>
                    <a:pt x="123" y="0"/>
                  </a:lnTo>
                  <a:lnTo>
                    <a:pt x="117" y="24"/>
                  </a:lnTo>
                  <a:lnTo>
                    <a:pt x="126" y="27"/>
                  </a:lnTo>
                  <a:lnTo>
                    <a:pt x="95" y="109"/>
                  </a:lnTo>
                  <a:lnTo>
                    <a:pt x="18" y="144"/>
                  </a:lnTo>
                  <a:lnTo>
                    <a:pt x="0" y="157"/>
                  </a:lnTo>
                  <a:lnTo>
                    <a:pt x="33" y="147"/>
                  </a:lnTo>
                  <a:close/>
                </a:path>
              </a:pathLst>
            </a:custGeom>
            <a:solidFill>
              <a:srgbClr val="808080"/>
            </a:solidFill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71" name="Freeform 1061"/>
            <p:cNvSpPr>
              <a:spLocks/>
            </p:cNvSpPr>
            <p:nvPr/>
          </p:nvSpPr>
          <p:spPr bwMode="auto">
            <a:xfrm>
              <a:off x="3001" y="2652"/>
              <a:ext cx="78" cy="359"/>
            </a:xfrm>
            <a:custGeom>
              <a:avLst/>
              <a:gdLst>
                <a:gd name="T0" fmla="*/ 1 w 114"/>
                <a:gd name="T1" fmla="*/ 1 h 524"/>
                <a:gd name="T2" fmla="*/ 1 w 114"/>
                <a:gd name="T3" fmla="*/ 0 h 524"/>
                <a:gd name="T4" fmla="*/ 1 w 114"/>
                <a:gd name="T5" fmla="*/ 1 h 524"/>
                <a:gd name="T6" fmla="*/ 1 w 114"/>
                <a:gd name="T7" fmla="*/ 1 h 524"/>
                <a:gd name="T8" fmla="*/ 1 w 114"/>
                <a:gd name="T9" fmla="*/ 1 h 524"/>
                <a:gd name="T10" fmla="*/ 1 w 114"/>
                <a:gd name="T11" fmla="*/ 1 h 524"/>
                <a:gd name="T12" fmla="*/ 0 w 114"/>
                <a:gd name="T13" fmla="*/ 1 h 524"/>
                <a:gd name="T14" fmla="*/ 0 w 114"/>
                <a:gd name="T15" fmla="*/ 1 h 524"/>
                <a:gd name="T16" fmla="*/ 1 w 114"/>
                <a:gd name="T17" fmla="*/ 1 h 5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4"/>
                <a:gd name="T28" fmla="*/ 0 h 524"/>
                <a:gd name="T29" fmla="*/ 114 w 114"/>
                <a:gd name="T30" fmla="*/ 524 h 5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4" h="524">
                  <a:moveTo>
                    <a:pt x="15" y="11"/>
                  </a:moveTo>
                  <a:lnTo>
                    <a:pt x="105" y="0"/>
                  </a:lnTo>
                  <a:lnTo>
                    <a:pt x="114" y="9"/>
                  </a:lnTo>
                  <a:lnTo>
                    <a:pt x="114" y="515"/>
                  </a:lnTo>
                  <a:lnTo>
                    <a:pt x="103" y="524"/>
                  </a:lnTo>
                  <a:lnTo>
                    <a:pt x="13" y="497"/>
                  </a:lnTo>
                  <a:lnTo>
                    <a:pt x="0" y="480"/>
                  </a:lnTo>
                  <a:lnTo>
                    <a:pt x="0" y="29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FFFFCC"/>
            </a:solidFill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72" name="Freeform 1062"/>
            <p:cNvSpPr>
              <a:spLocks/>
            </p:cNvSpPr>
            <p:nvPr/>
          </p:nvSpPr>
          <p:spPr bwMode="auto">
            <a:xfrm>
              <a:off x="3017" y="2671"/>
              <a:ext cx="54" cy="296"/>
            </a:xfrm>
            <a:custGeom>
              <a:avLst/>
              <a:gdLst>
                <a:gd name="T0" fmla="*/ 1 w 78"/>
                <a:gd name="T1" fmla="*/ 0 h 429"/>
                <a:gd name="T2" fmla="*/ 1 w 78"/>
                <a:gd name="T3" fmla="*/ 1 h 429"/>
                <a:gd name="T4" fmla="*/ 0 w 78"/>
                <a:gd name="T5" fmla="*/ 1 h 429"/>
                <a:gd name="T6" fmla="*/ 0 w 78"/>
                <a:gd name="T7" fmla="*/ 1 h 429"/>
                <a:gd name="T8" fmla="*/ 1 w 78"/>
                <a:gd name="T9" fmla="*/ 1 h 429"/>
                <a:gd name="T10" fmla="*/ 1 w 78"/>
                <a:gd name="T11" fmla="*/ 1 h 429"/>
                <a:gd name="T12" fmla="*/ 1 w 78"/>
                <a:gd name="T13" fmla="*/ 0 h 4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429"/>
                <a:gd name="T23" fmla="*/ 78 w 78"/>
                <a:gd name="T24" fmla="*/ 429 h 4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429">
                  <a:moveTo>
                    <a:pt x="78" y="0"/>
                  </a:moveTo>
                  <a:lnTo>
                    <a:pt x="7" y="8"/>
                  </a:lnTo>
                  <a:lnTo>
                    <a:pt x="0" y="17"/>
                  </a:lnTo>
                  <a:lnTo>
                    <a:pt x="0" y="399"/>
                  </a:lnTo>
                  <a:lnTo>
                    <a:pt x="4" y="414"/>
                  </a:lnTo>
                  <a:lnTo>
                    <a:pt x="78" y="429"/>
                  </a:lnTo>
                  <a:lnTo>
                    <a:pt x="78" y="0"/>
                  </a:lnTo>
                  <a:close/>
                </a:path>
              </a:pathLst>
            </a:custGeom>
            <a:gradFill rotWithShape="1">
              <a:gsLst>
                <a:gs pos="0">
                  <a:srgbClr val="6699FF"/>
                </a:gs>
                <a:gs pos="100000">
                  <a:srgbClr val="4161A2"/>
                </a:gs>
              </a:gsLst>
              <a:lin ang="2700000" scaled="1"/>
            </a:gradFill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73" name="Freeform 1063"/>
            <p:cNvSpPr>
              <a:spLocks/>
            </p:cNvSpPr>
            <p:nvPr/>
          </p:nvSpPr>
          <p:spPr bwMode="auto">
            <a:xfrm>
              <a:off x="2722" y="2685"/>
              <a:ext cx="87" cy="245"/>
            </a:xfrm>
            <a:custGeom>
              <a:avLst/>
              <a:gdLst>
                <a:gd name="T0" fmla="*/ 1 w 131"/>
                <a:gd name="T1" fmla="*/ 1 h 354"/>
                <a:gd name="T2" fmla="*/ 1 w 131"/>
                <a:gd name="T3" fmla="*/ 0 h 354"/>
                <a:gd name="T4" fmla="*/ 1 w 131"/>
                <a:gd name="T5" fmla="*/ 1 h 354"/>
                <a:gd name="T6" fmla="*/ 1 w 131"/>
                <a:gd name="T7" fmla="*/ 1 h 354"/>
                <a:gd name="T8" fmla="*/ 1 w 131"/>
                <a:gd name="T9" fmla="*/ 1 h 354"/>
                <a:gd name="T10" fmla="*/ 1 w 131"/>
                <a:gd name="T11" fmla="*/ 1 h 354"/>
                <a:gd name="T12" fmla="*/ 0 w 131"/>
                <a:gd name="T13" fmla="*/ 1 h 354"/>
                <a:gd name="T14" fmla="*/ 0 w 131"/>
                <a:gd name="T15" fmla="*/ 1 h 354"/>
                <a:gd name="T16" fmla="*/ 1 w 131"/>
                <a:gd name="T17" fmla="*/ 1 h 3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"/>
                <a:gd name="T28" fmla="*/ 0 h 354"/>
                <a:gd name="T29" fmla="*/ 131 w 131"/>
                <a:gd name="T30" fmla="*/ 354 h 3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" h="354">
                  <a:moveTo>
                    <a:pt x="10" y="12"/>
                  </a:moveTo>
                  <a:lnTo>
                    <a:pt x="119" y="0"/>
                  </a:lnTo>
                  <a:lnTo>
                    <a:pt x="131" y="11"/>
                  </a:lnTo>
                  <a:lnTo>
                    <a:pt x="131" y="344"/>
                  </a:lnTo>
                  <a:lnTo>
                    <a:pt x="125" y="354"/>
                  </a:lnTo>
                  <a:lnTo>
                    <a:pt x="15" y="322"/>
                  </a:lnTo>
                  <a:lnTo>
                    <a:pt x="0" y="311"/>
                  </a:lnTo>
                  <a:lnTo>
                    <a:pt x="0" y="19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FFFCC"/>
            </a:solidFill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74" name="Freeform 1064"/>
            <p:cNvSpPr>
              <a:spLocks/>
            </p:cNvSpPr>
            <p:nvPr/>
          </p:nvSpPr>
          <p:spPr bwMode="auto">
            <a:xfrm>
              <a:off x="2731" y="2700"/>
              <a:ext cx="29" cy="184"/>
            </a:xfrm>
            <a:custGeom>
              <a:avLst/>
              <a:gdLst>
                <a:gd name="T0" fmla="*/ 0 w 78"/>
                <a:gd name="T1" fmla="*/ 0 h 429"/>
                <a:gd name="T2" fmla="*/ 0 w 78"/>
                <a:gd name="T3" fmla="*/ 0 h 429"/>
                <a:gd name="T4" fmla="*/ 0 w 78"/>
                <a:gd name="T5" fmla="*/ 0 h 429"/>
                <a:gd name="T6" fmla="*/ 0 w 78"/>
                <a:gd name="T7" fmla="*/ 0 h 429"/>
                <a:gd name="T8" fmla="*/ 0 w 78"/>
                <a:gd name="T9" fmla="*/ 0 h 429"/>
                <a:gd name="T10" fmla="*/ 0 w 78"/>
                <a:gd name="T11" fmla="*/ 0 h 429"/>
                <a:gd name="T12" fmla="*/ 0 w 78"/>
                <a:gd name="T13" fmla="*/ 0 h 4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429"/>
                <a:gd name="T23" fmla="*/ 78 w 78"/>
                <a:gd name="T24" fmla="*/ 429 h 4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429">
                  <a:moveTo>
                    <a:pt x="78" y="0"/>
                  </a:moveTo>
                  <a:lnTo>
                    <a:pt x="7" y="8"/>
                  </a:lnTo>
                  <a:lnTo>
                    <a:pt x="0" y="17"/>
                  </a:lnTo>
                  <a:lnTo>
                    <a:pt x="0" y="399"/>
                  </a:lnTo>
                  <a:lnTo>
                    <a:pt x="4" y="414"/>
                  </a:lnTo>
                  <a:lnTo>
                    <a:pt x="78" y="429"/>
                  </a:lnTo>
                  <a:lnTo>
                    <a:pt x="78" y="0"/>
                  </a:lnTo>
                  <a:close/>
                </a:path>
              </a:pathLst>
            </a:custGeom>
            <a:gradFill rotWithShape="1">
              <a:gsLst>
                <a:gs pos="0">
                  <a:srgbClr val="6699FF"/>
                </a:gs>
                <a:gs pos="100000">
                  <a:srgbClr val="4161A2"/>
                </a:gs>
              </a:gsLst>
              <a:lin ang="2700000" scaled="1"/>
            </a:gradFill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75" name="Freeform 1065"/>
            <p:cNvSpPr>
              <a:spLocks/>
            </p:cNvSpPr>
            <p:nvPr/>
          </p:nvSpPr>
          <p:spPr bwMode="auto">
            <a:xfrm>
              <a:off x="2766" y="2696"/>
              <a:ext cx="35" cy="194"/>
            </a:xfrm>
            <a:custGeom>
              <a:avLst/>
              <a:gdLst>
                <a:gd name="T0" fmla="*/ 0 w 51"/>
                <a:gd name="T1" fmla="*/ 1 h 281"/>
                <a:gd name="T2" fmla="*/ 1 w 51"/>
                <a:gd name="T3" fmla="*/ 0 h 281"/>
                <a:gd name="T4" fmla="*/ 1 w 51"/>
                <a:gd name="T5" fmla="*/ 1 h 281"/>
                <a:gd name="T6" fmla="*/ 1 w 51"/>
                <a:gd name="T7" fmla="*/ 1 h 281"/>
                <a:gd name="T8" fmla="*/ 1 w 51"/>
                <a:gd name="T9" fmla="*/ 1 h 281"/>
                <a:gd name="T10" fmla="*/ 0 w 51"/>
                <a:gd name="T11" fmla="*/ 1 h 281"/>
                <a:gd name="T12" fmla="*/ 0 w 51"/>
                <a:gd name="T13" fmla="*/ 1 h 2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281"/>
                <a:gd name="T23" fmla="*/ 51 w 51"/>
                <a:gd name="T24" fmla="*/ 281 h 2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281">
                  <a:moveTo>
                    <a:pt x="0" y="5"/>
                  </a:moveTo>
                  <a:lnTo>
                    <a:pt x="47" y="0"/>
                  </a:lnTo>
                  <a:lnTo>
                    <a:pt x="51" y="11"/>
                  </a:lnTo>
                  <a:lnTo>
                    <a:pt x="51" y="277"/>
                  </a:lnTo>
                  <a:lnTo>
                    <a:pt x="45" y="281"/>
                  </a:lnTo>
                  <a:lnTo>
                    <a:pt x="0" y="272"/>
                  </a:lnTo>
                  <a:lnTo>
                    <a:pt x="0" y="5"/>
                  </a:lnTo>
                  <a:close/>
                </a:path>
              </a:pathLst>
            </a:custGeom>
            <a:gradFill rotWithShape="1">
              <a:gsLst>
                <a:gs pos="0">
                  <a:srgbClr val="6699FF"/>
                </a:gs>
                <a:gs pos="100000">
                  <a:srgbClr val="4161A2"/>
                </a:gs>
              </a:gsLst>
              <a:lin ang="2700000" scaled="1"/>
            </a:gradFill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76" name="Freeform 1066"/>
            <p:cNvSpPr>
              <a:spLocks/>
            </p:cNvSpPr>
            <p:nvPr/>
          </p:nvSpPr>
          <p:spPr bwMode="auto">
            <a:xfrm>
              <a:off x="2610" y="2692"/>
              <a:ext cx="59" cy="116"/>
            </a:xfrm>
            <a:custGeom>
              <a:avLst/>
              <a:gdLst>
                <a:gd name="T0" fmla="*/ 1 w 88"/>
                <a:gd name="T1" fmla="*/ 0 h 174"/>
                <a:gd name="T2" fmla="*/ 1 w 88"/>
                <a:gd name="T3" fmla="*/ 1 h 174"/>
                <a:gd name="T4" fmla="*/ 0 w 88"/>
                <a:gd name="T5" fmla="*/ 1 h 174"/>
                <a:gd name="T6" fmla="*/ 0 w 88"/>
                <a:gd name="T7" fmla="*/ 1 h 174"/>
                <a:gd name="T8" fmla="*/ 1 w 88"/>
                <a:gd name="T9" fmla="*/ 0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174"/>
                <a:gd name="T17" fmla="*/ 88 w 88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174">
                  <a:moveTo>
                    <a:pt x="88" y="0"/>
                  </a:moveTo>
                  <a:lnTo>
                    <a:pt x="88" y="174"/>
                  </a:lnTo>
                  <a:lnTo>
                    <a:pt x="0" y="162"/>
                  </a:lnTo>
                  <a:lnTo>
                    <a:pt x="0" y="11"/>
                  </a:lnTo>
                  <a:lnTo>
                    <a:pt x="88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6699FF"/>
                </a:gs>
              </a:gsLst>
              <a:lin ang="5400000" scaled="1"/>
            </a:gradFill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77" name="Freeform 1067"/>
            <p:cNvSpPr>
              <a:spLocks/>
            </p:cNvSpPr>
            <p:nvPr/>
          </p:nvSpPr>
          <p:spPr bwMode="auto">
            <a:xfrm>
              <a:off x="2510" y="2708"/>
              <a:ext cx="35" cy="79"/>
            </a:xfrm>
            <a:custGeom>
              <a:avLst/>
              <a:gdLst>
                <a:gd name="T0" fmla="*/ 1 w 51"/>
                <a:gd name="T1" fmla="*/ 0 h 126"/>
                <a:gd name="T2" fmla="*/ 1 w 51"/>
                <a:gd name="T3" fmla="*/ 1 h 126"/>
                <a:gd name="T4" fmla="*/ 0 w 51"/>
                <a:gd name="T5" fmla="*/ 1 h 126"/>
                <a:gd name="T6" fmla="*/ 0 w 51"/>
                <a:gd name="T7" fmla="*/ 1 h 126"/>
                <a:gd name="T8" fmla="*/ 1 w 51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26"/>
                <a:gd name="T17" fmla="*/ 51 w 51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26">
                  <a:moveTo>
                    <a:pt x="51" y="0"/>
                  </a:moveTo>
                  <a:lnTo>
                    <a:pt x="51" y="126"/>
                  </a:lnTo>
                  <a:lnTo>
                    <a:pt x="0" y="118"/>
                  </a:lnTo>
                  <a:lnTo>
                    <a:pt x="0" y="6"/>
                  </a:lnTo>
                  <a:lnTo>
                    <a:pt x="51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6699FF"/>
                </a:gs>
              </a:gsLst>
              <a:lin ang="5400000" scaled="1"/>
            </a:gradFill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78" name="Freeform 1068"/>
            <p:cNvSpPr>
              <a:spLocks/>
            </p:cNvSpPr>
            <p:nvPr/>
          </p:nvSpPr>
          <p:spPr bwMode="auto">
            <a:xfrm>
              <a:off x="2554" y="2712"/>
              <a:ext cx="45" cy="152"/>
            </a:xfrm>
            <a:custGeom>
              <a:avLst/>
              <a:gdLst>
                <a:gd name="T0" fmla="*/ 1 w 66"/>
                <a:gd name="T1" fmla="*/ 1 h 221"/>
                <a:gd name="T2" fmla="*/ 1 w 66"/>
                <a:gd name="T3" fmla="*/ 0 h 221"/>
                <a:gd name="T4" fmla="*/ 1 w 66"/>
                <a:gd name="T5" fmla="*/ 1 h 221"/>
                <a:gd name="T6" fmla="*/ 1 w 66"/>
                <a:gd name="T7" fmla="*/ 1 h 221"/>
                <a:gd name="T8" fmla="*/ 1 w 66"/>
                <a:gd name="T9" fmla="*/ 1 h 221"/>
                <a:gd name="T10" fmla="*/ 1 w 66"/>
                <a:gd name="T11" fmla="*/ 1 h 221"/>
                <a:gd name="T12" fmla="*/ 0 w 66"/>
                <a:gd name="T13" fmla="*/ 1 h 221"/>
                <a:gd name="T14" fmla="*/ 0 w 66"/>
                <a:gd name="T15" fmla="*/ 1 h 221"/>
                <a:gd name="T16" fmla="*/ 1 w 66"/>
                <a:gd name="T17" fmla="*/ 1 h 2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221"/>
                <a:gd name="T29" fmla="*/ 66 w 66"/>
                <a:gd name="T30" fmla="*/ 221 h 2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221">
                  <a:moveTo>
                    <a:pt x="5" y="7"/>
                  </a:moveTo>
                  <a:lnTo>
                    <a:pt x="60" y="0"/>
                  </a:lnTo>
                  <a:lnTo>
                    <a:pt x="66" y="7"/>
                  </a:lnTo>
                  <a:lnTo>
                    <a:pt x="66" y="215"/>
                  </a:lnTo>
                  <a:lnTo>
                    <a:pt x="60" y="221"/>
                  </a:lnTo>
                  <a:lnTo>
                    <a:pt x="4" y="206"/>
                  </a:lnTo>
                  <a:lnTo>
                    <a:pt x="0" y="197"/>
                  </a:lnTo>
                  <a:lnTo>
                    <a:pt x="0" y="1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FFFFCC"/>
            </a:solidFill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79" name="Freeform 1069"/>
            <p:cNvSpPr>
              <a:spLocks/>
            </p:cNvSpPr>
            <p:nvPr/>
          </p:nvSpPr>
          <p:spPr bwMode="auto">
            <a:xfrm>
              <a:off x="2559" y="2723"/>
              <a:ext cx="14" cy="112"/>
            </a:xfrm>
            <a:custGeom>
              <a:avLst/>
              <a:gdLst>
                <a:gd name="T0" fmla="*/ 1 w 20"/>
                <a:gd name="T1" fmla="*/ 0 h 163"/>
                <a:gd name="T2" fmla="*/ 1 w 20"/>
                <a:gd name="T3" fmla="*/ 1 h 163"/>
                <a:gd name="T4" fmla="*/ 0 w 20"/>
                <a:gd name="T5" fmla="*/ 1 h 163"/>
                <a:gd name="T6" fmla="*/ 0 w 20"/>
                <a:gd name="T7" fmla="*/ 1 h 163"/>
                <a:gd name="T8" fmla="*/ 1 w 20"/>
                <a:gd name="T9" fmla="*/ 1 h 163"/>
                <a:gd name="T10" fmla="*/ 1 w 20"/>
                <a:gd name="T11" fmla="*/ 1 h 163"/>
                <a:gd name="T12" fmla="*/ 1 w 20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63"/>
                <a:gd name="T23" fmla="*/ 20 w 20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63">
                  <a:moveTo>
                    <a:pt x="20" y="0"/>
                  </a:moveTo>
                  <a:lnTo>
                    <a:pt x="1" y="2"/>
                  </a:lnTo>
                  <a:lnTo>
                    <a:pt x="0" y="6"/>
                  </a:lnTo>
                  <a:lnTo>
                    <a:pt x="0" y="152"/>
                  </a:lnTo>
                  <a:lnTo>
                    <a:pt x="1" y="157"/>
                  </a:lnTo>
                  <a:lnTo>
                    <a:pt x="20" y="163"/>
                  </a:lnTo>
                  <a:lnTo>
                    <a:pt x="20" y="0"/>
                  </a:lnTo>
                  <a:close/>
                </a:path>
              </a:pathLst>
            </a:custGeom>
            <a:gradFill rotWithShape="1">
              <a:gsLst>
                <a:gs pos="0">
                  <a:srgbClr val="6699FF"/>
                </a:gs>
                <a:gs pos="100000">
                  <a:srgbClr val="4161A2"/>
                </a:gs>
              </a:gsLst>
              <a:lin ang="2700000" scaled="1"/>
            </a:gradFill>
            <a:ln w="317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80" name="Freeform 1070"/>
            <p:cNvSpPr>
              <a:spLocks/>
            </p:cNvSpPr>
            <p:nvPr/>
          </p:nvSpPr>
          <p:spPr bwMode="auto">
            <a:xfrm>
              <a:off x="2576" y="2720"/>
              <a:ext cx="17" cy="119"/>
            </a:xfrm>
            <a:custGeom>
              <a:avLst/>
              <a:gdLst>
                <a:gd name="T0" fmla="*/ 0 w 51"/>
                <a:gd name="T1" fmla="*/ 0 h 281"/>
                <a:gd name="T2" fmla="*/ 0 w 51"/>
                <a:gd name="T3" fmla="*/ 0 h 281"/>
                <a:gd name="T4" fmla="*/ 0 w 51"/>
                <a:gd name="T5" fmla="*/ 0 h 281"/>
                <a:gd name="T6" fmla="*/ 0 w 51"/>
                <a:gd name="T7" fmla="*/ 0 h 281"/>
                <a:gd name="T8" fmla="*/ 0 w 51"/>
                <a:gd name="T9" fmla="*/ 0 h 281"/>
                <a:gd name="T10" fmla="*/ 0 w 51"/>
                <a:gd name="T11" fmla="*/ 0 h 281"/>
                <a:gd name="T12" fmla="*/ 0 w 51"/>
                <a:gd name="T13" fmla="*/ 0 h 2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281"/>
                <a:gd name="T23" fmla="*/ 51 w 51"/>
                <a:gd name="T24" fmla="*/ 281 h 2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281">
                  <a:moveTo>
                    <a:pt x="0" y="5"/>
                  </a:moveTo>
                  <a:lnTo>
                    <a:pt x="47" y="0"/>
                  </a:lnTo>
                  <a:lnTo>
                    <a:pt x="51" y="11"/>
                  </a:lnTo>
                  <a:lnTo>
                    <a:pt x="51" y="277"/>
                  </a:lnTo>
                  <a:lnTo>
                    <a:pt x="45" y="281"/>
                  </a:lnTo>
                  <a:lnTo>
                    <a:pt x="0" y="272"/>
                  </a:lnTo>
                  <a:lnTo>
                    <a:pt x="0" y="5"/>
                  </a:lnTo>
                  <a:close/>
                </a:path>
              </a:pathLst>
            </a:custGeom>
            <a:gradFill rotWithShape="1">
              <a:gsLst>
                <a:gs pos="0">
                  <a:srgbClr val="6699FF"/>
                </a:gs>
                <a:gs pos="100000">
                  <a:srgbClr val="4161A2"/>
                </a:gs>
              </a:gsLst>
              <a:lin ang="2700000" scaled="1"/>
            </a:gradFill>
            <a:ln w="317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81" name="Freeform 1071"/>
            <p:cNvSpPr>
              <a:spLocks/>
            </p:cNvSpPr>
            <p:nvPr/>
          </p:nvSpPr>
          <p:spPr bwMode="auto">
            <a:xfrm>
              <a:off x="3626" y="3018"/>
              <a:ext cx="205" cy="67"/>
            </a:xfrm>
            <a:custGeom>
              <a:avLst/>
              <a:gdLst>
                <a:gd name="T0" fmla="*/ 0 w 297"/>
                <a:gd name="T1" fmla="*/ 1 h 96"/>
                <a:gd name="T2" fmla="*/ 1 w 297"/>
                <a:gd name="T3" fmla="*/ 1 h 96"/>
                <a:gd name="T4" fmla="*/ 1 w 297"/>
                <a:gd name="T5" fmla="*/ 1 h 96"/>
                <a:gd name="T6" fmla="*/ 1 w 297"/>
                <a:gd name="T7" fmla="*/ 1 h 96"/>
                <a:gd name="T8" fmla="*/ 1 w 297"/>
                <a:gd name="T9" fmla="*/ 0 h 96"/>
                <a:gd name="T10" fmla="*/ 1 w 297"/>
                <a:gd name="T11" fmla="*/ 1 h 96"/>
                <a:gd name="T12" fmla="*/ 1 w 297"/>
                <a:gd name="T13" fmla="*/ 1 h 96"/>
                <a:gd name="T14" fmla="*/ 1 w 297"/>
                <a:gd name="T15" fmla="*/ 1 h 96"/>
                <a:gd name="T16" fmla="*/ 0 w 297"/>
                <a:gd name="T17" fmla="*/ 1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7"/>
                <a:gd name="T28" fmla="*/ 0 h 96"/>
                <a:gd name="T29" fmla="*/ 297 w 297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7" h="96">
                  <a:moveTo>
                    <a:pt x="0" y="96"/>
                  </a:moveTo>
                  <a:lnTo>
                    <a:pt x="2" y="43"/>
                  </a:lnTo>
                  <a:lnTo>
                    <a:pt x="117" y="31"/>
                  </a:lnTo>
                  <a:lnTo>
                    <a:pt x="230" y="13"/>
                  </a:lnTo>
                  <a:lnTo>
                    <a:pt x="297" y="0"/>
                  </a:lnTo>
                  <a:lnTo>
                    <a:pt x="297" y="36"/>
                  </a:lnTo>
                  <a:lnTo>
                    <a:pt x="233" y="54"/>
                  </a:lnTo>
                  <a:lnTo>
                    <a:pt x="104" y="7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969696"/>
            </a:solidFill>
            <a:ln w="63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82" name="Freeform 1072"/>
            <p:cNvSpPr>
              <a:spLocks/>
            </p:cNvSpPr>
            <p:nvPr/>
          </p:nvSpPr>
          <p:spPr bwMode="auto">
            <a:xfrm>
              <a:off x="3139" y="2451"/>
              <a:ext cx="18" cy="601"/>
            </a:xfrm>
            <a:custGeom>
              <a:avLst/>
              <a:gdLst>
                <a:gd name="T0" fmla="*/ 1 w 26"/>
                <a:gd name="T1" fmla="*/ 1 h 870"/>
                <a:gd name="T2" fmla="*/ 0 w 26"/>
                <a:gd name="T3" fmla="*/ 1 h 870"/>
                <a:gd name="T4" fmla="*/ 0 w 26"/>
                <a:gd name="T5" fmla="*/ 1 h 870"/>
                <a:gd name="T6" fmla="*/ 1 w 26"/>
                <a:gd name="T7" fmla="*/ 0 h 8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870"/>
                <a:gd name="T14" fmla="*/ 26 w 26"/>
                <a:gd name="T15" fmla="*/ 870 h 8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870">
                  <a:moveTo>
                    <a:pt x="21" y="870"/>
                  </a:moveTo>
                  <a:lnTo>
                    <a:pt x="0" y="831"/>
                  </a:lnTo>
                  <a:lnTo>
                    <a:pt x="0" y="45"/>
                  </a:lnTo>
                  <a:lnTo>
                    <a:pt x="26" y="0"/>
                  </a:lnTo>
                </a:path>
              </a:pathLst>
            </a:custGeom>
            <a:noFill/>
            <a:ln w="635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83" name="Freeform 1073"/>
            <p:cNvSpPr>
              <a:spLocks/>
            </p:cNvSpPr>
            <p:nvPr/>
          </p:nvSpPr>
          <p:spPr bwMode="auto">
            <a:xfrm>
              <a:off x="3120" y="2456"/>
              <a:ext cx="19" cy="599"/>
            </a:xfrm>
            <a:custGeom>
              <a:avLst/>
              <a:gdLst>
                <a:gd name="T0" fmla="*/ 1 w 26"/>
                <a:gd name="T1" fmla="*/ 1 h 870"/>
                <a:gd name="T2" fmla="*/ 0 w 26"/>
                <a:gd name="T3" fmla="*/ 1 h 870"/>
                <a:gd name="T4" fmla="*/ 0 w 26"/>
                <a:gd name="T5" fmla="*/ 1 h 870"/>
                <a:gd name="T6" fmla="*/ 1 w 26"/>
                <a:gd name="T7" fmla="*/ 0 h 8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870"/>
                <a:gd name="T14" fmla="*/ 26 w 26"/>
                <a:gd name="T15" fmla="*/ 870 h 8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870">
                  <a:moveTo>
                    <a:pt x="21" y="870"/>
                  </a:moveTo>
                  <a:lnTo>
                    <a:pt x="0" y="831"/>
                  </a:lnTo>
                  <a:lnTo>
                    <a:pt x="0" y="45"/>
                  </a:lnTo>
                  <a:lnTo>
                    <a:pt x="26" y="0"/>
                  </a:lnTo>
                </a:path>
              </a:pathLst>
            </a:custGeom>
            <a:noFill/>
            <a:ln w="635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784" name="Group 1189"/>
          <p:cNvGrpSpPr>
            <a:grpSpLocks/>
          </p:cNvGrpSpPr>
          <p:nvPr/>
        </p:nvGrpSpPr>
        <p:grpSpPr bwMode="auto">
          <a:xfrm>
            <a:off x="6546848" y="3276525"/>
            <a:ext cx="812800" cy="450850"/>
            <a:chOff x="172" y="3064"/>
            <a:chExt cx="458" cy="254"/>
          </a:xfrm>
        </p:grpSpPr>
        <p:grpSp>
          <p:nvGrpSpPr>
            <p:cNvPr id="785" name="Group 1151"/>
            <p:cNvGrpSpPr>
              <a:grpSpLocks/>
            </p:cNvGrpSpPr>
            <p:nvPr/>
          </p:nvGrpSpPr>
          <p:grpSpPr bwMode="auto">
            <a:xfrm flipH="1">
              <a:off x="172" y="3113"/>
              <a:ext cx="152" cy="50"/>
              <a:chOff x="2046" y="1678"/>
              <a:chExt cx="140" cy="47"/>
            </a:xfrm>
          </p:grpSpPr>
          <p:sp>
            <p:nvSpPr>
              <p:cNvPr id="816" name="Freeform 1152"/>
              <p:cNvSpPr>
                <a:spLocks/>
              </p:cNvSpPr>
              <p:nvPr/>
            </p:nvSpPr>
            <p:spPr bwMode="auto">
              <a:xfrm>
                <a:off x="2046" y="1681"/>
                <a:ext cx="90" cy="44"/>
              </a:xfrm>
              <a:custGeom>
                <a:avLst/>
                <a:gdLst>
                  <a:gd name="T0" fmla="*/ 0 w 432"/>
                  <a:gd name="T1" fmla="*/ 0 h 272"/>
                  <a:gd name="T2" fmla="*/ 0 w 432"/>
                  <a:gd name="T3" fmla="*/ 0 h 272"/>
                  <a:gd name="T4" fmla="*/ 0 w 432"/>
                  <a:gd name="T5" fmla="*/ 0 h 272"/>
                  <a:gd name="T6" fmla="*/ 0 w 432"/>
                  <a:gd name="T7" fmla="*/ 0 h 272"/>
                  <a:gd name="T8" fmla="*/ 0 w 432"/>
                  <a:gd name="T9" fmla="*/ 0 h 272"/>
                  <a:gd name="T10" fmla="*/ 0 w 432"/>
                  <a:gd name="T11" fmla="*/ 0 h 272"/>
                  <a:gd name="T12" fmla="*/ 0 w 432"/>
                  <a:gd name="T13" fmla="*/ 0 h 272"/>
                  <a:gd name="T14" fmla="*/ 0 w 432"/>
                  <a:gd name="T15" fmla="*/ 0 h 2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2"/>
                  <a:gd name="T25" fmla="*/ 0 h 272"/>
                  <a:gd name="T26" fmla="*/ 432 w 432"/>
                  <a:gd name="T27" fmla="*/ 272 h 2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2" h="272">
                    <a:moveTo>
                      <a:pt x="432" y="100"/>
                    </a:moveTo>
                    <a:cubicBezTo>
                      <a:pt x="418" y="99"/>
                      <a:pt x="376" y="109"/>
                      <a:pt x="348" y="95"/>
                    </a:cubicBezTo>
                    <a:cubicBezTo>
                      <a:pt x="320" y="81"/>
                      <a:pt x="293" y="28"/>
                      <a:pt x="267" y="14"/>
                    </a:cubicBezTo>
                    <a:cubicBezTo>
                      <a:pt x="241" y="0"/>
                      <a:pt x="211" y="5"/>
                      <a:pt x="192" y="13"/>
                    </a:cubicBezTo>
                    <a:cubicBezTo>
                      <a:pt x="173" y="21"/>
                      <a:pt x="159" y="34"/>
                      <a:pt x="153" y="61"/>
                    </a:cubicBezTo>
                    <a:cubicBezTo>
                      <a:pt x="147" y="88"/>
                      <a:pt x="167" y="146"/>
                      <a:pt x="158" y="176"/>
                    </a:cubicBezTo>
                    <a:cubicBezTo>
                      <a:pt x="149" y="206"/>
                      <a:pt x="124" y="223"/>
                      <a:pt x="98" y="239"/>
                    </a:cubicBezTo>
                    <a:cubicBezTo>
                      <a:pt x="72" y="255"/>
                      <a:pt x="20" y="265"/>
                      <a:pt x="0" y="272"/>
                    </a:cubicBezTo>
                  </a:path>
                </a:pathLst>
              </a:custGeom>
              <a:noFill/>
              <a:ln w="1905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17" name="AutoShape 1153"/>
              <p:cNvSpPr>
                <a:spLocks/>
              </p:cNvSpPr>
              <p:nvPr/>
            </p:nvSpPr>
            <p:spPr bwMode="auto">
              <a:xfrm>
                <a:off x="2133" y="1678"/>
                <a:ext cx="31" cy="39"/>
              </a:xfrm>
              <a:prstGeom prst="leftBracket">
                <a:avLst>
                  <a:gd name="adj" fmla="val 62903"/>
                </a:avLst>
              </a:prstGeom>
              <a:gradFill rotWithShape="0">
                <a:gsLst>
                  <a:gs pos="0">
                    <a:srgbClr val="808080"/>
                  </a:gs>
                  <a:gs pos="100000">
                    <a:srgbClr val="FFFFFF"/>
                  </a:gs>
                </a:gsLst>
                <a:lin ang="0" scaled="1"/>
              </a:gradFill>
              <a:ln w="63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18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818" name="Line 1154"/>
              <p:cNvSpPr>
                <a:spLocks noChangeShapeType="1"/>
              </p:cNvSpPr>
              <p:nvPr/>
            </p:nvSpPr>
            <p:spPr bwMode="auto">
              <a:xfrm>
                <a:off x="2164" y="1678"/>
                <a:ext cx="0" cy="39"/>
              </a:xfrm>
              <a:prstGeom prst="line">
                <a:avLst/>
              </a:prstGeom>
              <a:noFill/>
              <a:ln w="635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grpSp>
            <p:nvGrpSpPr>
              <p:cNvPr id="819" name="Group 1155"/>
              <p:cNvGrpSpPr>
                <a:grpSpLocks/>
              </p:cNvGrpSpPr>
              <p:nvPr/>
            </p:nvGrpSpPr>
            <p:grpSpPr bwMode="auto">
              <a:xfrm>
                <a:off x="2164" y="1688"/>
                <a:ext cx="22" cy="20"/>
                <a:chOff x="3884" y="2477"/>
                <a:chExt cx="95" cy="94"/>
              </a:xfrm>
            </p:grpSpPr>
            <p:sp>
              <p:nvSpPr>
                <p:cNvPr id="820" name="Rectangle 1156"/>
                <p:cNvSpPr>
                  <a:spLocks noChangeArrowheads="1"/>
                </p:cNvSpPr>
                <p:nvPr/>
              </p:nvSpPr>
              <p:spPr bwMode="auto">
                <a:xfrm>
                  <a:off x="3884" y="2477"/>
                  <a:ext cx="95" cy="27"/>
                </a:xfrm>
                <a:prstGeom prst="rect">
                  <a:avLst/>
                </a:prstGeom>
                <a:solidFill>
                  <a:srgbClr val="C0C0C0"/>
                </a:solidFill>
                <a:ln w="6350">
                  <a:solidFill>
                    <a:srgbClr val="3333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lang="ja-JP" altLang="en-US" sz="1800" kern="0">
                    <a:solidFill>
                      <a:srgbClr val="000000"/>
                    </a:solidFill>
                    <a:ea typeface="ＭＳ ゴシック" pitchFamily="49" charset="-128"/>
                  </a:endParaRPr>
                </a:p>
              </p:txBody>
            </p:sp>
            <p:sp>
              <p:nvSpPr>
                <p:cNvPr id="821" name="Rectangle 1157"/>
                <p:cNvSpPr>
                  <a:spLocks noChangeArrowheads="1"/>
                </p:cNvSpPr>
                <p:nvPr/>
              </p:nvSpPr>
              <p:spPr bwMode="auto">
                <a:xfrm>
                  <a:off x="3884" y="2544"/>
                  <a:ext cx="95" cy="27"/>
                </a:xfrm>
                <a:prstGeom prst="rect">
                  <a:avLst/>
                </a:prstGeom>
                <a:solidFill>
                  <a:srgbClr val="C0C0C0"/>
                </a:solidFill>
                <a:ln w="6350">
                  <a:solidFill>
                    <a:srgbClr val="3333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lang="ja-JP" altLang="en-US" sz="1800" kern="0">
                    <a:solidFill>
                      <a:srgbClr val="000000"/>
                    </a:solidFill>
                    <a:ea typeface="ＭＳ ゴシック" pitchFamily="49" charset="-128"/>
                  </a:endParaRPr>
                </a:p>
              </p:txBody>
            </p:sp>
          </p:grpSp>
        </p:grpSp>
        <p:grpSp>
          <p:nvGrpSpPr>
            <p:cNvPr id="786" name="Group 1158"/>
            <p:cNvGrpSpPr>
              <a:grpSpLocks/>
            </p:cNvGrpSpPr>
            <p:nvPr/>
          </p:nvGrpSpPr>
          <p:grpSpPr bwMode="auto">
            <a:xfrm flipH="1">
              <a:off x="294" y="3064"/>
              <a:ext cx="336" cy="254"/>
              <a:chOff x="389" y="2993"/>
              <a:chExt cx="1127" cy="849"/>
            </a:xfrm>
          </p:grpSpPr>
          <p:sp>
            <p:nvSpPr>
              <p:cNvPr id="787" name="Freeform 1159"/>
              <p:cNvSpPr>
                <a:spLocks/>
              </p:cNvSpPr>
              <p:nvPr/>
            </p:nvSpPr>
            <p:spPr bwMode="auto">
              <a:xfrm flipH="1">
                <a:off x="1170" y="3499"/>
                <a:ext cx="78" cy="170"/>
              </a:xfrm>
              <a:custGeom>
                <a:avLst/>
                <a:gdLst>
                  <a:gd name="T0" fmla="*/ 1 w 124"/>
                  <a:gd name="T1" fmla="*/ 1 h 270"/>
                  <a:gd name="T2" fmla="*/ 1 w 124"/>
                  <a:gd name="T3" fmla="*/ 1 h 270"/>
                  <a:gd name="T4" fmla="*/ 1 w 124"/>
                  <a:gd name="T5" fmla="*/ 1 h 270"/>
                  <a:gd name="T6" fmla="*/ 1 w 124"/>
                  <a:gd name="T7" fmla="*/ 1 h 270"/>
                  <a:gd name="T8" fmla="*/ 1 w 124"/>
                  <a:gd name="T9" fmla="*/ 1 h 270"/>
                  <a:gd name="T10" fmla="*/ 1 w 124"/>
                  <a:gd name="T11" fmla="*/ 1 h 270"/>
                  <a:gd name="T12" fmla="*/ 1 w 124"/>
                  <a:gd name="T13" fmla="*/ 0 h 270"/>
                  <a:gd name="T14" fmla="*/ 1 w 124"/>
                  <a:gd name="T15" fmla="*/ 0 h 270"/>
                  <a:gd name="T16" fmla="*/ 1 w 124"/>
                  <a:gd name="T17" fmla="*/ 1 h 270"/>
                  <a:gd name="T18" fmla="*/ 1 w 124"/>
                  <a:gd name="T19" fmla="*/ 1 h 270"/>
                  <a:gd name="T20" fmla="*/ 1 w 124"/>
                  <a:gd name="T21" fmla="*/ 1 h 270"/>
                  <a:gd name="T22" fmla="*/ 1 w 124"/>
                  <a:gd name="T23" fmla="*/ 1 h 270"/>
                  <a:gd name="T24" fmla="*/ 0 w 124"/>
                  <a:gd name="T25" fmla="*/ 1 h 270"/>
                  <a:gd name="T26" fmla="*/ 1 w 124"/>
                  <a:gd name="T27" fmla="*/ 1 h 270"/>
                  <a:gd name="T28" fmla="*/ 1 w 124"/>
                  <a:gd name="T29" fmla="*/ 1 h 2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4"/>
                  <a:gd name="T46" fmla="*/ 0 h 270"/>
                  <a:gd name="T47" fmla="*/ 124 w 124"/>
                  <a:gd name="T48" fmla="*/ 270 h 27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4" h="270">
                    <a:moveTo>
                      <a:pt x="19" y="270"/>
                    </a:moveTo>
                    <a:lnTo>
                      <a:pt x="24" y="156"/>
                    </a:lnTo>
                    <a:lnTo>
                      <a:pt x="51" y="76"/>
                    </a:lnTo>
                    <a:lnTo>
                      <a:pt x="78" y="54"/>
                    </a:lnTo>
                    <a:lnTo>
                      <a:pt x="124" y="54"/>
                    </a:lnTo>
                    <a:lnTo>
                      <a:pt x="103" y="24"/>
                    </a:lnTo>
                    <a:lnTo>
                      <a:pt x="67" y="0"/>
                    </a:lnTo>
                    <a:lnTo>
                      <a:pt x="48" y="0"/>
                    </a:lnTo>
                    <a:lnTo>
                      <a:pt x="37" y="6"/>
                    </a:lnTo>
                    <a:lnTo>
                      <a:pt x="22" y="34"/>
                    </a:lnTo>
                    <a:lnTo>
                      <a:pt x="12" y="73"/>
                    </a:lnTo>
                    <a:lnTo>
                      <a:pt x="3" y="138"/>
                    </a:lnTo>
                    <a:lnTo>
                      <a:pt x="0" y="192"/>
                    </a:lnTo>
                    <a:lnTo>
                      <a:pt x="7" y="237"/>
                    </a:lnTo>
                    <a:lnTo>
                      <a:pt x="19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88" name="Freeform 1160"/>
              <p:cNvSpPr>
                <a:spLocks/>
              </p:cNvSpPr>
              <p:nvPr/>
            </p:nvSpPr>
            <p:spPr bwMode="auto">
              <a:xfrm flipH="1">
                <a:off x="1474" y="3362"/>
                <a:ext cx="40" cy="92"/>
              </a:xfrm>
              <a:custGeom>
                <a:avLst/>
                <a:gdLst>
                  <a:gd name="T0" fmla="*/ 1 w 63"/>
                  <a:gd name="T1" fmla="*/ 1 h 146"/>
                  <a:gd name="T2" fmla="*/ 1 w 63"/>
                  <a:gd name="T3" fmla="*/ 1 h 146"/>
                  <a:gd name="T4" fmla="*/ 1 w 63"/>
                  <a:gd name="T5" fmla="*/ 1 h 146"/>
                  <a:gd name="T6" fmla="*/ 1 w 63"/>
                  <a:gd name="T7" fmla="*/ 1 h 146"/>
                  <a:gd name="T8" fmla="*/ 1 w 63"/>
                  <a:gd name="T9" fmla="*/ 1 h 146"/>
                  <a:gd name="T10" fmla="*/ 1 w 63"/>
                  <a:gd name="T11" fmla="*/ 1 h 146"/>
                  <a:gd name="T12" fmla="*/ 1 w 63"/>
                  <a:gd name="T13" fmla="*/ 0 h 146"/>
                  <a:gd name="T14" fmla="*/ 1 w 63"/>
                  <a:gd name="T15" fmla="*/ 1 h 146"/>
                  <a:gd name="T16" fmla="*/ 1 w 63"/>
                  <a:gd name="T17" fmla="*/ 1 h 146"/>
                  <a:gd name="T18" fmla="*/ 0 w 63"/>
                  <a:gd name="T19" fmla="*/ 1 h 146"/>
                  <a:gd name="T20" fmla="*/ 1 w 63"/>
                  <a:gd name="T21" fmla="*/ 1 h 1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6"/>
                  <a:gd name="T35" fmla="*/ 63 w 63"/>
                  <a:gd name="T36" fmla="*/ 146 h 14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6">
                    <a:moveTo>
                      <a:pt x="12" y="146"/>
                    </a:moveTo>
                    <a:lnTo>
                      <a:pt x="18" y="93"/>
                    </a:lnTo>
                    <a:lnTo>
                      <a:pt x="36" y="56"/>
                    </a:lnTo>
                    <a:lnTo>
                      <a:pt x="63" y="39"/>
                    </a:lnTo>
                    <a:lnTo>
                      <a:pt x="55" y="21"/>
                    </a:lnTo>
                    <a:lnTo>
                      <a:pt x="36" y="2"/>
                    </a:lnTo>
                    <a:lnTo>
                      <a:pt x="21" y="0"/>
                    </a:lnTo>
                    <a:lnTo>
                      <a:pt x="6" y="36"/>
                    </a:lnTo>
                    <a:lnTo>
                      <a:pt x="3" y="65"/>
                    </a:lnTo>
                    <a:lnTo>
                      <a:pt x="0" y="132"/>
                    </a:lnTo>
                    <a:lnTo>
                      <a:pt x="12" y="14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89" name="AutoShape 1161"/>
              <p:cNvSpPr>
                <a:spLocks noChangeArrowheads="1"/>
              </p:cNvSpPr>
              <p:nvPr/>
            </p:nvSpPr>
            <p:spPr bwMode="auto">
              <a:xfrm rot="5706384" flipH="1">
                <a:off x="361" y="3503"/>
                <a:ext cx="318" cy="199"/>
              </a:xfrm>
              <a:prstGeom prst="can">
                <a:avLst>
                  <a:gd name="adj" fmla="val 50000"/>
                </a:avLst>
              </a:prstGeom>
              <a:solidFill>
                <a:srgbClr val="000000"/>
              </a:soli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18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790" name="AutoShape 1162"/>
              <p:cNvSpPr>
                <a:spLocks noChangeArrowheads="1"/>
              </p:cNvSpPr>
              <p:nvPr/>
            </p:nvSpPr>
            <p:spPr bwMode="auto">
              <a:xfrm rot="5706384" flipH="1">
                <a:off x="974" y="3578"/>
                <a:ext cx="318" cy="210"/>
              </a:xfrm>
              <a:prstGeom prst="can">
                <a:avLst>
                  <a:gd name="adj" fmla="val 50000"/>
                </a:avLst>
              </a:prstGeom>
              <a:solidFill>
                <a:srgbClr val="000000"/>
              </a:soli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18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791" name="AutoShape 1163"/>
              <p:cNvSpPr>
                <a:spLocks noChangeArrowheads="1"/>
              </p:cNvSpPr>
              <p:nvPr/>
            </p:nvSpPr>
            <p:spPr bwMode="auto">
              <a:xfrm rot="5706384" flipH="1">
                <a:off x="1309" y="3422"/>
                <a:ext cx="240" cy="157"/>
              </a:xfrm>
              <a:prstGeom prst="can">
                <a:avLst>
                  <a:gd name="adj" fmla="val 50000"/>
                </a:avLst>
              </a:prstGeom>
              <a:solidFill>
                <a:srgbClr val="000000"/>
              </a:soli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18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792" name="Oval 1164"/>
              <p:cNvSpPr>
                <a:spLocks noChangeArrowheads="1"/>
              </p:cNvSpPr>
              <p:nvPr/>
            </p:nvSpPr>
            <p:spPr bwMode="auto">
              <a:xfrm rot="231816" flipH="1">
                <a:off x="1151" y="3571"/>
                <a:ext cx="73" cy="238"/>
              </a:xfrm>
              <a:prstGeom prst="ellipse">
                <a:avLst/>
              </a:prstGeom>
              <a:solidFill>
                <a:srgbClr val="DDDDDD"/>
              </a:soli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18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793" name="Oval 1165"/>
              <p:cNvSpPr>
                <a:spLocks noChangeArrowheads="1"/>
              </p:cNvSpPr>
              <p:nvPr/>
            </p:nvSpPr>
            <p:spPr bwMode="auto">
              <a:xfrm rot="166166" flipH="1">
                <a:off x="1456" y="3419"/>
                <a:ext cx="43" cy="172"/>
              </a:xfrm>
              <a:prstGeom prst="ellipse">
                <a:avLst/>
              </a:prstGeom>
              <a:solidFill>
                <a:srgbClr val="DDDDDD"/>
              </a:soli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18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794" name="Freeform 1166"/>
              <p:cNvSpPr>
                <a:spLocks/>
              </p:cNvSpPr>
              <p:nvPr/>
            </p:nvSpPr>
            <p:spPr bwMode="auto">
              <a:xfrm>
                <a:off x="389" y="2993"/>
                <a:ext cx="1127" cy="774"/>
              </a:xfrm>
              <a:custGeom>
                <a:avLst/>
                <a:gdLst>
                  <a:gd name="T0" fmla="*/ 1127 w 1127"/>
                  <a:gd name="T1" fmla="*/ 454 h 774"/>
                  <a:gd name="T2" fmla="*/ 1125 w 1127"/>
                  <a:gd name="T3" fmla="*/ 390 h 774"/>
                  <a:gd name="T4" fmla="*/ 1116 w 1127"/>
                  <a:gd name="T5" fmla="*/ 346 h 774"/>
                  <a:gd name="T6" fmla="*/ 1093 w 1127"/>
                  <a:gd name="T7" fmla="*/ 282 h 774"/>
                  <a:gd name="T8" fmla="*/ 1091 w 1127"/>
                  <a:gd name="T9" fmla="*/ 211 h 774"/>
                  <a:gd name="T10" fmla="*/ 1059 w 1127"/>
                  <a:gd name="T11" fmla="*/ 150 h 774"/>
                  <a:gd name="T12" fmla="*/ 1032 w 1127"/>
                  <a:gd name="T13" fmla="*/ 75 h 774"/>
                  <a:gd name="T14" fmla="*/ 1008 w 1127"/>
                  <a:gd name="T15" fmla="*/ 47 h 774"/>
                  <a:gd name="T16" fmla="*/ 970 w 1127"/>
                  <a:gd name="T17" fmla="*/ 28 h 774"/>
                  <a:gd name="T18" fmla="*/ 937 w 1127"/>
                  <a:gd name="T19" fmla="*/ 15 h 774"/>
                  <a:gd name="T20" fmla="*/ 868 w 1127"/>
                  <a:gd name="T21" fmla="*/ 7 h 774"/>
                  <a:gd name="T22" fmla="*/ 741 w 1127"/>
                  <a:gd name="T23" fmla="*/ 0 h 774"/>
                  <a:gd name="T24" fmla="*/ 505 w 1127"/>
                  <a:gd name="T25" fmla="*/ 2 h 774"/>
                  <a:gd name="T26" fmla="*/ 442 w 1127"/>
                  <a:gd name="T27" fmla="*/ 7 h 774"/>
                  <a:gd name="T28" fmla="*/ 390 w 1127"/>
                  <a:gd name="T29" fmla="*/ 28 h 774"/>
                  <a:gd name="T30" fmla="*/ 344 w 1127"/>
                  <a:gd name="T31" fmla="*/ 54 h 774"/>
                  <a:gd name="T32" fmla="*/ 262 w 1127"/>
                  <a:gd name="T33" fmla="*/ 131 h 774"/>
                  <a:gd name="T34" fmla="*/ 190 w 1127"/>
                  <a:gd name="T35" fmla="*/ 223 h 774"/>
                  <a:gd name="T36" fmla="*/ 98 w 1127"/>
                  <a:gd name="T37" fmla="*/ 330 h 774"/>
                  <a:gd name="T38" fmla="*/ 55 w 1127"/>
                  <a:gd name="T39" fmla="*/ 365 h 774"/>
                  <a:gd name="T40" fmla="*/ 34 w 1127"/>
                  <a:gd name="T41" fmla="*/ 408 h 774"/>
                  <a:gd name="T42" fmla="*/ 17 w 1127"/>
                  <a:gd name="T43" fmla="*/ 484 h 774"/>
                  <a:gd name="T44" fmla="*/ 2 w 1127"/>
                  <a:gd name="T45" fmla="*/ 620 h 774"/>
                  <a:gd name="T46" fmla="*/ 6 w 1127"/>
                  <a:gd name="T47" fmla="*/ 689 h 774"/>
                  <a:gd name="T48" fmla="*/ 26 w 1127"/>
                  <a:gd name="T49" fmla="*/ 706 h 774"/>
                  <a:gd name="T50" fmla="*/ 375 w 1127"/>
                  <a:gd name="T51" fmla="*/ 763 h 774"/>
                  <a:gd name="T52" fmla="*/ 629 w 1127"/>
                  <a:gd name="T53" fmla="*/ 774 h 774"/>
                  <a:gd name="T54" fmla="*/ 710 w 1127"/>
                  <a:gd name="T55" fmla="*/ 765 h 774"/>
                  <a:gd name="T56" fmla="*/ 741 w 1127"/>
                  <a:gd name="T57" fmla="*/ 748 h 774"/>
                  <a:gd name="T58" fmla="*/ 748 w 1127"/>
                  <a:gd name="T59" fmla="*/ 648 h 774"/>
                  <a:gd name="T60" fmla="*/ 768 w 1127"/>
                  <a:gd name="T61" fmla="*/ 571 h 774"/>
                  <a:gd name="T62" fmla="*/ 793 w 1127"/>
                  <a:gd name="T63" fmla="*/ 524 h 774"/>
                  <a:gd name="T64" fmla="*/ 825 w 1127"/>
                  <a:gd name="T65" fmla="*/ 505 h 774"/>
                  <a:gd name="T66" fmla="*/ 845 w 1127"/>
                  <a:gd name="T67" fmla="*/ 523 h 774"/>
                  <a:gd name="T68" fmla="*/ 856 w 1127"/>
                  <a:gd name="T69" fmla="*/ 569 h 774"/>
                  <a:gd name="T70" fmla="*/ 859 w 1127"/>
                  <a:gd name="T71" fmla="*/ 616 h 774"/>
                  <a:gd name="T72" fmla="*/ 851 w 1127"/>
                  <a:gd name="T73" fmla="*/ 685 h 774"/>
                  <a:gd name="T74" fmla="*/ 1063 w 1127"/>
                  <a:gd name="T75" fmla="*/ 501 h 774"/>
                  <a:gd name="T76" fmla="*/ 1069 w 1127"/>
                  <a:gd name="T77" fmla="*/ 441 h 774"/>
                  <a:gd name="T78" fmla="*/ 1090 w 1127"/>
                  <a:gd name="T79" fmla="*/ 384 h 774"/>
                  <a:gd name="T80" fmla="*/ 1111 w 1127"/>
                  <a:gd name="T81" fmla="*/ 370 h 774"/>
                  <a:gd name="T82" fmla="*/ 1123 w 1127"/>
                  <a:gd name="T83" fmla="*/ 397 h 774"/>
                  <a:gd name="T84" fmla="*/ 1125 w 1127"/>
                  <a:gd name="T85" fmla="*/ 444 h 774"/>
                  <a:gd name="T86" fmla="*/ 1116 w 1127"/>
                  <a:gd name="T87" fmla="*/ 478 h 7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27"/>
                  <a:gd name="T133" fmla="*/ 0 h 774"/>
                  <a:gd name="T134" fmla="*/ 1127 w 1127"/>
                  <a:gd name="T135" fmla="*/ 774 h 77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27" h="774">
                    <a:moveTo>
                      <a:pt x="1116" y="476"/>
                    </a:moveTo>
                    <a:lnTo>
                      <a:pt x="1127" y="454"/>
                    </a:lnTo>
                    <a:lnTo>
                      <a:pt x="1127" y="422"/>
                    </a:lnTo>
                    <a:lnTo>
                      <a:pt x="1125" y="390"/>
                    </a:lnTo>
                    <a:lnTo>
                      <a:pt x="1121" y="367"/>
                    </a:lnTo>
                    <a:lnTo>
                      <a:pt x="1116" y="346"/>
                    </a:lnTo>
                    <a:lnTo>
                      <a:pt x="1106" y="316"/>
                    </a:lnTo>
                    <a:lnTo>
                      <a:pt x="1093" y="282"/>
                    </a:lnTo>
                    <a:lnTo>
                      <a:pt x="1096" y="239"/>
                    </a:lnTo>
                    <a:lnTo>
                      <a:pt x="1091" y="211"/>
                    </a:lnTo>
                    <a:lnTo>
                      <a:pt x="1080" y="175"/>
                    </a:lnTo>
                    <a:lnTo>
                      <a:pt x="1059" y="150"/>
                    </a:lnTo>
                    <a:lnTo>
                      <a:pt x="1039" y="106"/>
                    </a:lnTo>
                    <a:lnTo>
                      <a:pt x="1032" y="75"/>
                    </a:lnTo>
                    <a:lnTo>
                      <a:pt x="1021" y="56"/>
                    </a:lnTo>
                    <a:lnTo>
                      <a:pt x="1008" y="47"/>
                    </a:lnTo>
                    <a:lnTo>
                      <a:pt x="989" y="39"/>
                    </a:lnTo>
                    <a:lnTo>
                      <a:pt x="970" y="28"/>
                    </a:lnTo>
                    <a:lnTo>
                      <a:pt x="952" y="18"/>
                    </a:lnTo>
                    <a:lnTo>
                      <a:pt x="937" y="15"/>
                    </a:lnTo>
                    <a:lnTo>
                      <a:pt x="909" y="11"/>
                    </a:lnTo>
                    <a:lnTo>
                      <a:pt x="868" y="7"/>
                    </a:lnTo>
                    <a:lnTo>
                      <a:pt x="808" y="3"/>
                    </a:lnTo>
                    <a:lnTo>
                      <a:pt x="741" y="0"/>
                    </a:lnTo>
                    <a:lnTo>
                      <a:pt x="633" y="0"/>
                    </a:lnTo>
                    <a:lnTo>
                      <a:pt x="505" y="2"/>
                    </a:lnTo>
                    <a:lnTo>
                      <a:pt x="465" y="4"/>
                    </a:lnTo>
                    <a:lnTo>
                      <a:pt x="442" y="7"/>
                    </a:lnTo>
                    <a:lnTo>
                      <a:pt x="421" y="14"/>
                    </a:lnTo>
                    <a:lnTo>
                      <a:pt x="390" y="28"/>
                    </a:lnTo>
                    <a:lnTo>
                      <a:pt x="377" y="32"/>
                    </a:lnTo>
                    <a:lnTo>
                      <a:pt x="344" y="54"/>
                    </a:lnTo>
                    <a:lnTo>
                      <a:pt x="297" y="94"/>
                    </a:lnTo>
                    <a:lnTo>
                      <a:pt x="262" y="131"/>
                    </a:lnTo>
                    <a:lnTo>
                      <a:pt x="223" y="180"/>
                    </a:lnTo>
                    <a:lnTo>
                      <a:pt x="190" y="223"/>
                    </a:lnTo>
                    <a:lnTo>
                      <a:pt x="157" y="267"/>
                    </a:lnTo>
                    <a:lnTo>
                      <a:pt x="98" y="330"/>
                    </a:lnTo>
                    <a:lnTo>
                      <a:pt x="68" y="352"/>
                    </a:lnTo>
                    <a:lnTo>
                      <a:pt x="55" y="365"/>
                    </a:lnTo>
                    <a:lnTo>
                      <a:pt x="43" y="386"/>
                    </a:lnTo>
                    <a:lnTo>
                      <a:pt x="34" y="408"/>
                    </a:lnTo>
                    <a:lnTo>
                      <a:pt x="19" y="454"/>
                    </a:lnTo>
                    <a:lnTo>
                      <a:pt x="17" y="484"/>
                    </a:lnTo>
                    <a:lnTo>
                      <a:pt x="6" y="548"/>
                    </a:lnTo>
                    <a:lnTo>
                      <a:pt x="2" y="620"/>
                    </a:lnTo>
                    <a:lnTo>
                      <a:pt x="0" y="672"/>
                    </a:lnTo>
                    <a:lnTo>
                      <a:pt x="6" y="689"/>
                    </a:lnTo>
                    <a:lnTo>
                      <a:pt x="17" y="700"/>
                    </a:lnTo>
                    <a:lnTo>
                      <a:pt x="26" y="706"/>
                    </a:lnTo>
                    <a:lnTo>
                      <a:pt x="194" y="744"/>
                    </a:lnTo>
                    <a:lnTo>
                      <a:pt x="375" y="763"/>
                    </a:lnTo>
                    <a:lnTo>
                      <a:pt x="498" y="770"/>
                    </a:lnTo>
                    <a:lnTo>
                      <a:pt x="629" y="774"/>
                    </a:lnTo>
                    <a:lnTo>
                      <a:pt x="694" y="768"/>
                    </a:lnTo>
                    <a:lnTo>
                      <a:pt x="710" y="765"/>
                    </a:lnTo>
                    <a:lnTo>
                      <a:pt x="727" y="759"/>
                    </a:lnTo>
                    <a:lnTo>
                      <a:pt x="741" y="748"/>
                    </a:lnTo>
                    <a:lnTo>
                      <a:pt x="743" y="702"/>
                    </a:lnTo>
                    <a:lnTo>
                      <a:pt x="748" y="648"/>
                    </a:lnTo>
                    <a:lnTo>
                      <a:pt x="756" y="612"/>
                    </a:lnTo>
                    <a:lnTo>
                      <a:pt x="768" y="571"/>
                    </a:lnTo>
                    <a:lnTo>
                      <a:pt x="780" y="544"/>
                    </a:lnTo>
                    <a:lnTo>
                      <a:pt x="793" y="524"/>
                    </a:lnTo>
                    <a:lnTo>
                      <a:pt x="812" y="507"/>
                    </a:lnTo>
                    <a:lnTo>
                      <a:pt x="825" y="505"/>
                    </a:lnTo>
                    <a:lnTo>
                      <a:pt x="837" y="508"/>
                    </a:lnTo>
                    <a:lnTo>
                      <a:pt x="845" y="523"/>
                    </a:lnTo>
                    <a:lnTo>
                      <a:pt x="852" y="546"/>
                    </a:lnTo>
                    <a:lnTo>
                      <a:pt x="856" y="569"/>
                    </a:lnTo>
                    <a:lnTo>
                      <a:pt x="858" y="593"/>
                    </a:lnTo>
                    <a:lnTo>
                      <a:pt x="859" y="616"/>
                    </a:lnTo>
                    <a:lnTo>
                      <a:pt x="854" y="653"/>
                    </a:lnTo>
                    <a:lnTo>
                      <a:pt x="851" y="685"/>
                    </a:lnTo>
                    <a:lnTo>
                      <a:pt x="1052" y="540"/>
                    </a:lnTo>
                    <a:lnTo>
                      <a:pt x="1063" y="501"/>
                    </a:lnTo>
                    <a:lnTo>
                      <a:pt x="1065" y="471"/>
                    </a:lnTo>
                    <a:lnTo>
                      <a:pt x="1069" y="441"/>
                    </a:lnTo>
                    <a:lnTo>
                      <a:pt x="1078" y="411"/>
                    </a:lnTo>
                    <a:lnTo>
                      <a:pt x="1090" y="384"/>
                    </a:lnTo>
                    <a:lnTo>
                      <a:pt x="1102" y="371"/>
                    </a:lnTo>
                    <a:lnTo>
                      <a:pt x="1111" y="370"/>
                    </a:lnTo>
                    <a:lnTo>
                      <a:pt x="1116" y="373"/>
                    </a:lnTo>
                    <a:lnTo>
                      <a:pt x="1123" y="397"/>
                    </a:lnTo>
                    <a:lnTo>
                      <a:pt x="1124" y="426"/>
                    </a:lnTo>
                    <a:lnTo>
                      <a:pt x="1125" y="444"/>
                    </a:lnTo>
                    <a:lnTo>
                      <a:pt x="1121" y="461"/>
                    </a:lnTo>
                    <a:lnTo>
                      <a:pt x="1116" y="478"/>
                    </a:lnTo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FFFFF"/>
                  </a:gs>
                </a:gsLst>
                <a:lin ang="5400000" scaled="1"/>
              </a:gra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95" name="Freeform 1167"/>
              <p:cNvSpPr>
                <a:spLocks/>
              </p:cNvSpPr>
              <p:nvPr/>
            </p:nvSpPr>
            <p:spPr bwMode="auto">
              <a:xfrm flipH="1">
                <a:off x="788" y="3534"/>
                <a:ext cx="214" cy="74"/>
              </a:xfrm>
              <a:custGeom>
                <a:avLst/>
                <a:gdLst>
                  <a:gd name="T0" fmla="*/ 0 w 341"/>
                  <a:gd name="T1" fmla="*/ 1 h 119"/>
                  <a:gd name="T2" fmla="*/ 1 w 341"/>
                  <a:gd name="T3" fmla="*/ 1 h 119"/>
                  <a:gd name="T4" fmla="*/ 1 w 341"/>
                  <a:gd name="T5" fmla="*/ 0 h 119"/>
                  <a:gd name="T6" fmla="*/ 1 w 341"/>
                  <a:gd name="T7" fmla="*/ 1 h 119"/>
                  <a:gd name="T8" fmla="*/ 1 w 341"/>
                  <a:gd name="T9" fmla="*/ 1 h 119"/>
                  <a:gd name="T10" fmla="*/ 1 w 341"/>
                  <a:gd name="T11" fmla="*/ 1 h 119"/>
                  <a:gd name="T12" fmla="*/ 1 w 341"/>
                  <a:gd name="T13" fmla="*/ 1 h 119"/>
                  <a:gd name="T14" fmla="*/ 1 w 341"/>
                  <a:gd name="T15" fmla="*/ 1 h 119"/>
                  <a:gd name="T16" fmla="*/ 1 w 341"/>
                  <a:gd name="T17" fmla="*/ 1 h 119"/>
                  <a:gd name="T18" fmla="*/ 1 w 341"/>
                  <a:gd name="T19" fmla="*/ 1 h 119"/>
                  <a:gd name="T20" fmla="*/ 0 w 341"/>
                  <a:gd name="T21" fmla="*/ 1 h 119"/>
                  <a:gd name="T22" fmla="*/ 0 w 341"/>
                  <a:gd name="T23" fmla="*/ 1 h 1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1"/>
                  <a:gd name="T37" fmla="*/ 0 h 119"/>
                  <a:gd name="T38" fmla="*/ 341 w 341"/>
                  <a:gd name="T39" fmla="*/ 119 h 1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1" h="119">
                    <a:moveTo>
                      <a:pt x="0" y="20"/>
                    </a:moveTo>
                    <a:lnTo>
                      <a:pt x="191" y="12"/>
                    </a:lnTo>
                    <a:lnTo>
                      <a:pt x="341" y="0"/>
                    </a:lnTo>
                    <a:lnTo>
                      <a:pt x="332" y="69"/>
                    </a:lnTo>
                    <a:lnTo>
                      <a:pt x="318" y="105"/>
                    </a:lnTo>
                    <a:lnTo>
                      <a:pt x="299" y="119"/>
                    </a:lnTo>
                    <a:lnTo>
                      <a:pt x="206" y="111"/>
                    </a:lnTo>
                    <a:lnTo>
                      <a:pt x="107" y="101"/>
                    </a:lnTo>
                    <a:lnTo>
                      <a:pt x="42" y="86"/>
                    </a:lnTo>
                    <a:lnTo>
                      <a:pt x="17" y="63"/>
                    </a:lnTo>
                    <a:lnTo>
                      <a:pt x="0" y="4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333333"/>
              </a:soli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96" name="Freeform 1168"/>
              <p:cNvSpPr>
                <a:spLocks/>
              </p:cNvSpPr>
              <p:nvPr/>
            </p:nvSpPr>
            <p:spPr bwMode="auto">
              <a:xfrm flipH="1">
                <a:off x="428" y="3497"/>
                <a:ext cx="157" cy="89"/>
              </a:xfrm>
              <a:custGeom>
                <a:avLst/>
                <a:gdLst>
                  <a:gd name="T0" fmla="*/ 1 w 249"/>
                  <a:gd name="T1" fmla="*/ 1 h 141"/>
                  <a:gd name="T2" fmla="*/ 1 w 249"/>
                  <a:gd name="T3" fmla="*/ 1 h 141"/>
                  <a:gd name="T4" fmla="*/ 1 w 249"/>
                  <a:gd name="T5" fmla="*/ 1 h 141"/>
                  <a:gd name="T6" fmla="*/ 1 w 249"/>
                  <a:gd name="T7" fmla="*/ 1 h 141"/>
                  <a:gd name="T8" fmla="*/ 0 w 249"/>
                  <a:gd name="T9" fmla="*/ 1 h 141"/>
                  <a:gd name="T10" fmla="*/ 1 w 249"/>
                  <a:gd name="T11" fmla="*/ 1 h 141"/>
                  <a:gd name="T12" fmla="*/ 1 w 249"/>
                  <a:gd name="T13" fmla="*/ 1 h 141"/>
                  <a:gd name="T14" fmla="*/ 1 w 249"/>
                  <a:gd name="T15" fmla="*/ 1 h 141"/>
                  <a:gd name="T16" fmla="*/ 1 w 249"/>
                  <a:gd name="T17" fmla="*/ 0 h 141"/>
                  <a:gd name="T18" fmla="*/ 1 w 249"/>
                  <a:gd name="T19" fmla="*/ 1 h 141"/>
                  <a:gd name="T20" fmla="*/ 1 w 249"/>
                  <a:gd name="T21" fmla="*/ 1 h 141"/>
                  <a:gd name="T22" fmla="*/ 1 w 249"/>
                  <a:gd name="T23" fmla="*/ 1 h 141"/>
                  <a:gd name="T24" fmla="*/ 1 w 249"/>
                  <a:gd name="T25" fmla="*/ 1 h 141"/>
                  <a:gd name="T26" fmla="*/ 1 w 249"/>
                  <a:gd name="T27" fmla="*/ 1 h 141"/>
                  <a:gd name="T28" fmla="*/ 1 w 249"/>
                  <a:gd name="T29" fmla="*/ 1 h 141"/>
                  <a:gd name="T30" fmla="*/ 1 w 249"/>
                  <a:gd name="T31" fmla="*/ 1 h 1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49"/>
                  <a:gd name="T49" fmla="*/ 0 h 141"/>
                  <a:gd name="T50" fmla="*/ 249 w 249"/>
                  <a:gd name="T51" fmla="*/ 141 h 14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49" h="141">
                    <a:moveTo>
                      <a:pt x="31" y="141"/>
                    </a:moveTo>
                    <a:lnTo>
                      <a:pt x="27" y="102"/>
                    </a:lnTo>
                    <a:lnTo>
                      <a:pt x="19" y="69"/>
                    </a:lnTo>
                    <a:lnTo>
                      <a:pt x="7" y="49"/>
                    </a:lnTo>
                    <a:lnTo>
                      <a:pt x="0" y="39"/>
                    </a:lnTo>
                    <a:lnTo>
                      <a:pt x="7" y="27"/>
                    </a:lnTo>
                    <a:lnTo>
                      <a:pt x="91" y="21"/>
                    </a:lnTo>
                    <a:lnTo>
                      <a:pt x="195" y="7"/>
                    </a:lnTo>
                    <a:lnTo>
                      <a:pt x="249" y="0"/>
                    </a:lnTo>
                    <a:lnTo>
                      <a:pt x="243" y="28"/>
                    </a:lnTo>
                    <a:lnTo>
                      <a:pt x="234" y="57"/>
                    </a:lnTo>
                    <a:lnTo>
                      <a:pt x="220" y="67"/>
                    </a:lnTo>
                    <a:lnTo>
                      <a:pt x="190" y="84"/>
                    </a:lnTo>
                    <a:lnTo>
                      <a:pt x="106" y="120"/>
                    </a:lnTo>
                    <a:lnTo>
                      <a:pt x="49" y="138"/>
                    </a:lnTo>
                    <a:lnTo>
                      <a:pt x="31" y="141"/>
                    </a:lnTo>
                    <a:close/>
                  </a:path>
                </a:pathLst>
              </a:custGeom>
              <a:solidFill>
                <a:srgbClr val="333333"/>
              </a:soli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97" name="Freeform 1169"/>
              <p:cNvSpPr>
                <a:spLocks/>
              </p:cNvSpPr>
              <p:nvPr/>
            </p:nvSpPr>
            <p:spPr bwMode="auto">
              <a:xfrm flipH="1">
                <a:off x="592" y="3505"/>
                <a:ext cx="164" cy="117"/>
              </a:xfrm>
              <a:custGeom>
                <a:avLst/>
                <a:gdLst>
                  <a:gd name="T0" fmla="*/ 0 w 260"/>
                  <a:gd name="T1" fmla="*/ 1 h 185"/>
                  <a:gd name="T2" fmla="*/ 1 w 260"/>
                  <a:gd name="T3" fmla="*/ 1 h 185"/>
                  <a:gd name="T4" fmla="*/ 1 w 260"/>
                  <a:gd name="T5" fmla="*/ 1 h 185"/>
                  <a:gd name="T6" fmla="*/ 1 w 260"/>
                  <a:gd name="T7" fmla="*/ 1 h 185"/>
                  <a:gd name="T8" fmla="*/ 1 w 260"/>
                  <a:gd name="T9" fmla="*/ 1 h 185"/>
                  <a:gd name="T10" fmla="*/ 1 w 260"/>
                  <a:gd name="T11" fmla="*/ 1 h 185"/>
                  <a:gd name="T12" fmla="*/ 1 w 260"/>
                  <a:gd name="T13" fmla="*/ 0 h 185"/>
                  <a:gd name="T14" fmla="*/ 1 w 260"/>
                  <a:gd name="T15" fmla="*/ 1 h 185"/>
                  <a:gd name="T16" fmla="*/ 1 w 260"/>
                  <a:gd name="T17" fmla="*/ 1 h 185"/>
                  <a:gd name="T18" fmla="*/ 1 w 260"/>
                  <a:gd name="T19" fmla="*/ 1 h 185"/>
                  <a:gd name="T20" fmla="*/ 1 w 260"/>
                  <a:gd name="T21" fmla="*/ 1 h 185"/>
                  <a:gd name="T22" fmla="*/ 1 w 260"/>
                  <a:gd name="T23" fmla="*/ 1 h 185"/>
                  <a:gd name="T24" fmla="*/ 1 w 260"/>
                  <a:gd name="T25" fmla="*/ 1 h 185"/>
                  <a:gd name="T26" fmla="*/ 1 w 260"/>
                  <a:gd name="T27" fmla="*/ 1 h 185"/>
                  <a:gd name="T28" fmla="*/ 1 w 260"/>
                  <a:gd name="T29" fmla="*/ 1 h 185"/>
                  <a:gd name="T30" fmla="*/ 1 w 260"/>
                  <a:gd name="T31" fmla="*/ 1 h 185"/>
                  <a:gd name="T32" fmla="*/ 0 w 260"/>
                  <a:gd name="T33" fmla="*/ 1 h 1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0"/>
                  <a:gd name="T52" fmla="*/ 0 h 185"/>
                  <a:gd name="T53" fmla="*/ 260 w 260"/>
                  <a:gd name="T54" fmla="*/ 185 h 18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0" h="185">
                    <a:moveTo>
                      <a:pt x="0" y="173"/>
                    </a:moveTo>
                    <a:lnTo>
                      <a:pt x="2" y="132"/>
                    </a:lnTo>
                    <a:lnTo>
                      <a:pt x="8" y="86"/>
                    </a:lnTo>
                    <a:lnTo>
                      <a:pt x="18" y="45"/>
                    </a:lnTo>
                    <a:lnTo>
                      <a:pt x="39" y="17"/>
                    </a:lnTo>
                    <a:lnTo>
                      <a:pt x="87" y="5"/>
                    </a:lnTo>
                    <a:lnTo>
                      <a:pt x="164" y="0"/>
                    </a:lnTo>
                    <a:lnTo>
                      <a:pt x="212" y="2"/>
                    </a:lnTo>
                    <a:lnTo>
                      <a:pt x="230" y="17"/>
                    </a:lnTo>
                    <a:lnTo>
                      <a:pt x="251" y="56"/>
                    </a:lnTo>
                    <a:lnTo>
                      <a:pt x="260" y="117"/>
                    </a:lnTo>
                    <a:lnTo>
                      <a:pt x="240" y="137"/>
                    </a:lnTo>
                    <a:lnTo>
                      <a:pt x="224" y="165"/>
                    </a:lnTo>
                    <a:lnTo>
                      <a:pt x="170" y="179"/>
                    </a:lnTo>
                    <a:lnTo>
                      <a:pt x="104" y="185"/>
                    </a:lnTo>
                    <a:lnTo>
                      <a:pt x="41" y="182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333333"/>
              </a:soli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98" name="Freeform 1170"/>
              <p:cNvSpPr>
                <a:spLocks/>
              </p:cNvSpPr>
              <p:nvPr/>
            </p:nvSpPr>
            <p:spPr bwMode="auto">
              <a:xfrm flipH="1">
                <a:off x="490" y="3634"/>
                <a:ext cx="396" cy="80"/>
              </a:xfrm>
              <a:custGeom>
                <a:avLst/>
                <a:gdLst>
                  <a:gd name="T0" fmla="*/ 1 w 630"/>
                  <a:gd name="T1" fmla="*/ 1 h 128"/>
                  <a:gd name="T2" fmla="*/ 1 w 630"/>
                  <a:gd name="T3" fmla="*/ 1 h 128"/>
                  <a:gd name="T4" fmla="*/ 1 w 630"/>
                  <a:gd name="T5" fmla="*/ 1 h 128"/>
                  <a:gd name="T6" fmla="*/ 1 w 630"/>
                  <a:gd name="T7" fmla="*/ 1 h 128"/>
                  <a:gd name="T8" fmla="*/ 1 w 630"/>
                  <a:gd name="T9" fmla="*/ 0 h 128"/>
                  <a:gd name="T10" fmla="*/ 1 w 630"/>
                  <a:gd name="T11" fmla="*/ 1 h 128"/>
                  <a:gd name="T12" fmla="*/ 1 w 630"/>
                  <a:gd name="T13" fmla="*/ 1 h 128"/>
                  <a:gd name="T14" fmla="*/ 1 w 630"/>
                  <a:gd name="T15" fmla="*/ 1 h 128"/>
                  <a:gd name="T16" fmla="*/ 1 w 630"/>
                  <a:gd name="T17" fmla="*/ 1 h 128"/>
                  <a:gd name="T18" fmla="*/ 1 w 630"/>
                  <a:gd name="T19" fmla="*/ 1 h 128"/>
                  <a:gd name="T20" fmla="*/ 1 w 630"/>
                  <a:gd name="T21" fmla="*/ 1 h 128"/>
                  <a:gd name="T22" fmla="*/ 1 w 630"/>
                  <a:gd name="T23" fmla="*/ 1 h 128"/>
                  <a:gd name="T24" fmla="*/ 1 w 630"/>
                  <a:gd name="T25" fmla="*/ 1 h 128"/>
                  <a:gd name="T26" fmla="*/ 1 w 630"/>
                  <a:gd name="T27" fmla="*/ 1 h 128"/>
                  <a:gd name="T28" fmla="*/ 0 w 630"/>
                  <a:gd name="T29" fmla="*/ 1 h 128"/>
                  <a:gd name="T30" fmla="*/ 1 w 630"/>
                  <a:gd name="T31" fmla="*/ 1 h 12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30"/>
                  <a:gd name="T49" fmla="*/ 0 h 128"/>
                  <a:gd name="T50" fmla="*/ 630 w 630"/>
                  <a:gd name="T51" fmla="*/ 128 h 12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30" h="128">
                    <a:moveTo>
                      <a:pt x="8" y="62"/>
                    </a:moveTo>
                    <a:lnTo>
                      <a:pt x="186" y="56"/>
                    </a:lnTo>
                    <a:lnTo>
                      <a:pt x="446" y="35"/>
                    </a:lnTo>
                    <a:lnTo>
                      <a:pt x="552" y="15"/>
                    </a:lnTo>
                    <a:lnTo>
                      <a:pt x="618" y="0"/>
                    </a:lnTo>
                    <a:lnTo>
                      <a:pt x="630" y="8"/>
                    </a:lnTo>
                    <a:lnTo>
                      <a:pt x="603" y="54"/>
                    </a:lnTo>
                    <a:lnTo>
                      <a:pt x="575" y="74"/>
                    </a:lnTo>
                    <a:lnTo>
                      <a:pt x="533" y="89"/>
                    </a:lnTo>
                    <a:lnTo>
                      <a:pt x="459" y="101"/>
                    </a:lnTo>
                    <a:lnTo>
                      <a:pt x="201" y="126"/>
                    </a:lnTo>
                    <a:lnTo>
                      <a:pt x="89" y="128"/>
                    </a:lnTo>
                    <a:lnTo>
                      <a:pt x="45" y="126"/>
                    </a:lnTo>
                    <a:lnTo>
                      <a:pt x="27" y="119"/>
                    </a:lnTo>
                    <a:lnTo>
                      <a:pt x="0" y="83"/>
                    </a:lnTo>
                    <a:lnTo>
                      <a:pt x="8" y="62"/>
                    </a:lnTo>
                    <a:close/>
                  </a:path>
                </a:pathLst>
              </a:custGeom>
              <a:solidFill>
                <a:srgbClr val="333333"/>
              </a:soli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99" name="Freeform 1171"/>
              <p:cNvSpPr>
                <a:spLocks/>
              </p:cNvSpPr>
              <p:nvPr/>
            </p:nvSpPr>
            <p:spPr bwMode="auto">
              <a:xfrm flipH="1">
                <a:off x="407" y="3322"/>
                <a:ext cx="84" cy="16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30"/>
                  </a:cxn>
                  <a:cxn ang="0">
                    <a:pos x="0" y="59"/>
                  </a:cxn>
                  <a:cxn ang="0">
                    <a:pos x="15" y="153"/>
                  </a:cxn>
                  <a:cxn ang="0">
                    <a:pos x="19" y="195"/>
                  </a:cxn>
                  <a:cxn ang="0">
                    <a:pos x="19" y="222"/>
                  </a:cxn>
                  <a:cxn ang="0">
                    <a:pos x="36" y="257"/>
                  </a:cxn>
                  <a:cxn ang="0">
                    <a:pos x="48" y="260"/>
                  </a:cxn>
                  <a:cxn ang="0">
                    <a:pos x="118" y="258"/>
                  </a:cxn>
                  <a:cxn ang="0">
                    <a:pos x="133" y="236"/>
                  </a:cxn>
                  <a:cxn ang="0">
                    <a:pos x="138" y="218"/>
                  </a:cxn>
                  <a:cxn ang="0">
                    <a:pos x="138" y="200"/>
                  </a:cxn>
                  <a:cxn ang="0">
                    <a:pos x="108" y="114"/>
                  </a:cxn>
                  <a:cxn ang="0">
                    <a:pos x="85" y="69"/>
                  </a:cxn>
                  <a:cxn ang="0">
                    <a:pos x="76" y="57"/>
                  </a:cxn>
                  <a:cxn ang="0">
                    <a:pos x="51" y="32"/>
                  </a:cxn>
                  <a:cxn ang="0">
                    <a:pos x="7" y="0"/>
                  </a:cxn>
                </a:cxnLst>
                <a:rect l="0" t="0" r="r" b="b"/>
                <a:pathLst>
                  <a:path w="138" h="260">
                    <a:moveTo>
                      <a:pt x="7" y="0"/>
                    </a:moveTo>
                    <a:lnTo>
                      <a:pt x="0" y="30"/>
                    </a:lnTo>
                    <a:lnTo>
                      <a:pt x="0" y="59"/>
                    </a:lnTo>
                    <a:lnTo>
                      <a:pt x="15" y="153"/>
                    </a:lnTo>
                    <a:lnTo>
                      <a:pt x="19" y="195"/>
                    </a:lnTo>
                    <a:lnTo>
                      <a:pt x="19" y="222"/>
                    </a:lnTo>
                    <a:lnTo>
                      <a:pt x="36" y="257"/>
                    </a:lnTo>
                    <a:lnTo>
                      <a:pt x="48" y="260"/>
                    </a:lnTo>
                    <a:lnTo>
                      <a:pt x="118" y="258"/>
                    </a:lnTo>
                    <a:lnTo>
                      <a:pt x="133" y="236"/>
                    </a:lnTo>
                    <a:lnTo>
                      <a:pt x="138" y="218"/>
                    </a:lnTo>
                    <a:lnTo>
                      <a:pt x="138" y="200"/>
                    </a:lnTo>
                    <a:lnTo>
                      <a:pt x="108" y="114"/>
                    </a:lnTo>
                    <a:lnTo>
                      <a:pt x="85" y="69"/>
                    </a:lnTo>
                    <a:lnTo>
                      <a:pt x="76" y="57"/>
                    </a:lnTo>
                    <a:lnTo>
                      <a:pt x="51" y="32"/>
                    </a:lnTo>
                    <a:lnTo>
                      <a:pt x="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>
                      <a:gamma/>
                      <a:shade val="80000"/>
                      <a:invGamma/>
                    </a:srgbClr>
                  </a:gs>
                  <a:gs pos="100000">
                    <a:srgbClr val="FFFFFF"/>
                  </a:gs>
                </a:gsLst>
                <a:lin ang="18900000" scaled="1"/>
              </a:gradFill>
              <a:ln w="3175" cap="flat" cmpd="sng">
                <a:solidFill>
                  <a:srgbClr val="333333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srgbClr val="000000"/>
                  </a:solidFill>
                  <a:latin typeface="Arial" charset="0"/>
                  <a:ea typeface="ＭＳ ゴシック" pitchFamily="49" charset="-128"/>
                </a:endParaRPr>
              </a:p>
            </p:txBody>
          </p:sp>
          <p:sp>
            <p:nvSpPr>
              <p:cNvPr id="800" name="Freeform 1172"/>
              <p:cNvSpPr>
                <a:spLocks/>
              </p:cNvSpPr>
              <p:nvPr/>
            </p:nvSpPr>
            <p:spPr bwMode="auto">
              <a:xfrm flipH="1">
                <a:off x="938" y="3364"/>
                <a:ext cx="174" cy="17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46" y="5"/>
                  </a:cxn>
                  <a:cxn ang="0">
                    <a:pos x="112" y="51"/>
                  </a:cxn>
                  <a:cxn ang="0">
                    <a:pos x="187" y="113"/>
                  </a:cxn>
                  <a:cxn ang="0">
                    <a:pos x="243" y="162"/>
                  </a:cxn>
                  <a:cxn ang="0">
                    <a:pos x="256" y="185"/>
                  </a:cxn>
                  <a:cxn ang="0">
                    <a:pos x="271" y="224"/>
                  </a:cxn>
                  <a:cxn ang="0">
                    <a:pos x="273" y="245"/>
                  </a:cxn>
                  <a:cxn ang="0">
                    <a:pos x="265" y="261"/>
                  </a:cxn>
                  <a:cxn ang="0">
                    <a:pos x="151" y="270"/>
                  </a:cxn>
                  <a:cxn ang="0">
                    <a:pos x="112" y="266"/>
                  </a:cxn>
                  <a:cxn ang="0">
                    <a:pos x="85" y="257"/>
                  </a:cxn>
                  <a:cxn ang="0">
                    <a:pos x="55" y="224"/>
                  </a:cxn>
                  <a:cxn ang="0">
                    <a:pos x="25" y="167"/>
                  </a:cxn>
                  <a:cxn ang="0">
                    <a:pos x="9" y="116"/>
                  </a:cxn>
                  <a:cxn ang="0">
                    <a:pos x="1" y="66"/>
                  </a:cxn>
                  <a:cxn ang="0">
                    <a:pos x="0" y="30"/>
                  </a:cxn>
                  <a:cxn ang="0">
                    <a:pos x="6" y="11"/>
                  </a:cxn>
                  <a:cxn ang="0">
                    <a:pos x="22" y="0"/>
                  </a:cxn>
                </a:cxnLst>
                <a:rect l="0" t="0" r="r" b="b"/>
                <a:pathLst>
                  <a:path w="273" h="270">
                    <a:moveTo>
                      <a:pt x="22" y="0"/>
                    </a:moveTo>
                    <a:lnTo>
                      <a:pt x="46" y="5"/>
                    </a:lnTo>
                    <a:lnTo>
                      <a:pt x="112" y="51"/>
                    </a:lnTo>
                    <a:lnTo>
                      <a:pt x="187" y="113"/>
                    </a:lnTo>
                    <a:lnTo>
                      <a:pt x="243" y="162"/>
                    </a:lnTo>
                    <a:lnTo>
                      <a:pt x="256" y="185"/>
                    </a:lnTo>
                    <a:lnTo>
                      <a:pt x="271" y="224"/>
                    </a:lnTo>
                    <a:lnTo>
                      <a:pt x="273" y="245"/>
                    </a:lnTo>
                    <a:lnTo>
                      <a:pt x="265" y="261"/>
                    </a:lnTo>
                    <a:lnTo>
                      <a:pt x="151" y="270"/>
                    </a:lnTo>
                    <a:lnTo>
                      <a:pt x="112" y="266"/>
                    </a:lnTo>
                    <a:lnTo>
                      <a:pt x="85" y="257"/>
                    </a:lnTo>
                    <a:lnTo>
                      <a:pt x="55" y="224"/>
                    </a:lnTo>
                    <a:lnTo>
                      <a:pt x="25" y="167"/>
                    </a:lnTo>
                    <a:lnTo>
                      <a:pt x="9" y="116"/>
                    </a:lnTo>
                    <a:lnTo>
                      <a:pt x="1" y="66"/>
                    </a:lnTo>
                    <a:lnTo>
                      <a:pt x="0" y="30"/>
                    </a:lnTo>
                    <a:lnTo>
                      <a:pt x="6" y="11"/>
                    </a:lnTo>
                    <a:lnTo>
                      <a:pt x="2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2157"/>
                      <a:invGamma/>
                    </a:srgbClr>
                  </a:gs>
                </a:gsLst>
                <a:lin ang="2700000" scaled="1"/>
              </a:gradFill>
              <a:ln w="3175" cap="flat" cmpd="sng">
                <a:solidFill>
                  <a:srgbClr val="333333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srgbClr val="000000"/>
                  </a:solidFill>
                  <a:latin typeface="Arial" charset="0"/>
                  <a:ea typeface="ＭＳ ゴシック" pitchFamily="49" charset="-128"/>
                </a:endParaRPr>
              </a:p>
            </p:txBody>
          </p:sp>
          <p:sp>
            <p:nvSpPr>
              <p:cNvPr id="801" name="Freeform 1173"/>
              <p:cNvSpPr>
                <a:spLocks/>
              </p:cNvSpPr>
              <p:nvPr/>
            </p:nvSpPr>
            <p:spPr bwMode="auto">
              <a:xfrm flipH="1">
                <a:off x="480" y="3292"/>
                <a:ext cx="668" cy="189"/>
              </a:xfrm>
              <a:custGeom>
                <a:avLst/>
                <a:gdLst>
                  <a:gd name="T0" fmla="*/ 0 w 1062"/>
                  <a:gd name="T1" fmla="*/ 0 h 301"/>
                  <a:gd name="T2" fmla="*/ 1 w 1062"/>
                  <a:gd name="T3" fmla="*/ 1 h 301"/>
                  <a:gd name="T4" fmla="*/ 1 w 1062"/>
                  <a:gd name="T5" fmla="*/ 1 h 301"/>
                  <a:gd name="T6" fmla="*/ 1 w 1062"/>
                  <a:gd name="T7" fmla="*/ 1 h 301"/>
                  <a:gd name="T8" fmla="*/ 1 w 1062"/>
                  <a:gd name="T9" fmla="*/ 1 h 301"/>
                  <a:gd name="T10" fmla="*/ 1 w 1062"/>
                  <a:gd name="T11" fmla="*/ 1 h 301"/>
                  <a:gd name="T12" fmla="*/ 1 w 1062"/>
                  <a:gd name="T13" fmla="*/ 1 h 301"/>
                  <a:gd name="T14" fmla="*/ 1 w 1062"/>
                  <a:gd name="T15" fmla="*/ 1 h 301"/>
                  <a:gd name="T16" fmla="*/ 1 w 1062"/>
                  <a:gd name="T17" fmla="*/ 1 h 301"/>
                  <a:gd name="T18" fmla="*/ 1 w 1062"/>
                  <a:gd name="T19" fmla="*/ 1 h 301"/>
                  <a:gd name="T20" fmla="*/ 1 w 1062"/>
                  <a:gd name="T21" fmla="*/ 1 h 301"/>
                  <a:gd name="T22" fmla="*/ 1 w 1062"/>
                  <a:gd name="T23" fmla="*/ 1 h 301"/>
                  <a:gd name="T24" fmla="*/ 1 w 1062"/>
                  <a:gd name="T25" fmla="*/ 1 h 301"/>
                  <a:gd name="T26" fmla="*/ 1 w 1062"/>
                  <a:gd name="T27" fmla="*/ 1 h 301"/>
                  <a:gd name="T28" fmla="*/ 1 w 1062"/>
                  <a:gd name="T29" fmla="*/ 1 h 301"/>
                  <a:gd name="T30" fmla="*/ 1 w 1062"/>
                  <a:gd name="T31" fmla="*/ 1 h 301"/>
                  <a:gd name="T32" fmla="*/ 1 w 1062"/>
                  <a:gd name="T33" fmla="*/ 1 h 301"/>
                  <a:gd name="T34" fmla="*/ 1 w 1062"/>
                  <a:gd name="T35" fmla="*/ 1 h 3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62"/>
                  <a:gd name="T55" fmla="*/ 0 h 301"/>
                  <a:gd name="T56" fmla="*/ 1062 w 1062"/>
                  <a:gd name="T57" fmla="*/ 301 h 30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62" h="301">
                    <a:moveTo>
                      <a:pt x="0" y="0"/>
                    </a:moveTo>
                    <a:lnTo>
                      <a:pt x="33" y="49"/>
                    </a:lnTo>
                    <a:lnTo>
                      <a:pt x="66" y="91"/>
                    </a:lnTo>
                    <a:lnTo>
                      <a:pt x="81" y="109"/>
                    </a:lnTo>
                    <a:lnTo>
                      <a:pt x="107" y="115"/>
                    </a:lnTo>
                    <a:lnTo>
                      <a:pt x="161" y="156"/>
                    </a:lnTo>
                    <a:lnTo>
                      <a:pt x="219" y="198"/>
                    </a:lnTo>
                    <a:lnTo>
                      <a:pt x="279" y="250"/>
                    </a:lnTo>
                    <a:lnTo>
                      <a:pt x="309" y="277"/>
                    </a:lnTo>
                    <a:lnTo>
                      <a:pt x="321" y="301"/>
                    </a:lnTo>
                    <a:lnTo>
                      <a:pt x="417" y="300"/>
                    </a:lnTo>
                    <a:lnTo>
                      <a:pt x="581" y="285"/>
                    </a:lnTo>
                    <a:lnTo>
                      <a:pt x="615" y="273"/>
                    </a:lnTo>
                    <a:lnTo>
                      <a:pt x="725" y="264"/>
                    </a:lnTo>
                    <a:lnTo>
                      <a:pt x="845" y="259"/>
                    </a:lnTo>
                    <a:lnTo>
                      <a:pt x="872" y="262"/>
                    </a:lnTo>
                    <a:lnTo>
                      <a:pt x="984" y="259"/>
                    </a:lnTo>
                    <a:lnTo>
                      <a:pt x="1062" y="249"/>
                    </a:lnTo>
                  </a:path>
                </a:pathLst>
              </a:cu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02" name="Freeform 1174"/>
              <p:cNvSpPr>
                <a:spLocks/>
              </p:cNvSpPr>
              <p:nvPr/>
            </p:nvSpPr>
            <p:spPr bwMode="auto">
              <a:xfrm flipH="1">
                <a:off x="573" y="3026"/>
                <a:ext cx="643" cy="249"/>
              </a:xfrm>
              <a:custGeom>
                <a:avLst/>
                <a:gdLst>
                  <a:gd name="T0" fmla="*/ 1 w 1024"/>
                  <a:gd name="T1" fmla="*/ 1 h 396"/>
                  <a:gd name="T2" fmla="*/ 1 w 1024"/>
                  <a:gd name="T3" fmla="*/ 1 h 396"/>
                  <a:gd name="T4" fmla="*/ 1 w 1024"/>
                  <a:gd name="T5" fmla="*/ 1 h 396"/>
                  <a:gd name="T6" fmla="*/ 1 w 1024"/>
                  <a:gd name="T7" fmla="*/ 0 h 396"/>
                  <a:gd name="T8" fmla="*/ 1 w 1024"/>
                  <a:gd name="T9" fmla="*/ 1 h 396"/>
                  <a:gd name="T10" fmla="*/ 1 w 1024"/>
                  <a:gd name="T11" fmla="*/ 1 h 396"/>
                  <a:gd name="T12" fmla="*/ 1 w 1024"/>
                  <a:gd name="T13" fmla="*/ 1 h 396"/>
                  <a:gd name="T14" fmla="*/ 1 w 1024"/>
                  <a:gd name="T15" fmla="*/ 1 h 396"/>
                  <a:gd name="T16" fmla="*/ 1 w 1024"/>
                  <a:gd name="T17" fmla="*/ 1 h 396"/>
                  <a:gd name="T18" fmla="*/ 1 w 1024"/>
                  <a:gd name="T19" fmla="*/ 1 h 396"/>
                  <a:gd name="T20" fmla="*/ 1 w 1024"/>
                  <a:gd name="T21" fmla="*/ 1 h 396"/>
                  <a:gd name="T22" fmla="*/ 1 w 1024"/>
                  <a:gd name="T23" fmla="*/ 1 h 396"/>
                  <a:gd name="T24" fmla="*/ 1 w 1024"/>
                  <a:gd name="T25" fmla="*/ 1 h 396"/>
                  <a:gd name="T26" fmla="*/ 1 w 1024"/>
                  <a:gd name="T27" fmla="*/ 1 h 396"/>
                  <a:gd name="T28" fmla="*/ 1 w 1024"/>
                  <a:gd name="T29" fmla="*/ 1 h 396"/>
                  <a:gd name="T30" fmla="*/ 1 w 1024"/>
                  <a:gd name="T31" fmla="*/ 1 h 396"/>
                  <a:gd name="T32" fmla="*/ 1 w 1024"/>
                  <a:gd name="T33" fmla="*/ 1 h 396"/>
                  <a:gd name="T34" fmla="*/ 1 w 1024"/>
                  <a:gd name="T35" fmla="*/ 1 h 396"/>
                  <a:gd name="T36" fmla="*/ 1 w 1024"/>
                  <a:gd name="T37" fmla="*/ 1 h 396"/>
                  <a:gd name="T38" fmla="*/ 1 w 1024"/>
                  <a:gd name="T39" fmla="*/ 1 h 396"/>
                  <a:gd name="T40" fmla="*/ 1 w 1024"/>
                  <a:gd name="T41" fmla="*/ 1 h 396"/>
                  <a:gd name="T42" fmla="*/ 0 w 1024"/>
                  <a:gd name="T43" fmla="*/ 1 h 396"/>
                  <a:gd name="T44" fmla="*/ 1 w 1024"/>
                  <a:gd name="T45" fmla="*/ 1 h 39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24"/>
                  <a:gd name="T70" fmla="*/ 0 h 396"/>
                  <a:gd name="T71" fmla="*/ 1024 w 1024"/>
                  <a:gd name="T72" fmla="*/ 396 h 39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24" h="396">
                    <a:moveTo>
                      <a:pt x="3" y="31"/>
                    </a:moveTo>
                    <a:lnTo>
                      <a:pt x="121" y="19"/>
                    </a:lnTo>
                    <a:lnTo>
                      <a:pt x="261" y="9"/>
                    </a:lnTo>
                    <a:lnTo>
                      <a:pt x="439" y="0"/>
                    </a:lnTo>
                    <a:lnTo>
                      <a:pt x="621" y="4"/>
                    </a:lnTo>
                    <a:lnTo>
                      <a:pt x="699" y="9"/>
                    </a:lnTo>
                    <a:lnTo>
                      <a:pt x="754" y="42"/>
                    </a:lnTo>
                    <a:lnTo>
                      <a:pt x="813" y="91"/>
                    </a:lnTo>
                    <a:lnTo>
                      <a:pt x="846" y="121"/>
                    </a:lnTo>
                    <a:lnTo>
                      <a:pt x="916" y="199"/>
                    </a:lnTo>
                    <a:lnTo>
                      <a:pt x="1009" y="327"/>
                    </a:lnTo>
                    <a:lnTo>
                      <a:pt x="1024" y="355"/>
                    </a:lnTo>
                    <a:lnTo>
                      <a:pt x="991" y="360"/>
                    </a:lnTo>
                    <a:lnTo>
                      <a:pt x="900" y="372"/>
                    </a:lnTo>
                    <a:lnTo>
                      <a:pt x="733" y="381"/>
                    </a:lnTo>
                    <a:lnTo>
                      <a:pt x="420" y="393"/>
                    </a:lnTo>
                    <a:lnTo>
                      <a:pt x="237" y="396"/>
                    </a:lnTo>
                    <a:lnTo>
                      <a:pt x="130" y="394"/>
                    </a:lnTo>
                    <a:lnTo>
                      <a:pt x="90" y="393"/>
                    </a:lnTo>
                    <a:lnTo>
                      <a:pt x="55" y="291"/>
                    </a:lnTo>
                    <a:lnTo>
                      <a:pt x="15" y="159"/>
                    </a:lnTo>
                    <a:lnTo>
                      <a:pt x="0" y="78"/>
                    </a:lnTo>
                    <a:lnTo>
                      <a:pt x="3" y="3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474776"/>
                  </a:gs>
                </a:gsLst>
                <a:lin ang="2700000" scaled="1"/>
              </a:gra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03" name="Freeform 1175"/>
              <p:cNvSpPr>
                <a:spLocks/>
              </p:cNvSpPr>
              <p:nvPr/>
            </p:nvSpPr>
            <p:spPr bwMode="auto">
              <a:xfrm flipH="1">
                <a:off x="558" y="3153"/>
                <a:ext cx="66" cy="47"/>
              </a:xfrm>
              <a:custGeom>
                <a:avLst/>
                <a:gdLst>
                  <a:gd name="T0" fmla="*/ 0 w 105"/>
                  <a:gd name="T1" fmla="*/ 1 h 74"/>
                  <a:gd name="T2" fmla="*/ 1 w 105"/>
                  <a:gd name="T3" fmla="*/ 0 h 74"/>
                  <a:gd name="T4" fmla="*/ 1 w 105"/>
                  <a:gd name="T5" fmla="*/ 0 h 74"/>
                  <a:gd name="T6" fmla="*/ 1 w 105"/>
                  <a:gd name="T7" fmla="*/ 1 h 74"/>
                  <a:gd name="T8" fmla="*/ 1 w 105"/>
                  <a:gd name="T9" fmla="*/ 1 h 74"/>
                  <a:gd name="T10" fmla="*/ 1 w 105"/>
                  <a:gd name="T11" fmla="*/ 1 h 74"/>
                  <a:gd name="T12" fmla="*/ 1 w 105"/>
                  <a:gd name="T13" fmla="*/ 1 h 74"/>
                  <a:gd name="T14" fmla="*/ 0 w 105"/>
                  <a:gd name="T15" fmla="*/ 1 h 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5"/>
                  <a:gd name="T25" fmla="*/ 0 h 74"/>
                  <a:gd name="T26" fmla="*/ 105 w 105"/>
                  <a:gd name="T27" fmla="*/ 74 h 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5" h="74">
                    <a:moveTo>
                      <a:pt x="0" y="2"/>
                    </a:moveTo>
                    <a:lnTo>
                      <a:pt x="18" y="0"/>
                    </a:lnTo>
                    <a:lnTo>
                      <a:pt x="79" y="0"/>
                    </a:lnTo>
                    <a:lnTo>
                      <a:pt x="105" y="18"/>
                    </a:lnTo>
                    <a:lnTo>
                      <a:pt x="100" y="42"/>
                    </a:lnTo>
                    <a:lnTo>
                      <a:pt x="81" y="65"/>
                    </a:lnTo>
                    <a:lnTo>
                      <a:pt x="52" y="74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6699"/>
                  </a:gs>
                  <a:gs pos="100000">
                    <a:srgbClr val="2F2F47"/>
                  </a:gs>
                </a:gsLst>
                <a:lin ang="5400000" scaled="1"/>
              </a:gra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04" name="Freeform 1176"/>
              <p:cNvSpPr>
                <a:spLocks/>
              </p:cNvSpPr>
              <p:nvPr/>
            </p:nvSpPr>
            <p:spPr bwMode="auto">
              <a:xfrm flipH="1">
                <a:off x="562" y="3251"/>
                <a:ext cx="599" cy="42"/>
              </a:xfrm>
              <a:custGeom>
                <a:avLst/>
                <a:gdLst>
                  <a:gd name="T0" fmla="*/ 1 w 953"/>
                  <a:gd name="T1" fmla="*/ 1 h 66"/>
                  <a:gd name="T2" fmla="*/ 1 w 953"/>
                  <a:gd name="T3" fmla="*/ 1 h 66"/>
                  <a:gd name="T4" fmla="*/ 1 w 953"/>
                  <a:gd name="T5" fmla="*/ 1 h 66"/>
                  <a:gd name="T6" fmla="*/ 1 w 953"/>
                  <a:gd name="T7" fmla="*/ 1 h 66"/>
                  <a:gd name="T8" fmla="*/ 1 w 953"/>
                  <a:gd name="T9" fmla="*/ 1 h 66"/>
                  <a:gd name="T10" fmla="*/ 1 w 953"/>
                  <a:gd name="T11" fmla="*/ 1 h 66"/>
                  <a:gd name="T12" fmla="*/ 1 w 953"/>
                  <a:gd name="T13" fmla="*/ 1 h 66"/>
                  <a:gd name="T14" fmla="*/ 1 w 953"/>
                  <a:gd name="T15" fmla="*/ 0 h 66"/>
                  <a:gd name="T16" fmla="*/ 1 w 953"/>
                  <a:gd name="T17" fmla="*/ 1 h 66"/>
                  <a:gd name="T18" fmla="*/ 1 w 953"/>
                  <a:gd name="T19" fmla="*/ 1 h 66"/>
                  <a:gd name="T20" fmla="*/ 1 w 953"/>
                  <a:gd name="T21" fmla="*/ 1 h 66"/>
                  <a:gd name="T22" fmla="*/ 1 w 953"/>
                  <a:gd name="T23" fmla="*/ 1 h 66"/>
                  <a:gd name="T24" fmla="*/ 1 w 953"/>
                  <a:gd name="T25" fmla="*/ 1 h 66"/>
                  <a:gd name="T26" fmla="*/ 1 w 953"/>
                  <a:gd name="T27" fmla="*/ 1 h 66"/>
                  <a:gd name="T28" fmla="*/ 0 w 953"/>
                  <a:gd name="T29" fmla="*/ 1 h 66"/>
                  <a:gd name="T30" fmla="*/ 1 w 953"/>
                  <a:gd name="T31" fmla="*/ 1 h 6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53"/>
                  <a:gd name="T49" fmla="*/ 0 h 66"/>
                  <a:gd name="T50" fmla="*/ 953 w 953"/>
                  <a:gd name="T51" fmla="*/ 66 h 6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53" h="66">
                    <a:moveTo>
                      <a:pt x="18" y="62"/>
                    </a:moveTo>
                    <a:lnTo>
                      <a:pt x="186" y="66"/>
                    </a:lnTo>
                    <a:lnTo>
                      <a:pt x="447" y="57"/>
                    </a:lnTo>
                    <a:lnTo>
                      <a:pt x="684" y="47"/>
                    </a:lnTo>
                    <a:lnTo>
                      <a:pt x="855" y="32"/>
                    </a:lnTo>
                    <a:lnTo>
                      <a:pt x="935" y="20"/>
                    </a:lnTo>
                    <a:lnTo>
                      <a:pt x="953" y="15"/>
                    </a:lnTo>
                    <a:lnTo>
                      <a:pt x="941" y="0"/>
                    </a:lnTo>
                    <a:lnTo>
                      <a:pt x="900" y="3"/>
                    </a:lnTo>
                    <a:lnTo>
                      <a:pt x="812" y="14"/>
                    </a:lnTo>
                    <a:lnTo>
                      <a:pt x="644" y="23"/>
                    </a:lnTo>
                    <a:lnTo>
                      <a:pt x="332" y="33"/>
                    </a:lnTo>
                    <a:lnTo>
                      <a:pt x="149" y="38"/>
                    </a:lnTo>
                    <a:lnTo>
                      <a:pt x="42" y="36"/>
                    </a:lnTo>
                    <a:lnTo>
                      <a:pt x="0" y="33"/>
                    </a:lnTo>
                    <a:lnTo>
                      <a:pt x="18" y="62"/>
                    </a:lnTo>
                    <a:close/>
                  </a:path>
                </a:pathLst>
              </a:custGeom>
              <a:solidFill>
                <a:srgbClr val="333333"/>
              </a:soli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05" name="Freeform 1177"/>
              <p:cNvSpPr>
                <a:spLocks/>
              </p:cNvSpPr>
              <p:nvPr/>
            </p:nvSpPr>
            <p:spPr bwMode="auto">
              <a:xfrm>
                <a:off x="876" y="3195"/>
                <a:ext cx="272" cy="86"/>
              </a:xfrm>
              <a:custGeom>
                <a:avLst/>
                <a:gdLst>
                  <a:gd name="T0" fmla="*/ 0 w 432"/>
                  <a:gd name="T1" fmla="*/ 1 h 136"/>
                  <a:gd name="T2" fmla="*/ 1 w 432"/>
                  <a:gd name="T3" fmla="*/ 1 h 136"/>
                  <a:gd name="T4" fmla="*/ 1 w 432"/>
                  <a:gd name="T5" fmla="*/ 1 h 136"/>
                  <a:gd name="T6" fmla="*/ 1 w 432"/>
                  <a:gd name="T7" fmla="*/ 1 h 136"/>
                  <a:gd name="T8" fmla="*/ 1 w 432"/>
                  <a:gd name="T9" fmla="*/ 0 h 136"/>
                  <a:gd name="T10" fmla="*/ 1 w 432"/>
                  <a:gd name="T11" fmla="*/ 1 h 136"/>
                  <a:gd name="T12" fmla="*/ 1 w 432"/>
                  <a:gd name="T13" fmla="*/ 1 h 136"/>
                  <a:gd name="T14" fmla="*/ 1 w 432"/>
                  <a:gd name="T15" fmla="*/ 1 h 136"/>
                  <a:gd name="T16" fmla="*/ 1 w 432"/>
                  <a:gd name="T17" fmla="*/ 1 h 136"/>
                  <a:gd name="T18" fmla="*/ 1 w 432"/>
                  <a:gd name="T19" fmla="*/ 1 h 136"/>
                  <a:gd name="T20" fmla="*/ 1 w 432"/>
                  <a:gd name="T21" fmla="*/ 1 h 136"/>
                  <a:gd name="T22" fmla="*/ 0 w 432"/>
                  <a:gd name="T23" fmla="*/ 1 h 1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2"/>
                  <a:gd name="T37" fmla="*/ 0 h 136"/>
                  <a:gd name="T38" fmla="*/ 432 w 432"/>
                  <a:gd name="T39" fmla="*/ 136 h 1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2" h="136">
                    <a:moveTo>
                      <a:pt x="0" y="124"/>
                    </a:moveTo>
                    <a:lnTo>
                      <a:pt x="57" y="106"/>
                    </a:lnTo>
                    <a:lnTo>
                      <a:pt x="85" y="85"/>
                    </a:lnTo>
                    <a:lnTo>
                      <a:pt x="300" y="15"/>
                    </a:lnTo>
                    <a:lnTo>
                      <a:pt x="432" y="0"/>
                    </a:lnTo>
                    <a:lnTo>
                      <a:pt x="417" y="16"/>
                    </a:lnTo>
                    <a:lnTo>
                      <a:pt x="307" y="31"/>
                    </a:lnTo>
                    <a:lnTo>
                      <a:pt x="111" y="99"/>
                    </a:lnTo>
                    <a:lnTo>
                      <a:pt x="78" y="118"/>
                    </a:lnTo>
                    <a:lnTo>
                      <a:pt x="49" y="135"/>
                    </a:lnTo>
                    <a:lnTo>
                      <a:pt x="3" y="136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333333"/>
              </a:soli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06" name="Freeform 1178"/>
              <p:cNvSpPr>
                <a:spLocks/>
              </p:cNvSpPr>
              <p:nvPr/>
            </p:nvSpPr>
            <p:spPr bwMode="auto">
              <a:xfrm>
                <a:off x="649" y="3184"/>
                <a:ext cx="271" cy="85"/>
              </a:xfrm>
              <a:custGeom>
                <a:avLst/>
                <a:gdLst>
                  <a:gd name="T0" fmla="*/ 0 w 432"/>
                  <a:gd name="T1" fmla="*/ 1 h 136"/>
                  <a:gd name="T2" fmla="*/ 1 w 432"/>
                  <a:gd name="T3" fmla="*/ 1 h 136"/>
                  <a:gd name="T4" fmla="*/ 1 w 432"/>
                  <a:gd name="T5" fmla="*/ 1 h 136"/>
                  <a:gd name="T6" fmla="*/ 1 w 432"/>
                  <a:gd name="T7" fmla="*/ 1 h 136"/>
                  <a:gd name="T8" fmla="*/ 1 w 432"/>
                  <a:gd name="T9" fmla="*/ 0 h 136"/>
                  <a:gd name="T10" fmla="*/ 1 w 432"/>
                  <a:gd name="T11" fmla="*/ 1 h 136"/>
                  <a:gd name="T12" fmla="*/ 1 w 432"/>
                  <a:gd name="T13" fmla="*/ 1 h 136"/>
                  <a:gd name="T14" fmla="*/ 1 w 432"/>
                  <a:gd name="T15" fmla="*/ 1 h 136"/>
                  <a:gd name="T16" fmla="*/ 1 w 432"/>
                  <a:gd name="T17" fmla="*/ 1 h 136"/>
                  <a:gd name="T18" fmla="*/ 1 w 432"/>
                  <a:gd name="T19" fmla="*/ 1 h 136"/>
                  <a:gd name="T20" fmla="*/ 1 w 432"/>
                  <a:gd name="T21" fmla="*/ 1 h 136"/>
                  <a:gd name="T22" fmla="*/ 0 w 432"/>
                  <a:gd name="T23" fmla="*/ 1 h 1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2"/>
                  <a:gd name="T37" fmla="*/ 0 h 136"/>
                  <a:gd name="T38" fmla="*/ 432 w 432"/>
                  <a:gd name="T39" fmla="*/ 136 h 1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2" h="136">
                    <a:moveTo>
                      <a:pt x="0" y="124"/>
                    </a:moveTo>
                    <a:lnTo>
                      <a:pt x="57" y="106"/>
                    </a:lnTo>
                    <a:lnTo>
                      <a:pt x="85" y="85"/>
                    </a:lnTo>
                    <a:lnTo>
                      <a:pt x="300" y="15"/>
                    </a:lnTo>
                    <a:lnTo>
                      <a:pt x="432" y="0"/>
                    </a:lnTo>
                    <a:lnTo>
                      <a:pt x="417" y="16"/>
                    </a:lnTo>
                    <a:lnTo>
                      <a:pt x="307" y="31"/>
                    </a:lnTo>
                    <a:lnTo>
                      <a:pt x="111" y="99"/>
                    </a:lnTo>
                    <a:lnTo>
                      <a:pt x="78" y="118"/>
                    </a:lnTo>
                    <a:lnTo>
                      <a:pt x="49" y="135"/>
                    </a:lnTo>
                    <a:lnTo>
                      <a:pt x="3" y="136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333333"/>
              </a:soli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07" name="Oval 1179"/>
              <p:cNvSpPr>
                <a:spLocks noChangeArrowheads="1"/>
              </p:cNvSpPr>
              <p:nvPr/>
            </p:nvSpPr>
            <p:spPr bwMode="auto">
              <a:xfrm flipH="1">
                <a:off x="995" y="3660"/>
                <a:ext cx="48" cy="45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4510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srgbClr val="000000"/>
                  </a:solidFill>
                  <a:latin typeface="Arial" charset="0"/>
                  <a:ea typeface="ＭＳ ゴシック" pitchFamily="49" charset="-128"/>
                </a:endParaRPr>
              </a:p>
            </p:txBody>
          </p:sp>
          <p:sp>
            <p:nvSpPr>
              <p:cNvPr id="808" name="Oval 1180"/>
              <p:cNvSpPr>
                <a:spLocks noChangeArrowheads="1"/>
              </p:cNvSpPr>
              <p:nvPr/>
            </p:nvSpPr>
            <p:spPr bwMode="auto">
              <a:xfrm rot="1007574" flipH="1">
                <a:off x="398" y="3606"/>
                <a:ext cx="39" cy="33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4510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srgbClr val="000000"/>
                  </a:solidFill>
                  <a:latin typeface="Arial" charset="0"/>
                  <a:ea typeface="ＭＳ ゴシック" pitchFamily="49" charset="-128"/>
                </a:endParaRPr>
              </a:p>
            </p:txBody>
          </p:sp>
          <p:sp>
            <p:nvSpPr>
              <p:cNvPr id="809" name="Freeform 1181"/>
              <p:cNvSpPr>
                <a:spLocks/>
              </p:cNvSpPr>
              <p:nvPr/>
            </p:nvSpPr>
            <p:spPr bwMode="auto">
              <a:xfrm>
                <a:off x="391" y="3017"/>
                <a:ext cx="1123" cy="750"/>
              </a:xfrm>
              <a:custGeom>
                <a:avLst/>
                <a:gdLst>
                  <a:gd name="T0" fmla="*/ 938 w 1123"/>
                  <a:gd name="T1" fmla="*/ 0 h 750"/>
                  <a:gd name="T2" fmla="*/ 886 w 1123"/>
                  <a:gd name="T3" fmla="*/ 13 h 750"/>
                  <a:gd name="T4" fmla="*/ 857 w 1123"/>
                  <a:gd name="T5" fmla="*/ 49 h 750"/>
                  <a:gd name="T6" fmla="*/ 791 w 1123"/>
                  <a:gd name="T7" fmla="*/ 269 h 750"/>
                  <a:gd name="T8" fmla="*/ 720 w 1123"/>
                  <a:gd name="T9" fmla="*/ 426 h 750"/>
                  <a:gd name="T10" fmla="*/ 673 w 1123"/>
                  <a:gd name="T11" fmla="*/ 512 h 750"/>
                  <a:gd name="T12" fmla="*/ 633 w 1123"/>
                  <a:gd name="T13" fmla="*/ 531 h 750"/>
                  <a:gd name="T14" fmla="*/ 663 w 1123"/>
                  <a:gd name="T15" fmla="*/ 552 h 750"/>
                  <a:gd name="T16" fmla="*/ 669 w 1123"/>
                  <a:gd name="T17" fmla="*/ 612 h 750"/>
                  <a:gd name="T18" fmla="*/ 675 w 1123"/>
                  <a:gd name="T19" fmla="*/ 628 h 750"/>
                  <a:gd name="T20" fmla="*/ 678 w 1123"/>
                  <a:gd name="T21" fmla="*/ 667 h 750"/>
                  <a:gd name="T22" fmla="*/ 703 w 1123"/>
                  <a:gd name="T23" fmla="*/ 692 h 750"/>
                  <a:gd name="T24" fmla="*/ 671 w 1123"/>
                  <a:gd name="T25" fmla="*/ 720 h 750"/>
                  <a:gd name="T26" fmla="*/ 458 w 1123"/>
                  <a:gd name="T27" fmla="*/ 725 h 750"/>
                  <a:gd name="T28" fmla="*/ 143 w 1123"/>
                  <a:gd name="T29" fmla="*/ 688 h 750"/>
                  <a:gd name="T30" fmla="*/ 28 w 1123"/>
                  <a:gd name="T31" fmla="*/ 661 h 750"/>
                  <a:gd name="T32" fmla="*/ 0 w 1123"/>
                  <a:gd name="T33" fmla="*/ 658 h 750"/>
                  <a:gd name="T34" fmla="*/ 30 w 1123"/>
                  <a:gd name="T35" fmla="*/ 686 h 750"/>
                  <a:gd name="T36" fmla="*/ 442 w 1123"/>
                  <a:gd name="T37" fmla="*/ 744 h 750"/>
                  <a:gd name="T38" fmla="*/ 722 w 1123"/>
                  <a:gd name="T39" fmla="*/ 739 h 750"/>
                  <a:gd name="T40" fmla="*/ 743 w 1123"/>
                  <a:gd name="T41" fmla="*/ 653 h 750"/>
                  <a:gd name="T42" fmla="*/ 775 w 1123"/>
                  <a:gd name="T43" fmla="*/ 525 h 750"/>
                  <a:gd name="T44" fmla="*/ 818 w 1123"/>
                  <a:gd name="T45" fmla="*/ 480 h 750"/>
                  <a:gd name="T46" fmla="*/ 852 w 1123"/>
                  <a:gd name="T47" fmla="*/ 519 h 750"/>
                  <a:gd name="T48" fmla="*/ 855 w 1123"/>
                  <a:gd name="T49" fmla="*/ 629 h 750"/>
                  <a:gd name="T50" fmla="*/ 1048 w 1123"/>
                  <a:gd name="T51" fmla="*/ 516 h 750"/>
                  <a:gd name="T52" fmla="*/ 1065 w 1123"/>
                  <a:gd name="T53" fmla="*/ 437 h 750"/>
                  <a:gd name="T54" fmla="*/ 1082 w 1123"/>
                  <a:gd name="T55" fmla="*/ 371 h 750"/>
                  <a:gd name="T56" fmla="*/ 1108 w 1123"/>
                  <a:gd name="T57" fmla="*/ 345 h 750"/>
                  <a:gd name="T58" fmla="*/ 1123 w 1123"/>
                  <a:gd name="T59" fmla="*/ 377 h 750"/>
                  <a:gd name="T60" fmla="*/ 1090 w 1123"/>
                  <a:gd name="T61" fmla="*/ 255 h 750"/>
                  <a:gd name="T62" fmla="*/ 1087 w 1123"/>
                  <a:gd name="T63" fmla="*/ 181 h 750"/>
                  <a:gd name="T64" fmla="*/ 1058 w 1123"/>
                  <a:gd name="T65" fmla="*/ 123 h 750"/>
                  <a:gd name="T66" fmla="*/ 1027 w 1123"/>
                  <a:gd name="T67" fmla="*/ 49 h 750"/>
                  <a:gd name="T68" fmla="*/ 988 w 1123"/>
                  <a:gd name="T69" fmla="*/ 15 h 75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23"/>
                  <a:gd name="T106" fmla="*/ 0 h 750"/>
                  <a:gd name="T107" fmla="*/ 1123 w 1123"/>
                  <a:gd name="T108" fmla="*/ 750 h 75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23" h="750">
                    <a:moveTo>
                      <a:pt x="968" y="0"/>
                    </a:moveTo>
                    <a:lnTo>
                      <a:pt x="938" y="0"/>
                    </a:lnTo>
                    <a:lnTo>
                      <a:pt x="914" y="2"/>
                    </a:lnTo>
                    <a:lnTo>
                      <a:pt x="886" y="13"/>
                    </a:lnTo>
                    <a:lnTo>
                      <a:pt x="871" y="21"/>
                    </a:lnTo>
                    <a:lnTo>
                      <a:pt x="857" y="49"/>
                    </a:lnTo>
                    <a:lnTo>
                      <a:pt x="809" y="224"/>
                    </a:lnTo>
                    <a:lnTo>
                      <a:pt x="791" y="269"/>
                    </a:lnTo>
                    <a:lnTo>
                      <a:pt x="748" y="351"/>
                    </a:lnTo>
                    <a:lnTo>
                      <a:pt x="720" y="426"/>
                    </a:lnTo>
                    <a:lnTo>
                      <a:pt x="699" y="479"/>
                    </a:lnTo>
                    <a:lnTo>
                      <a:pt x="673" y="512"/>
                    </a:lnTo>
                    <a:lnTo>
                      <a:pt x="656" y="522"/>
                    </a:lnTo>
                    <a:lnTo>
                      <a:pt x="633" y="531"/>
                    </a:lnTo>
                    <a:lnTo>
                      <a:pt x="633" y="543"/>
                    </a:lnTo>
                    <a:lnTo>
                      <a:pt x="663" y="552"/>
                    </a:lnTo>
                    <a:lnTo>
                      <a:pt x="673" y="575"/>
                    </a:lnTo>
                    <a:lnTo>
                      <a:pt x="669" y="612"/>
                    </a:lnTo>
                    <a:lnTo>
                      <a:pt x="650" y="629"/>
                    </a:lnTo>
                    <a:lnTo>
                      <a:pt x="675" y="628"/>
                    </a:lnTo>
                    <a:lnTo>
                      <a:pt x="682" y="648"/>
                    </a:lnTo>
                    <a:lnTo>
                      <a:pt x="678" y="667"/>
                    </a:lnTo>
                    <a:lnTo>
                      <a:pt x="646" y="688"/>
                    </a:lnTo>
                    <a:lnTo>
                      <a:pt x="703" y="692"/>
                    </a:lnTo>
                    <a:lnTo>
                      <a:pt x="714" y="701"/>
                    </a:lnTo>
                    <a:lnTo>
                      <a:pt x="671" y="720"/>
                    </a:lnTo>
                    <a:lnTo>
                      <a:pt x="570" y="727"/>
                    </a:lnTo>
                    <a:lnTo>
                      <a:pt x="458" y="725"/>
                    </a:lnTo>
                    <a:lnTo>
                      <a:pt x="366" y="720"/>
                    </a:lnTo>
                    <a:lnTo>
                      <a:pt x="143" y="688"/>
                    </a:lnTo>
                    <a:lnTo>
                      <a:pt x="87" y="675"/>
                    </a:lnTo>
                    <a:lnTo>
                      <a:pt x="28" y="661"/>
                    </a:lnTo>
                    <a:lnTo>
                      <a:pt x="0" y="643"/>
                    </a:lnTo>
                    <a:lnTo>
                      <a:pt x="0" y="658"/>
                    </a:lnTo>
                    <a:lnTo>
                      <a:pt x="11" y="675"/>
                    </a:lnTo>
                    <a:lnTo>
                      <a:pt x="30" y="686"/>
                    </a:lnTo>
                    <a:lnTo>
                      <a:pt x="198" y="720"/>
                    </a:lnTo>
                    <a:lnTo>
                      <a:pt x="442" y="744"/>
                    </a:lnTo>
                    <a:lnTo>
                      <a:pt x="656" y="750"/>
                    </a:lnTo>
                    <a:lnTo>
                      <a:pt x="722" y="739"/>
                    </a:lnTo>
                    <a:lnTo>
                      <a:pt x="739" y="722"/>
                    </a:lnTo>
                    <a:lnTo>
                      <a:pt x="743" y="653"/>
                    </a:lnTo>
                    <a:lnTo>
                      <a:pt x="754" y="585"/>
                    </a:lnTo>
                    <a:lnTo>
                      <a:pt x="775" y="525"/>
                    </a:lnTo>
                    <a:lnTo>
                      <a:pt x="799" y="488"/>
                    </a:lnTo>
                    <a:lnTo>
                      <a:pt x="818" y="480"/>
                    </a:lnTo>
                    <a:lnTo>
                      <a:pt x="835" y="482"/>
                    </a:lnTo>
                    <a:lnTo>
                      <a:pt x="852" y="519"/>
                    </a:lnTo>
                    <a:lnTo>
                      <a:pt x="856" y="563"/>
                    </a:lnTo>
                    <a:lnTo>
                      <a:pt x="855" y="629"/>
                    </a:lnTo>
                    <a:lnTo>
                      <a:pt x="850" y="659"/>
                    </a:lnTo>
                    <a:lnTo>
                      <a:pt x="1048" y="516"/>
                    </a:lnTo>
                    <a:lnTo>
                      <a:pt x="1061" y="482"/>
                    </a:lnTo>
                    <a:lnTo>
                      <a:pt x="1065" y="437"/>
                    </a:lnTo>
                    <a:lnTo>
                      <a:pt x="1068" y="405"/>
                    </a:lnTo>
                    <a:lnTo>
                      <a:pt x="1082" y="371"/>
                    </a:lnTo>
                    <a:lnTo>
                      <a:pt x="1093" y="352"/>
                    </a:lnTo>
                    <a:lnTo>
                      <a:pt x="1108" y="345"/>
                    </a:lnTo>
                    <a:lnTo>
                      <a:pt x="1122" y="371"/>
                    </a:lnTo>
                    <a:lnTo>
                      <a:pt x="1123" y="377"/>
                    </a:lnTo>
                    <a:lnTo>
                      <a:pt x="1114" y="324"/>
                    </a:lnTo>
                    <a:lnTo>
                      <a:pt x="1090" y="255"/>
                    </a:lnTo>
                    <a:lnTo>
                      <a:pt x="1093" y="204"/>
                    </a:lnTo>
                    <a:lnTo>
                      <a:pt x="1087" y="181"/>
                    </a:lnTo>
                    <a:lnTo>
                      <a:pt x="1076" y="149"/>
                    </a:lnTo>
                    <a:lnTo>
                      <a:pt x="1058" y="123"/>
                    </a:lnTo>
                    <a:lnTo>
                      <a:pt x="1039" y="84"/>
                    </a:lnTo>
                    <a:lnTo>
                      <a:pt x="1027" y="49"/>
                    </a:lnTo>
                    <a:lnTo>
                      <a:pt x="1016" y="28"/>
                    </a:lnTo>
                    <a:lnTo>
                      <a:pt x="988" y="15"/>
                    </a:lnTo>
                    <a:lnTo>
                      <a:pt x="96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6699"/>
                  </a:gs>
                  <a:gs pos="100000">
                    <a:srgbClr val="2F2F47"/>
                  </a:gs>
                </a:gsLst>
                <a:lin ang="5400000" scaled="1"/>
              </a:gra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10" name="Freeform 1182"/>
              <p:cNvSpPr>
                <a:spLocks/>
              </p:cNvSpPr>
              <p:nvPr/>
            </p:nvSpPr>
            <p:spPr bwMode="auto">
              <a:xfrm>
                <a:off x="1216" y="3033"/>
                <a:ext cx="214" cy="238"/>
              </a:xfrm>
              <a:custGeom>
                <a:avLst/>
                <a:gdLst>
                  <a:gd name="T0" fmla="*/ 214 w 214"/>
                  <a:gd name="T1" fmla="*/ 125 h 238"/>
                  <a:gd name="T2" fmla="*/ 203 w 214"/>
                  <a:gd name="T3" fmla="*/ 80 h 238"/>
                  <a:gd name="T4" fmla="*/ 194 w 214"/>
                  <a:gd name="T5" fmla="*/ 44 h 238"/>
                  <a:gd name="T6" fmla="*/ 190 w 214"/>
                  <a:gd name="T7" fmla="*/ 32 h 238"/>
                  <a:gd name="T8" fmla="*/ 182 w 214"/>
                  <a:gd name="T9" fmla="*/ 21 h 238"/>
                  <a:gd name="T10" fmla="*/ 170 w 214"/>
                  <a:gd name="T11" fmla="*/ 14 h 238"/>
                  <a:gd name="T12" fmla="*/ 160 w 214"/>
                  <a:gd name="T13" fmla="*/ 9 h 238"/>
                  <a:gd name="T14" fmla="*/ 140 w 214"/>
                  <a:gd name="T15" fmla="*/ 3 h 238"/>
                  <a:gd name="T16" fmla="*/ 123 w 214"/>
                  <a:gd name="T17" fmla="*/ 0 h 238"/>
                  <a:gd name="T18" fmla="*/ 85 w 214"/>
                  <a:gd name="T19" fmla="*/ 7 h 238"/>
                  <a:gd name="T20" fmla="*/ 62 w 214"/>
                  <a:gd name="T21" fmla="*/ 18 h 238"/>
                  <a:gd name="T22" fmla="*/ 53 w 214"/>
                  <a:gd name="T23" fmla="*/ 31 h 238"/>
                  <a:gd name="T24" fmla="*/ 32 w 214"/>
                  <a:gd name="T25" fmla="*/ 97 h 238"/>
                  <a:gd name="T26" fmla="*/ 13 w 214"/>
                  <a:gd name="T27" fmla="*/ 170 h 238"/>
                  <a:gd name="T28" fmla="*/ 15 w 214"/>
                  <a:gd name="T29" fmla="*/ 186 h 238"/>
                  <a:gd name="T30" fmla="*/ 1 w 214"/>
                  <a:gd name="T31" fmla="*/ 218 h 238"/>
                  <a:gd name="T32" fmla="*/ 0 w 214"/>
                  <a:gd name="T33" fmla="*/ 230 h 238"/>
                  <a:gd name="T34" fmla="*/ 6 w 214"/>
                  <a:gd name="T35" fmla="*/ 238 h 238"/>
                  <a:gd name="T36" fmla="*/ 29 w 214"/>
                  <a:gd name="T37" fmla="*/ 229 h 238"/>
                  <a:gd name="T38" fmla="*/ 81 w 214"/>
                  <a:gd name="T39" fmla="*/ 209 h 238"/>
                  <a:gd name="T40" fmla="*/ 176 w 214"/>
                  <a:gd name="T41" fmla="*/ 163 h 238"/>
                  <a:gd name="T42" fmla="*/ 199 w 214"/>
                  <a:gd name="T43" fmla="*/ 143 h 238"/>
                  <a:gd name="T44" fmla="*/ 214 w 214"/>
                  <a:gd name="T45" fmla="*/ 125 h 23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4"/>
                  <a:gd name="T70" fmla="*/ 0 h 238"/>
                  <a:gd name="T71" fmla="*/ 214 w 214"/>
                  <a:gd name="T72" fmla="*/ 238 h 23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4" h="238">
                    <a:moveTo>
                      <a:pt x="214" y="125"/>
                    </a:moveTo>
                    <a:lnTo>
                      <a:pt x="203" y="80"/>
                    </a:lnTo>
                    <a:lnTo>
                      <a:pt x="194" y="44"/>
                    </a:lnTo>
                    <a:lnTo>
                      <a:pt x="190" y="32"/>
                    </a:lnTo>
                    <a:lnTo>
                      <a:pt x="182" y="21"/>
                    </a:lnTo>
                    <a:lnTo>
                      <a:pt x="170" y="14"/>
                    </a:lnTo>
                    <a:lnTo>
                      <a:pt x="160" y="9"/>
                    </a:lnTo>
                    <a:lnTo>
                      <a:pt x="140" y="3"/>
                    </a:lnTo>
                    <a:lnTo>
                      <a:pt x="123" y="0"/>
                    </a:lnTo>
                    <a:lnTo>
                      <a:pt x="85" y="7"/>
                    </a:lnTo>
                    <a:lnTo>
                      <a:pt x="62" y="18"/>
                    </a:lnTo>
                    <a:lnTo>
                      <a:pt x="53" y="31"/>
                    </a:lnTo>
                    <a:lnTo>
                      <a:pt x="32" y="97"/>
                    </a:lnTo>
                    <a:lnTo>
                      <a:pt x="13" y="170"/>
                    </a:lnTo>
                    <a:lnTo>
                      <a:pt x="15" y="186"/>
                    </a:lnTo>
                    <a:lnTo>
                      <a:pt x="1" y="218"/>
                    </a:lnTo>
                    <a:lnTo>
                      <a:pt x="0" y="230"/>
                    </a:lnTo>
                    <a:lnTo>
                      <a:pt x="6" y="238"/>
                    </a:lnTo>
                    <a:lnTo>
                      <a:pt x="29" y="229"/>
                    </a:lnTo>
                    <a:lnTo>
                      <a:pt x="81" y="209"/>
                    </a:lnTo>
                    <a:lnTo>
                      <a:pt x="176" y="163"/>
                    </a:lnTo>
                    <a:lnTo>
                      <a:pt x="199" y="143"/>
                    </a:lnTo>
                    <a:lnTo>
                      <a:pt x="214" y="1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474776"/>
                  </a:gs>
                </a:gsLst>
                <a:lin ang="2700000" scaled="1"/>
              </a:gra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11" name="Freeform 1183"/>
              <p:cNvSpPr>
                <a:spLocks/>
              </p:cNvSpPr>
              <p:nvPr/>
            </p:nvSpPr>
            <p:spPr bwMode="auto">
              <a:xfrm flipH="1">
                <a:off x="1347" y="3034"/>
                <a:ext cx="57" cy="162"/>
              </a:xfrm>
              <a:custGeom>
                <a:avLst/>
                <a:gdLst>
                  <a:gd name="T0" fmla="*/ 1 w 91"/>
                  <a:gd name="T1" fmla="*/ 0 h 258"/>
                  <a:gd name="T2" fmla="*/ 1 w 91"/>
                  <a:gd name="T3" fmla="*/ 1 h 258"/>
                  <a:gd name="T4" fmla="*/ 1 w 91"/>
                  <a:gd name="T5" fmla="*/ 1 h 258"/>
                  <a:gd name="T6" fmla="*/ 1 w 91"/>
                  <a:gd name="T7" fmla="*/ 1 h 258"/>
                  <a:gd name="T8" fmla="*/ 0 w 91"/>
                  <a:gd name="T9" fmla="*/ 1 h 258"/>
                  <a:gd name="T10" fmla="*/ 1 w 91"/>
                  <a:gd name="T11" fmla="*/ 1 h 258"/>
                  <a:gd name="T12" fmla="*/ 1 w 91"/>
                  <a:gd name="T13" fmla="*/ 1 h 258"/>
                  <a:gd name="T14" fmla="*/ 1 w 91"/>
                  <a:gd name="T15" fmla="*/ 1 h 258"/>
                  <a:gd name="T16" fmla="*/ 1 w 91"/>
                  <a:gd name="T17" fmla="*/ 0 h 2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1"/>
                  <a:gd name="T28" fmla="*/ 0 h 258"/>
                  <a:gd name="T29" fmla="*/ 91 w 91"/>
                  <a:gd name="T30" fmla="*/ 258 h 2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1" h="258">
                    <a:moveTo>
                      <a:pt x="91" y="0"/>
                    </a:moveTo>
                    <a:lnTo>
                      <a:pt x="66" y="80"/>
                    </a:lnTo>
                    <a:lnTo>
                      <a:pt x="45" y="159"/>
                    </a:lnTo>
                    <a:lnTo>
                      <a:pt x="24" y="258"/>
                    </a:lnTo>
                    <a:lnTo>
                      <a:pt x="0" y="240"/>
                    </a:lnTo>
                    <a:lnTo>
                      <a:pt x="19" y="152"/>
                    </a:lnTo>
                    <a:lnTo>
                      <a:pt x="40" y="66"/>
                    </a:lnTo>
                    <a:lnTo>
                      <a:pt x="63" y="6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333333"/>
              </a:soli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12" name="Freeform 1184"/>
              <p:cNvSpPr>
                <a:spLocks/>
              </p:cNvSpPr>
              <p:nvPr/>
            </p:nvSpPr>
            <p:spPr bwMode="auto">
              <a:xfrm flipH="1">
                <a:off x="1229" y="3132"/>
                <a:ext cx="39" cy="132"/>
              </a:xfrm>
              <a:custGeom>
                <a:avLst/>
                <a:gdLst>
                  <a:gd name="T0" fmla="*/ 1 w 62"/>
                  <a:gd name="T1" fmla="*/ 1 h 211"/>
                  <a:gd name="T2" fmla="*/ 1 w 62"/>
                  <a:gd name="T3" fmla="*/ 1 h 211"/>
                  <a:gd name="T4" fmla="*/ 0 w 62"/>
                  <a:gd name="T5" fmla="*/ 1 h 211"/>
                  <a:gd name="T6" fmla="*/ 1 w 62"/>
                  <a:gd name="T7" fmla="*/ 1 h 211"/>
                  <a:gd name="T8" fmla="*/ 1 w 62"/>
                  <a:gd name="T9" fmla="*/ 0 h 211"/>
                  <a:gd name="T10" fmla="*/ 1 w 62"/>
                  <a:gd name="T11" fmla="*/ 1 h 211"/>
                  <a:gd name="T12" fmla="*/ 1 w 62"/>
                  <a:gd name="T13" fmla="*/ 1 h 2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211"/>
                  <a:gd name="T23" fmla="*/ 62 w 62"/>
                  <a:gd name="T24" fmla="*/ 211 h 2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211">
                    <a:moveTo>
                      <a:pt x="60" y="135"/>
                    </a:moveTo>
                    <a:lnTo>
                      <a:pt x="51" y="211"/>
                    </a:lnTo>
                    <a:lnTo>
                      <a:pt x="0" y="193"/>
                    </a:lnTo>
                    <a:lnTo>
                      <a:pt x="12" y="114"/>
                    </a:lnTo>
                    <a:lnTo>
                      <a:pt x="33" y="0"/>
                    </a:lnTo>
                    <a:lnTo>
                      <a:pt x="62" y="105"/>
                    </a:lnTo>
                    <a:lnTo>
                      <a:pt x="60" y="135"/>
                    </a:lnTo>
                    <a:close/>
                  </a:path>
                </a:pathLst>
              </a:custGeom>
              <a:solidFill>
                <a:srgbClr val="333333"/>
              </a:soli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13" name="Freeform 1185"/>
              <p:cNvSpPr>
                <a:spLocks/>
              </p:cNvSpPr>
              <p:nvPr/>
            </p:nvSpPr>
            <p:spPr bwMode="auto">
              <a:xfrm flipH="1">
                <a:off x="1251" y="3177"/>
                <a:ext cx="123" cy="66"/>
              </a:xfrm>
              <a:custGeom>
                <a:avLst/>
                <a:gdLst>
                  <a:gd name="T0" fmla="*/ 0 w 195"/>
                  <a:gd name="T1" fmla="*/ 1 h 105"/>
                  <a:gd name="T2" fmla="*/ 1 w 195"/>
                  <a:gd name="T3" fmla="*/ 1 h 105"/>
                  <a:gd name="T4" fmla="*/ 1 w 195"/>
                  <a:gd name="T5" fmla="*/ 1 h 105"/>
                  <a:gd name="T6" fmla="*/ 1 w 195"/>
                  <a:gd name="T7" fmla="*/ 0 h 105"/>
                  <a:gd name="T8" fmla="*/ 1 w 195"/>
                  <a:gd name="T9" fmla="*/ 1 h 105"/>
                  <a:gd name="T10" fmla="*/ 1 w 195"/>
                  <a:gd name="T11" fmla="*/ 1 h 105"/>
                  <a:gd name="T12" fmla="*/ 1 w 195"/>
                  <a:gd name="T13" fmla="*/ 1 h 105"/>
                  <a:gd name="T14" fmla="*/ 1 w 195"/>
                  <a:gd name="T15" fmla="*/ 1 h 105"/>
                  <a:gd name="T16" fmla="*/ 1 w 195"/>
                  <a:gd name="T17" fmla="*/ 1 h 105"/>
                  <a:gd name="T18" fmla="*/ 1 w 195"/>
                  <a:gd name="T19" fmla="*/ 1 h 105"/>
                  <a:gd name="T20" fmla="*/ 1 w 195"/>
                  <a:gd name="T21" fmla="*/ 1 h 105"/>
                  <a:gd name="T22" fmla="*/ 1 w 195"/>
                  <a:gd name="T23" fmla="*/ 1 h 105"/>
                  <a:gd name="T24" fmla="*/ 0 w 195"/>
                  <a:gd name="T25" fmla="*/ 1 h 105"/>
                  <a:gd name="T26" fmla="*/ 0 w 195"/>
                  <a:gd name="T27" fmla="*/ 1 h 10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5"/>
                  <a:gd name="T43" fmla="*/ 0 h 105"/>
                  <a:gd name="T44" fmla="*/ 195 w 195"/>
                  <a:gd name="T45" fmla="*/ 105 h 10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5" h="105">
                    <a:moveTo>
                      <a:pt x="0" y="25"/>
                    </a:moveTo>
                    <a:lnTo>
                      <a:pt x="26" y="6"/>
                    </a:lnTo>
                    <a:lnTo>
                      <a:pt x="57" y="1"/>
                    </a:lnTo>
                    <a:lnTo>
                      <a:pt x="110" y="0"/>
                    </a:lnTo>
                    <a:lnTo>
                      <a:pt x="148" y="4"/>
                    </a:lnTo>
                    <a:lnTo>
                      <a:pt x="190" y="28"/>
                    </a:lnTo>
                    <a:lnTo>
                      <a:pt x="195" y="46"/>
                    </a:lnTo>
                    <a:lnTo>
                      <a:pt x="193" y="63"/>
                    </a:lnTo>
                    <a:lnTo>
                      <a:pt x="157" y="84"/>
                    </a:lnTo>
                    <a:lnTo>
                      <a:pt x="120" y="102"/>
                    </a:lnTo>
                    <a:lnTo>
                      <a:pt x="66" y="105"/>
                    </a:lnTo>
                    <a:lnTo>
                      <a:pt x="21" y="78"/>
                    </a:lnTo>
                    <a:lnTo>
                      <a:pt x="0" y="49"/>
                    </a:lnTo>
                    <a:lnTo>
                      <a:pt x="0" y="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6699"/>
                  </a:gs>
                  <a:gs pos="100000">
                    <a:srgbClr val="2F2F47"/>
                  </a:gs>
                </a:gsLst>
                <a:lin ang="5400000" scaled="1"/>
              </a:gra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14" name="Freeform 1186"/>
              <p:cNvSpPr>
                <a:spLocks/>
              </p:cNvSpPr>
              <p:nvPr/>
            </p:nvSpPr>
            <p:spPr bwMode="auto">
              <a:xfrm>
                <a:off x="389" y="2993"/>
                <a:ext cx="1127" cy="774"/>
              </a:xfrm>
              <a:custGeom>
                <a:avLst/>
                <a:gdLst>
                  <a:gd name="T0" fmla="*/ 1127 w 1127"/>
                  <a:gd name="T1" fmla="*/ 454 h 774"/>
                  <a:gd name="T2" fmla="*/ 1125 w 1127"/>
                  <a:gd name="T3" fmla="*/ 390 h 774"/>
                  <a:gd name="T4" fmla="*/ 1116 w 1127"/>
                  <a:gd name="T5" fmla="*/ 346 h 774"/>
                  <a:gd name="T6" fmla="*/ 1093 w 1127"/>
                  <a:gd name="T7" fmla="*/ 282 h 774"/>
                  <a:gd name="T8" fmla="*/ 1091 w 1127"/>
                  <a:gd name="T9" fmla="*/ 211 h 774"/>
                  <a:gd name="T10" fmla="*/ 1062 w 1127"/>
                  <a:gd name="T11" fmla="*/ 150 h 774"/>
                  <a:gd name="T12" fmla="*/ 1030 w 1127"/>
                  <a:gd name="T13" fmla="*/ 78 h 774"/>
                  <a:gd name="T14" fmla="*/ 1008 w 1127"/>
                  <a:gd name="T15" fmla="*/ 47 h 774"/>
                  <a:gd name="T16" fmla="*/ 972 w 1127"/>
                  <a:gd name="T17" fmla="*/ 25 h 774"/>
                  <a:gd name="T18" fmla="*/ 937 w 1127"/>
                  <a:gd name="T19" fmla="*/ 15 h 774"/>
                  <a:gd name="T20" fmla="*/ 868 w 1127"/>
                  <a:gd name="T21" fmla="*/ 7 h 774"/>
                  <a:gd name="T22" fmla="*/ 741 w 1127"/>
                  <a:gd name="T23" fmla="*/ 0 h 774"/>
                  <a:gd name="T24" fmla="*/ 505 w 1127"/>
                  <a:gd name="T25" fmla="*/ 2 h 774"/>
                  <a:gd name="T26" fmla="*/ 442 w 1127"/>
                  <a:gd name="T27" fmla="*/ 7 h 774"/>
                  <a:gd name="T28" fmla="*/ 390 w 1127"/>
                  <a:gd name="T29" fmla="*/ 28 h 774"/>
                  <a:gd name="T30" fmla="*/ 344 w 1127"/>
                  <a:gd name="T31" fmla="*/ 54 h 774"/>
                  <a:gd name="T32" fmla="*/ 262 w 1127"/>
                  <a:gd name="T33" fmla="*/ 131 h 774"/>
                  <a:gd name="T34" fmla="*/ 190 w 1127"/>
                  <a:gd name="T35" fmla="*/ 223 h 774"/>
                  <a:gd name="T36" fmla="*/ 98 w 1127"/>
                  <a:gd name="T37" fmla="*/ 330 h 774"/>
                  <a:gd name="T38" fmla="*/ 55 w 1127"/>
                  <a:gd name="T39" fmla="*/ 365 h 774"/>
                  <a:gd name="T40" fmla="*/ 34 w 1127"/>
                  <a:gd name="T41" fmla="*/ 408 h 774"/>
                  <a:gd name="T42" fmla="*/ 17 w 1127"/>
                  <a:gd name="T43" fmla="*/ 484 h 774"/>
                  <a:gd name="T44" fmla="*/ 2 w 1127"/>
                  <a:gd name="T45" fmla="*/ 620 h 774"/>
                  <a:gd name="T46" fmla="*/ 6 w 1127"/>
                  <a:gd name="T47" fmla="*/ 689 h 774"/>
                  <a:gd name="T48" fmla="*/ 26 w 1127"/>
                  <a:gd name="T49" fmla="*/ 706 h 774"/>
                  <a:gd name="T50" fmla="*/ 375 w 1127"/>
                  <a:gd name="T51" fmla="*/ 763 h 774"/>
                  <a:gd name="T52" fmla="*/ 629 w 1127"/>
                  <a:gd name="T53" fmla="*/ 774 h 774"/>
                  <a:gd name="T54" fmla="*/ 710 w 1127"/>
                  <a:gd name="T55" fmla="*/ 765 h 774"/>
                  <a:gd name="T56" fmla="*/ 741 w 1127"/>
                  <a:gd name="T57" fmla="*/ 748 h 774"/>
                  <a:gd name="T58" fmla="*/ 748 w 1127"/>
                  <a:gd name="T59" fmla="*/ 648 h 774"/>
                  <a:gd name="T60" fmla="*/ 768 w 1127"/>
                  <a:gd name="T61" fmla="*/ 571 h 774"/>
                  <a:gd name="T62" fmla="*/ 797 w 1127"/>
                  <a:gd name="T63" fmla="*/ 518 h 774"/>
                  <a:gd name="T64" fmla="*/ 825 w 1127"/>
                  <a:gd name="T65" fmla="*/ 505 h 774"/>
                  <a:gd name="T66" fmla="*/ 845 w 1127"/>
                  <a:gd name="T67" fmla="*/ 523 h 774"/>
                  <a:gd name="T68" fmla="*/ 856 w 1127"/>
                  <a:gd name="T69" fmla="*/ 569 h 774"/>
                  <a:gd name="T70" fmla="*/ 859 w 1127"/>
                  <a:gd name="T71" fmla="*/ 616 h 774"/>
                  <a:gd name="T72" fmla="*/ 851 w 1127"/>
                  <a:gd name="T73" fmla="*/ 684 h 774"/>
                  <a:gd name="T74" fmla="*/ 1063 w 1127"/>
                  <a:gd name="T75" fmla="*/ 501 h 774"/>
                  <a:gd name="T76" fmla="*/ 1069 w 1127"/>
                  <a:gd name="T77" fmla="*/ 441 h 774"/>
                  <a:gd name="T78" fmla="*/ 1090 w 1127"/>
                  <a:gd name="T79" fmla="*/ 384 h 774"/>
                  <a:gd name="T80" fmla="*/ 1111 w 1127"/>
                  <a:gd name="T81" fmla="*/ 370 h 774"/>
                  <a:gd name="T82" fmla="*/ 1123 w 1127"/>
                  <a:gd name="T83" fmla="*/ 397 h 774"/>
                  <a:gd name="T84" fmla="*/ 1125 w 1127"/>
                  <a:gd name="T85" fmla="*/ 444 h 774"/>
                  <a:gd name="T86" fmla="*/ 1116 w 1127"/>
                  <a:gd name="T87" fmla="*/ 478 h 7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27"/>
                  <a:gd name="T133" fmla="*/ 0 h 774"/>
                  <a:gd name="T134" fmla="*/ 1127 w 1127"/>
                  <a:gd name="T135" fmla="*/ 774 h 77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27" h="774">
                    <a:moveTo>
                      <a:pt x="1116" y="476"/>
                    </a:moveTo>
                    <a:lnTo>
                      <a:pt x="1127" y="454"/>
                    </a:lnTo>
                    <a:lnTo>
                      <a:pt x="1127" y="422"/>
                    </a:lnTo>
                    <a:lnTo>
                      <a:pt x="1125" y="390"/>
                    </a:lnTo>
                    <a:lnTo>
                      <a:pt x="1121" y="367"/>
                    </a:lnTo>
                    <a:lnTo>
                      <a:pt x="1116" y="346"/>
                    </a:lnTo>
                    <a:lnTo>
                      <a:pt x="1106" y="316"/>
                    </a:lnTo>
                    <a:lnTo>
                      <a:pt x="1093" y="282"/>
                    </a:lnTo>
                    <a:lnTo>
                      <a:pt x="1096" y="239"/>
                    </a:lnTo>
                    <a:lnTo>
                      <a:pt x="1091" y="211"/>
                    </a:lnTo>
                    <a:lnTo>
                      <a:pt x="1080" y="175"/>
                    </a:lnTo>
                    <a:lnTo>
                      <a:pt x="1062" y="150"/>
                    </a:lnTo>
                    <a:lnTo>
                      <a:pt x="1041" y="105"/>
                    </a:lnTo>
                    <a:lnTo>
                      <a:pt x="1030" y="78"/>
                    </a:lnTo>
                    <a:lnTo>
                      <a:pt x="1018" y="57"/>
                    </a:lnTo>
                    <a:lnTo>
                      <a:pt x="1008" y="47"/>
                    </a:lnTo>
                    <a:lnTo>
                      <a:pt x="985" y="33"/>
                    </a:lnTo>
                    <a:lnTo>
                      <a:pt x="972" y="25"/>
                    </a:lnTo>
                    <a:lnTo>
                      <a:pt x="952" y="18"/>
                    </a:lnTo>
                    <a:lnTo>
                      <a:pt x="937" y="15"/>
                    </a:lnTo>
                    <a:lnTo>
                      <a:pt x="909" y="11"/>
                    </a:lnTo>
                    <a:lnTo>
                      <a:pt x="868" y="7"/>
                    </a:lnTo>
                    <a:lnTo>
                      <a:pt x="808" y="3"/>
                    </a:lnTo>
                    <a:lnTo>
                      <a:pt x="741" y="0"/>
                    </a:lnTo>
                    <a:lnTo>
                      <a:pt x="633" y="0"/>
                    </a:lnTo>
                    <a:lnTo>
                      <a:pt x="505" y="2"/>
                    </a:lnTo>
                    <a:lnTo>
                      <a:pt x="465" y="4"/>
                    </a:lnTo>
                    <a:lnTo>
                      <a:pt x="442" y="7"/>
                    </a:lnTo>
                    <a:lnTo>
                      <a:pt x="421" y="14"/>
                    </a:lnTo>
                    <a:lnTo>
                      <a:pt x="390" y="28"/>
                    </a:lnTo>
                    <a:lnTo>
                      <a:pt x="377" y="32"/>
                    </a:lnTo>
                    <a:lnTo>
                      <a:pt x="344" y="54"/>
                    </a:lnTo>
                    <a:lnTo>
                      <a:pt x="297" y="94"/>
                    </a:lnTo>
                    <a:lnTo>
                      <a:pt x="262" y="131"/>
                    </a:lnTo>
                    <a:lnTo>
                      <a:pt x="223" y="180"/>
                    </a:lnTo>
                    <a:lnTo>
                      <a:pt x="190" y="223"/>
                    </a:lnTo>
                    <a:lnTo>
                      <a:pt x="157" y="267"/>
                    </a:lnTo>
                    <a:lnTo>
                      <a:pt x="98" y="330"/>
                    </a:lnTo>
                    <a:lnTo>
                      <a:pt x="68" y="352"/>
                    </a:lnTo>
                    <a:lnTo>
                      <a:pt x="55" y="365"/>
                    </a:lnTo>
                    <a:lnTo>
                      <a:pt x="43" y="386"/>
                    </a:lnTo>
                    <a:lnTo>
                      <a:pt x="34" y="408"/>
                    </a:lnTo>
                    <a:lnTo>
                      <a:pt x="19" y="454"/>
                    </a:lnTo>
                    <a:lnTo>
                      <a:pt x="17" y="484"/>
                    </a:lnTo>
                    <a:lnTo>
                      <a:pt x="6" y="548"/>
                    </a:lnTo>
                    <a:lnTo>
                      <a:pt x="2" y="620"/>
                    </a:lnTo>
                    <a:lnTo>
                      <a:pt x="0" y="672"/>
                    </a:lnTo>
                    <a:lnTo>
                      <a:pt x="6" y="689"/>
                    </a:lnTo>
                    <a:lnTo>
                      <a:pt x="17" y="700"/>
                    </a:lnTo>
                    <a:lnTo>
                      <a:pt x="26" y="706"/>
                    </a:lnTo>
                    <a:lnTo>
                      <a:pt x="194" y="744"/>
                    </a:lnTo>
                    <a:lnTo>
                      <a:pt x="375" y="763"/>
                    </a:lnTo>
                    <a:lnTo>
                      <a:pt x="498" y="770"/>
                    </a:lnTo>
                    <a:lnTo>
                      <a:pt x="629" y="774"/>
                    </a:lnTo>
                    <a:lnTo>
                      <a:pt x="694" y="768"/>
                    </a:lnTo>
                    <a:lnTo>
                      <a:pt x="710" y="765"/>
                    </a:lnTo>
                    <a:lnTo>
                      <a:pt x="727" y="759"/>
                    </a:lnTo>
                    <a:lnTo>
                      <a:pt x="741" y="748"/>
                    </a:lnTo>
                    <a:lnTo>
                      <a:pt x="743" y="702"/>
                    </a:lnTo>
                    <a:lnTo>
                      <a:pt x="748" y="648"/>
                    </a:lnTo>
                    <a:lnTo>
                      <a:pt x="756" y="612"/>
                    </a:lnTo>
                    <a:lnTo>
                      <a:pt x="768" y="571"/>
                    </a:lnTo>
                    <a:lnTo>
                      <a:pt x="780" y="544"/>
                    </a:lnTo>
                    <a:lnTo>
                      <a:pt x="797" y="518"/>
                    </a:lnTo>
                    <a:lnTo>
                      <a:pt x="812" y="507"/>
                    </a:lnTo>
                    <a:lnTo>
                      <a:pt x="825" y="505"/>
                    </a:lnTo>
                    <a:lnTo>
                      <a:pt x="837" y="508"/>
                    </a:lnTo>
                    <a:lnTo>
                      <a:pt x="845" y="523"/>
                    </a:lnTo>
                    <a:lnTo>
                      <a:pt x="852" y="546"/>
                    </a:lnTo>
                    <a:lnTo>
                      <a:pt x="856" y="569"/>
                    </a:lnTo>
                    <a:lnTo>
                      <a:pt x="858" y="593"/>
                    </a:lnTo>
                    <a:lnTo>
                      <a:pt x="859" y="616"/>
                    </a:lnTo>
                    <a:lnTo>
                      <a:pt x="856" y="649"/>
                    </a:lnTo>
                    <a:lnTo>
                      <a:pt x="851" y="684"/>
                    </a:lnTo>
                    <a:lnTo>
                      <a:pt x="1052" y="540"/>
                    </a:lnTo>
                    <a:lnTo>
                      <a:pt x="1063" y="501"/>
                    </a:lnTo>
                    <a:lnTo>
                      <a:pt x="1065" y="471"/>
                    </a:lnTo>
                    <a:lnTo>
                      <a:pt x="1069" y="441"/>
                    </a:lnTo>
                    <a:lnTo>
                      <a:pt x="1078" y="411"/>
                    </a:lnTo>
                    <a:lnTo>
                      <a:pt x="1090" y="384"/>
                    </a:lnTo>
                    <a:lnTo>
                      <a:pt x="1102" y="371"/>
                    </a:lnTo>
                    <a:lnTo>
                      <a:pt x="1111" y="370"/>
                    </a:lnTo>
                    <a:lnTo>
                      <a:pt x="1116" y="373"/>
                    </a:lnTo>
                    <a:lnTo>
                      <a:pt x="1123" y="397"/>
                    </a:lnTo>
                    <a:lnTo>
                      <a:pt x="1124" y="426"/>
                    </a:lnTo>
                    <a:lnTo>
                      <a:pt x="1125" y="444"/>
                    </a:lnTo>
                    <a:lnTo>
                      <a:pt x="1121" y="461"/>
                    </a:lnTo>
                    <a:lnTo>
                      <a:pt x="1116" y="478"/>
                    </a:lnTo>
                  </a:path>
                </a:pathLst>
              </a:cu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15" name="Freeform 1187"/>
              <p:cNvSpPr>
                <a:spLocks/>
              </p:cNvSpPr>
              <p:nvPr/>
            </p:nvSpPr>
            <p:spPr bwMode="auto">
              <a:xfrm flipH="1">
                <a:off x="575" y="3650"/>
                <a:ext cx="182" cy="111"/>
              </a:xfrm>
              <a:custGeom>
                <a:avLst/>
                <a:gdLst>
                  <a:gd name="T0" fmla="*/ 1 w 291"/>
                  <a:gd name="T1" fmla="*/ 1 h 177"/>
                  <a:gd name="T2" fmla="*/ 1 w 291"/>
                  <a:gd name="T3" fmla="*/ 0 h 177"/>
                  <a:gd name="T4" fmla="*/ 1 w 291"/>
                  <a:gd name="T5" fmla="*/ 1 h 177"/>
                  <a:gd name="T6" fmla="*/ 0 w 291"/>
                  <a:gd name="T7" fmla="*/ 1 h 177"/>
                  <a:gd name="T8" fmla="*/ 1 w 291"/>
                  <a:gd name="T9" fmla="*/ 1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77"/>
                  <a:gd name="T17" fmla="*/ 291 w 291"/>
                  <a:gd name="T18" fmla="*/ 177 h 1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77">
                    <a:moveTo>
                      <a:pt x="5" y="15"/>
                    </a:moveTo>
                    <a:lnTo>
                      <a:pt x="291" y="0"/>
                    </a:lnTo>
                    <a:lnTo>
                      <a:pt x="284" y="150"/>
                    </a:lnTo>
                    <a:lnTo>
                      <a:pt x="0" y="177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</p:grpSp>
      <p:sp>
        <p:nvSpPr>
          <p:cNvPr id="822" name="テキスト ボックス 1"/>
          <p:cNvSpPr txBox="1">
            <a:spLocks noChangeArrowheads="1"/>
          </p:cNvSpPr>
          <p:nvPr/>
        </p:nvSpPr>
        <p:spPr bwMode="auto">
          <a:xfrm>
            <a:off x="1546226" y="4070118"/>
            <a:ext cx="1152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solidFill>
                  <a:srgbClr val="000000"/>
                </a:solidFill>
                <a:latin typeface="Tahoma" pitchFamily="34" charset="0"/>
              </a:rPr>
              <a:t>FY1970</a:t>
            </a:r>
            <a:endParaRPr lang="ja-JP" altLang="en-US" sz="16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23" name="テキスト ボックス 402"/>
          <p:cNvSpPr txBox="1">
            <a:spLocks noChangeArrowheads="1"/>
          </p:cNvSpPr>
          <p:nvPr/>
        </p:nvSpPr>
        <p:spPr bwMode="auto">
          <a:xfrm>
            <a:off x="6240464" y="4070118"/>
            <a:ext cx="1152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solidFill>
                  <a:srgbClr val="000000"/>
                </a:solidFill>
                <a:latin typeface="Tahoma" pitchFamily="34" charset="0"/>
              </a:rPr>
              <a:t>FY2010</a:t>
            </a:r>
            <a:endParaRPr lang="ja-JP" altLang="en-US" sz="16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cxnSp>
        <p:nvCxnSpPr>
          <p:cNvPr id="824" name="直線コネクタ 823"/>
          <p:cNvCxnSpPr/>
          <p:nvPr/>
        </p:nvCxnSpPr>
        <p:spPr>
          <a:xfrm>
            <a:off x="6024563" y="582381"/>
            <a:ext cx="0" cy="6043612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825" name="Line 76"/>
          <p:cNvSpPr>
            <a:spLocks noChangeShapeType="1"/>
          </p:cNvSpPr>
          <p:nvPr/>
        </p:nvSpPr>
        <p:spPr bwMode="auto">
          <a:xfrm>
            <a:off x="8321674" y="1850951"/>
            <a:ext cx="841375" cy="158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200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26" name="Line 19"/>
          <p:cNvSpPr>
            <a:spLocks noChangeShapeType="1"/>
          </p:cNvSpPr>
          <p:nvPr/>
        </p:nvSpPr>
        <p:spPr bwMode="auto">
          <a:xfrm>
            <a:off x="8353423" y="1995414"/>
            <a:ext cx="817562" cy="793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200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827" name="Group 1106"/>
          <p:cNvGrpSpPr>
            <a:grpSpLocks/>
          </p:cNvGrpSpPr>
          <p:nvPr/>
        </p:nvGrpSpPr>
        <p:grpSpPr bwMode="auto">
          <a:xfrm>
            <a:off x="7265986" y="2519289"/>
            <a:ext cx="227013" cy="185737"/>
            <a:chOff x="431" y="2687"/>
            <a:chExt cx="113" cy="93"/>
          </a:xfrm>
        </p:grpSpPr>
        <p:sp>
          <p:nvSpPr>
            <p:cNvPr id="828" name="AutoShape 1107"/>
            <p:cNvSpPr>
              <a:spLocks noChangeArrowheads="1"/>
            </p:cNvSpPr>
            <p:nvPr/>
          </p:nvSpPr>
          <p:spPr bwMode="auto">
            <a:xfrm>
              <a:off x="431" y="2687"/>
              <a:ext cx="113" cy="93"/>
            </a:xfrm>
            <a:prstGeom prst="parallelogram">
              <a:avLst>
                <a:gd name="adj" fmla="val 23227"/>
              </a:avLst>
            </a:prstGeom>
            <a:gradFill rotWithShape="1">
              <a:gsLst>
                <a:gs pos="0">
                  <a:srgbClr val="BBE0E3"/>
                </a:gs>
                <a:gs pos="100000">
                  <a:srgbClr val="0066FF"/>
                </a:gs>
              </a:gsLst>
              <a:lin ang="2700000" scaled="1"/>
            </a:gradFill>
            <a:ln w="635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8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829" name="Freeform 1108"/>
            <p:cNvSpPr>
              <a:spLocks/>
            </p:cNvSpPr>
            <p:nvPr/>
          </p:nvSpPr>
          <p:spPr bwMode="auto">
            <a:xfrm>
              <a:off x="437" y="2708"/>
              <a:ext cx="99" cy="61"/>
            </a:xfrm>
            <a:custGeom>
              <a:avLst/>
              <a:gdLst>
                <a:gd name="T0" fmla="*/ 9 w 99"/>
                <a:gd name="T1" fmla="*/ 22 h 61"/>
                <a:gd name="T2" fmla="*/ 99 w 99"/>
                <a:gd name="T3" fmla="*/ 0 h 61"/>
                <a:gd name="T4" fmla="*/ 94 w 99"/>
                <a:gd name="T5" fmla="*/ 22 h 61"/>
                <a:gd name="T6" fmla="*/ 0 w 99"/>
                <a:gd name="T7" fmla="*/ 61 h 61"/>
                <a:gd name="T8" fmla="*/ 9 w 99"/>
                <a:gd name="T9" fmla="*/ 22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61"/>
                <a:gd name="T17" fmla="*/ 99 w 99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61">
                  <a:moveTo>
                    <a:pt x="9" y="22"/>
                  </a:moveTo>
                  <a:lnTo>
                    <a:pt x="99" y="0"/>
                  </a:lnTo>
                  <a:lnTo>
                    <a:pt x="94" y="22"/>
                  </a:lnTo>
                  <a:lnTo>
                    <a:pt x="0" y="61"/>
                  </a:lnTo>
                  <a:lnTo>
                    <a:pt x="9" y="22"/>
                  </a:lnTo>
                  <a:close/>
                </a:path>
              </a:pathLst>
            </a:cu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30" name="Line 1109"/>
            <p:cNvSpPr>
              <a:spLocks noChangeShapeType="1"/>
            </p:cNvSpPr>
            <p:nvPr/>
          </p:nvSpPr>
          <p:spPr bwMode="auto">
            <a:xfrm flipH="1">
              <a:off x="494" y="2691"/>
              <a:ext cx="20" cy="8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31" name="Line 1110"/>
            <p:cNvSpPr>
              <a:spLocks noChangeShapeType="1"/>
            </p:cNvSpPr>
            <p:nvPr/>
          </p:nvSpPr>
          <p:spPr bwMode="auto">
            <a:xfrm flipH="1">
              <a:off x="462" y="2691"/>
              <a:ext cx="20" cy="8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832" name="Group 1106"/>
          <p:cNvGrpSpPr>
            <a:grpSpLocks/>
          </p:cNvGrpSpPr>
          <p:nvPr/>
        </p:nvGrpSpPr>
        <p:grpSpPr bwMode="auto">
          <a:xfrm>
            <a:off x="8340723" y="2909814"/>
            <a:ext cx="227012" cy="185737"/>
            <a:chOff x="431" y="2687"/>
            <a:chExt cx="113" cy="93"/>
          </a:xfrm>
        </p:grpSpPr>
        <p:sp>
          <p:nvSpPr>
            <p:cNvPr id="833" name="AutoShape 1107"/>
            <p:cNvSpPr>
              <a:spLocks noChangeArrowheads="1"/>
            </p:cNvSpPr>
            <p:nvPr/>
          </p:nvSpPr>
          <p:spPr bwMode="auto">
            <a:xfrm>
              <a:off x="431" y="2687"/>
              <a:ext cx="113" cy="93"/>
            </a:xfrm>
            <a:prstGeom prst="parallelogram">
              <a:avLst>
                <a:gd name="adj" fmla="val 23227"/>
              </a:avLst>
            </a:prstGeom>
            <a:gradFill rotWithShape="1">
              <a:gsLst>
                <a:gs pos="0">
                  <a:srgbClr val="BBE0E3"/>
                </a:gs>
                <a:gs pos="100000">
                  <a:srgbClr val="0066FF"/>
                </a:gs>
              </a:gsLst>
              <a:lin ang="2700000" scaled="1"/>
            </a:gradFill>
            <a:ln w="635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8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834" name="Freeform 1108"/>
            <p:cNvSpPr>
              <a:spLocks/>
            </p:cNvSpPr>
            <p:nvPr/>
          </p:nvSpPr>
          <p:spPr bwMode="auto">
            <a:xfrm>
              <a:off x="437" y="2708"/>
              <a:ext cx="99" cy="61"/>
            </a:xfrm>
            <a:custGeom>
              <a:avLst/>
              <a:gdLst>
                <a:gd name="T0" fmla="*/ 9 w 99"/>
                <a:gd name="T1" fmla="*/ 22 h 61"/>
                <a:gd name="T2" fmla="*/ 99 w 99"/>
                <a:gd name="T3" fmla="*/ 0 h 61"/>
                <a:gd name="T4" fmla="*/ 94 w 99"/>
                <a:gd name="T5" fmla="*/ 22 h 61"/>
                <a:gd name="T6" fmla="*/ 0 w 99"/>
                <a:gd name="T7" fmla="*/ 61 h 61"/>
                <a:gd name="T8" fmla="*/ 9 w 99"/>
                <a:gd name="T9" fmla="*/ 22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61"/>
                <a:gd name="T17" fmla="*/ 99 w 99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61">
                  <a:moveTo>
                    <a:pt x="9" y="22"/>
                  </a:moveTo>
                  <a:lnTo>
                    <a:pt x="99" y="0"/>
                  </a:lnTo>
                  <a:lnTo>
                    <a:pt x="94" y="22"/>
                  </a:lnTo>
                  <a:lnTo>
                    <a:pt x="0" y="61"/>
                  </a:lnTo>
                  <a:lnTo>
                    <a:pt x="9" y="22"/>
                  </a:lnTo>
                  <a:close/>
                </a:path>
              </a:pathLst>
            </a:cu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35" name="Line 1109"/>
            <p:cNvSpPr>
              <a:spLocks noChangeShapeType="1"/>
            </p:cNvSpPr>
            <p:nvPr/>
          </p:nvSpPr>
          <p:spPr bwMode="auto">
            <a:xfrm flipH="1">
              <a:off x="494" y="2691"/>
              <a:ext cx="20" cy="8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36" name="Line 1110"/>
            <p:cNvSpPr>
              <a:spLocks noChangeShapeType="1"/>
            </p:cNvSpPr>
            <p:nvPr/>
          </p:nvSpPr>
          <p:spPr bwMode="auto">
            <a:xfrm flipH="1">
              <a:off x="462" y="2691"/>
              <a:ext cx="20" cy="8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837" name="テキスト ボックス 6"/>
          <p:cNvSpPr txBox="1">
            <a:spLocks noChangeArrowheads="1"/>
          </p:cNvSpPr>
          <p:nvPr/>
        </p:nvSpPr>
        <p:spPr bwMode="auto">
          <a:xfrm>
            <a:off x="6168587" y="4654708"/>
            <a:ext cx="154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3333FF"/>
                </a:solidFill>
                <a:latin typeface="Tahoma" pitchFamily="34" charset="0"/>
              </a:rPr>
              <a:t>Daily Life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3333FF"/>
                </a:solidFill>
                <a:latin typeface="Tahoma" pitchFamily="34" charset="0"/>
              </a:rPr>
              <a:t>５７％</a:t>
            </a:r>
          </a:p>
        </p:txBody>
      </p:sp>
      <p:pic>
        <p:nvPicPr>
          <p:cNvPr id="838" name="Picture 16" descr="C:\Users\8910512\Pictures\図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8" y="1306282"/>
            <a:ext cx="4678363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0" name="Text Box 8"/>
          <p:cNvSpPr txBox="1">
            <a:spLocks noChangeArrowheads="1"/>
          </p:cNvSpPr>
          <p:nvPr/>
        </p:nvSpPr>
        <p:spPr bwMode="auto">
          <a:xfrm>
            <a:off x="1483622" y="-2835"/>
            <a:ext cx="3059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sz="2800" b="1" i="1" dirty="0">
                <a:solidFill>
                  <a:srgbClr val="0000CC"/>
                </a:solidFill>
                <a:ea typeface="ＭＳ Ｐゴシック" pitchFamily="50" charset="-128"/>
              </a:rPr>
              <a:t>  </a:t>
            </a:r>
            <a:r>
              <a:rPr lang="en-US" altLang="ja-JP" sz="1800" b="1" dirty="0">
                <a:solidFill>
                  <a:srgbClr val="006666"/>
                </a:solidFill>
                <a:ea typeface="ＭＳ Ｐゴシック" pitchFamily="50" charset="-128"/>
              </a:rPr>
              <a:t>Vision Platinum Society </a:t>
            </a:r>
            <a:endParaRPr lang="en-US" altLang="ja-JP" sz="1800" b="1" dirty="0">
              <a:solidFill>
                <a:srgbClr val="006666"/>
              </a:solidFill>
              <a:ea typeface="ＭＳ Ｐゴシック" pitchFamily="50" charset="-128"/>
            </a:endParaRPr>
          </a:p>
        </p:txBody>
      </p:sp>
      <p:grpSp>
        <p:nvGrpSpPr>
          <p:cNvPr id="841" name="Group 4"/>
          <p:cNvGrpSpPr>
            <a:grpSpLocks noChangeAspect="1"/>
          </p:cNvGrpSpPr>
          <p:nvPr/>
        </p:nvGrpSpPr>
        <p:grpSpPr bwMode="auto">
          <a:xfrm>
            <a:off x="7392181" y="44530"/>
            <a:ext cx="595313" cy="633412"/>
            <a:chOff x="3832" y="84"/>
            <a:chExt cx="375" cy="399"/>
          </a:xfrm>
        </p:grpSpPr>
        <p:sp>
          <p:nvSpPr>
            <p:cNvPr id="842" name="Freeform 5"/>
            <p:cNvSpPr>
              <a:spLocks/>
            </p:cNvSpPr>
            <p:nvPr/>
          </p:nvSpPr>
          <p:spPr bwMode="auto">
            <a:xfrm>
              <a:off x="3832" y="84"/>
              <a:ext cx="213" cy="399"/>
            </a:xfrm>
            <a:custGeom>
              <a:avLst/>
              <a:gdLst>
                <a:gd name="T0" fmla="*/ 124 w 213"/>
                <a:gd name="T1" fmla="*/ 399 h 399"/>
                <a:gd name="T2" fmla="*/ 213 w 213"/>
                <a:gd name="T3" fmla="*/ 186 h 399"/>
                <a:gd name="T4" fmla="*/ 137 w 213"/>
                <a:gd name="T5" fmla="*/ 0 h 399"/>
                <a:gd name="T6" fmla="*/ 22 w 213"/>
                <a:gd name="T7" fmla="*/ 46 h 399"/>
                <a:gd name="T8" fmla="*/ 0 w 213"/>
                <a:gd name="T9" fmla="*/ 97 h 399"/>
                <a:gd name="T10" fmla="*/ 124 w 213"/>
                <a:gd name="T1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399">
                  <a:moveTo>
                    <a:pt x="124" y="399"/>
                  </a:moveTo>
                  <a:lnTo>
                    <a:pt x="213" y="186"/>
                  </a:lnTo>
                  <a:lnTo>
                    <a:pt x="137" y="0"/>
                  </a:lnTo>
                  <a:lnTo>
                    <a:pt x="22" y="46"/>
                  </a:lnTo>
                  <a:lnTo>
                    <a:pt x="0" y="9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7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43" name="Freeform 6"/>
            <p:cNvSpPr>
              <a:spLocks/>
            </p:cNvSpPr>
            <p:nvPr/>
          </p:nvSpPr>
          <p:spPr bwMode="auto">
            <a:xfrm>
              <a:off x="3897" y="144"/>
              <a:ext cx="75" cy="75"/>
            </a:xfrm>
            <a:custGeom>
              <a:avLst/>
              <a:gdLst>
                <a:gd name="T0" fmla="*/ 134 w 134"/>
                <a:gd name="T1" fmla="*/ 0 h 134"/>
                <a:gd name="T2" fmla="*/ 129 w 134"/>
                <a:gd name="T3" fmla="*/ 2 h 134"/>
                <a:gd name="T4" fmla="*/ 105 w 134"/>
                <a:gd name="T5" fmla="*/ 6 h 134"/>
                <a:gd name="T6" fmla="*/ 67 w 134"/>
                <a:gd name="T7" fmla="*/ 8 h 134"/>
                <a:gd name="T8" fmla="*/ 28 w 134"/>
                <a:gd name="T9" fmla="*/ 6 h 134"/>
                <a:gd name="T10" fmla="*/ 4 w 134"/>
                <a:gd name="T11" fmla="*/ 2 h 134"/>
                <a:gd name="T12" fmla="*/ 0 w 134"/>
                <a:gd name="T13" fmla="*/ 0 h 134"/>
                <a:gd name="T14" fmla="*/ 2 w 134"/>
                <a:gd name="T15" fmla="*/ 4 h 134"/>
                <a:gd name="T16" fmla="*/ 6 w 134"/>
                <a:gd name="T17" fmla="*/ 29 h 134"/>
                <a:gd name="T18" fmla="*/ 7 w 134"/>
                <a:gd name="T19" fmla="*/ 67 h 134"/>
                <a:gd name="T20" fmla="*/ 6 w 134"/>
                <a:gd name="T21" fmla="*/ 105 h 134"/>
                <a:gd name="T22" fmla="*/ 2 w 134"/>
                <a:gd name="T23" fmla="*/ 129 h 134"/>
                <a:gd name="T24" fmla="*/ 0 w 134"/>
                <a:gd name="T25" fmla="*/ 134 h 134"/>
                <a:gd name="T26" fmla="*/ 0 w 134"/>
                <a:gd name="T27" fmla="*/ 134 h 134"/>
                <a:gd name="T28" fmla="*/ 4 w 134"/>
                <a:gd name="T29" fmla="*/ 132 h 134"/>
                <a:gd name="T30" fmla="*/ 28 w 134"/>
                <a:gd name="T31" fmla="*/ 128 h 134"/>
                <a:gd name="T32" fmla="*/ 67 w 134"/>
                <a:gd name="T33" fmla="*/ 126 h 134"/>
                <a:gd name="T34" fmla="*/ 105 w 134"/>
                <a:gd name="T35" fmla="*/ 128 h 134"/>
                <a:gd name="T36" fmla="*/ 129 w 134"/>
                <a:gd name="T37" fmla="*/ 132 h 134"/>
                <a:gd name="T38" fmla="*/ 134 w 134"/>
                <a:gd name="T39" fmla="*/ 134 h 134"/>
                <a:gd name="T40" fmla="*/ 131 w 134"/>
                <a:gd name="T41" fmla="*/ 129 h 134"/>
                <a:gd name="T42" fmla="*/ 128 w 134"/>
                <a:gd name="T43" fmla="*/ 105 h 134"/>
                <a:gd name="T44" fmla="*/ 126 w 134"/>
                <a:gd name="T45" fmla="*/ 67 h 134"/>
                <a:gd name="T46" fmla="*/ 128 w 134"/>
                <a:gd name="T47" fmla="*/ 29 h 134"/>
                <a:gd name="T48" fmla="*/ 131 w 134"/>
                <a:gd name="T49" fmla="*/ 4 h 134"/>
                <a:gd name="T50" fmla="*/ 134 w 134"/>
                <a:gd name="T5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34">
                  <a:moveTo>
                    <a:pt x="134" y="0"/>
                  </a:moveTo>
                  <a:cubicBezTo>
                    <a:pt x="134" y="0"/>
                    <a:pt x="132" y="1"/>
                    <a:pt x="129" y="2"/>
                  </a:cubicBezTo>
                  <a:cubicBezTo>
                    <a:pt x="126" y="4"/>
                    <a:pt x="118" y="5"/>
                    <a:pt x="105" y="6"/>
                  </a:cubicBezTo>
                  <a:cubicBezTo>
                    <a:pt x="92" y="7"/>
                    <a:pt x="79" y="8"/>
                    <a:pt x="67" y="8"/>
                  </a:cubicBezTo>
                  <a:cubicBezTo>
                    <a:pt x="55" y="8"/>
                    <a:pt x="41" y="7"/>
                    <a:pt x="28" y="6"/>
                  </a:cubicBezTo>
                  <a:cubicBezTo>
                    <a:pt x="15" y="5"/>
                    <a:pt x="7" y="4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4"/>
                  </a:cubicBezTo>
                  <a:cubicBezTo>
                    <a:pt x="3" y="8"/>
                    <a:pt x="5" y="16"/>
                    <a:pt x="6" y="29"/>
                  </a:cubicBezTo>
                  <a:cubicBezTo>
                    <a:pt x="7" y="42"/>
                    <a:pt x="7" y="55"/>
                    <a:pt x="7" y="67"/>
                  </a:cubicBezTo>
                  <a:cubicBezTo>
                    <a:pt x="7" y="79"/>
                    <a:pt x="7" y="92"/>
                    <a:pt x="6" y="105"/>
                  </a:cubicBezTo>
                  <a:cubicBezTo>
                    <a:pt x="5" y="118"/>
                    <a:pt x="3" y="126"/>
                    <a:pt x="2" y="129"/>
                  </a:cubicBezTo>
                  <a:cubicBezTo>
                    <a:pt x="1" y="133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1" y="133"/>
                    <a:pt x="4" y="132"/>
                  </a:cubicBezTo>
                  <a:cubicBezTo>
                    <a:pt x="7" y="130"/>
                    <a:pt x="15" y="129"/>
                    <a:pt x="28" y="128"/>
                  </a:cubicBezTo>
                  <a:cubicBezTo>
                    <a:pt x="41" y="127"/>
                    <a:pt x="55" y="126"/>
                    <a:pt x="67" y="126"/>
                  </a:cubicBezTo>
                  <a:cubicBezTo>
                    <a:pt x="79" y="126"/>
                    <a:pt x="92" y="127"/>
                    <a:pt x="105" y="128"/>
                  </a:cubicBezTo>
                  <a:cubicBezTo>
                    <a:pt x="118" y="129"/>
                    <a:pt x="126" y="130"/>
                    <a:pt x="129" y="132"/>
                  </a:cubicBezTo>
                  <a:cubicBezTo>
                    <a:pt x="132" y="133"/>
                    <a:pt x="134" y="134"/>
                    <a:pt x="134" y="134"/>
                  </a:cubicBezTo>
                  <a:cubicBezTo>
                    <a:pt x="134" y="134"/>
                    <a:pt x="133" y="133"/>
                    <a:pt x="131" y="129"/>
                  </a:cubicBezTo>
                  <a:cubicBezTo>
                    <a:pt x="130" y="126"/>
                    <a:pt x="129" y="118"/>
                    <a:pt x="128" y="105"/>
                  </a:cubicBezTo>
                  <a:cubicBezTo>
                    <a:pt x="127" y="92"/>
                    <a:pt x="126" y="79"/>
                    <a:pt x="126" y="67"/>
                  </a:cubicBezTo>
                  <a:cubicBezTo>
                    <a:pt x="126" y="55"/>
                    <a:pt x="127" y="42"/>
                    <a:pt x="128" y="29"/>
                  </a:cubicBezTo>
                  <a:cubicBezTo>
                    <a:pt x="129" y="16"/>
                    <a:pt x="130" y="8"/>
                    <a:pt x="131" y="4"/>
                  </a:cubicBezTo>
                  <a:cubicBezTo>
                    <a:pt x="133" y="1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44" name="Freeform 37"/>
            <p:cNvSpPr>
              <a:spLocks/>
            </p:cNvSpPr>
            <p:nvPr/>
          </p:nvSpPr>
          <p:spPr bwMode="auto">
            <a:xfrm>
              <a:off x="4189" y="225"/>
              <a:ext cx="18" cy="18"/>
            </a:xfrm>
            <a:custGeom>
              <a:avLst/>
              <a:gdLst>
                <a:gd name="T0" fmla="*/ 32 w 32"/>
                <a:gd name="T1" fmla="*/ 0 h 32"/>
                <a:gd name="T2" fmla="*/ 31 w 32"/>
                <a:gd name="T3" fmla="*/ 0 h 32"/>
                <a:gd name="T4" fmla="*/ 25 w 32"/>
                <a:gd name="T5" fmla="*/ 1 h 32"/>
                <a:gd name="T6" fmla="*/ 16 w 32"/>
                <a:gd name="T7" fmla="*/ 1 h 32"/>
                <a:gd name="T8" fmla="*/ 7 w 32"/>
                <a:gd name="T9" fmla="*/ 1 h 32"/>
                <a:gd name="T10" fmla="*/ 1 w 32"/>
                <a:gd name="T11" fmla="*/ 0 h 32"/>
                <a:gd name="T12" fmla="*/ 0 w 32"/>
                <a:gd name="T13" fmla="*/ 0 h 32"/>
                <a:gd name="T14" fmla="*/ 1 w 32"/>
                <a:gd name="T15" fmla="*/ 1 h 32"/>
                <a:gd name="T16" fmla="*/ 2 w 32"/>
                <a:gd name="T17" fmla="*/ 6 h 32"/>
                <a:gd name="T18" fmla="*/ 2 w 32"/>
                <a:gd name="T19" fmla="*/ 16 h 32"/>
                <a:gd name="T20" fmla="*/ 2 w 32"/>
                <a:gd name="T21" fmla="*/ 25 h 32"/>
                <a:gd name="T22" fmla="*/ 1 w 32"/>
                <a:gd name="T23" fmla="*/ 31 h 32"/>
                <a:gd name="T24" fmla="*/ 0 w 32"/>
                <a:gd name="T25" fmla="*/ 32 h 32"/>
                <a:gd name="T26" fmla="*/ 0 w 32"/>
                <a:gd name="T27" fmla="*/ 32 h 32"/>
                <a:gd name="T28" fmla="*/ 1 w 32"/>
                <a:gd name="T29" fmla="*/ 31 h 32"/>
                <a:gd name="T30" fmla="*/ 7 w 32"/>
                <a:gd name="T31" fmla="*/ 30 h 32"/>
                <a:gd name="T32" fmla="*/ 16 w 32"/>
                <a:gd name="T33" fmla="*/ 30 h 32"/>
                <a:gd name="T34" fmla="*/ 25 w 32"/>
                <a:gd name="T35" fmla="*/ 30 h 32"/>
                <a:gd name="T36" fmla="*/ 31 w 32"/>
                <a:gd name="T37" fmla="*/ 31 h 32"/>
                <a:gd name="T38" fmla="*/ 32 w 32"/>
                <a:gd name="T39" fmla="*/ 32 h 32"/>
                <a:gd name="T40" fmla="*/ 32 w 32"/>
                <a:gd name="T41" fmla="*/ 31 h 32"/>
                <a:gd name="T42" fmla="*/ 31 w 32"/>
                <a:gd name="T43" fmla="*/ 25 h 32"/>
                <a:gd name="T44" fmla="*/ 30 w 32"/>
                <a:gd name="T45" fmla="*/ 16 h 32"/>
                <a:gd name="T46" fmla="*/ 31 w 32"/>
                <a:gd name="T47" fmla="*/ 6 h 32"/>
                <a:gd name="T48" fmla="*/ 32 w 32"/>
                <a:gd name="T49" fmla="*/ 1 h 32"/>
                <a:gd name="T50" fmla="*/ 32 w 32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2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30" y="0"/>
                    <a:pt x="28" y="1"/>
                    <a:pt x="25" y="1"/>
                  </a:cubicBezTo>
                  <a:cubicBezTo>
                    <a:pt x="22" y="1"/>
                    <a:pt x="19" y="1"/>
                    <a:pt x="16" y="1"/>
                  </a:cubicBezTo>
                  <a:cubicBezTo>
                    <a:pt x="13" y="1"/>
                    <a:pt x="10" y="1"/>
                    <a:pt x="7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3"/>
                    <a:pt x="2" y="6"/>
                  </a:cubicBezTo>
                  <a:cubicBezTo>
                    <a:pt x="2" y="10"/>
                    <a:pt x="2" y="13"/>
                    <a:pt x="2" y="16"/>
                  </a:cubicBezTo>
                  <a:cubicBezTo>
                    <a:pt x="2" y="19"/>
                    <a:pt x="2" y="22"/>
                    <a:pt x="2" y="25"/>
                  </a:cubicBezTo>
                  <a:cubicBezTo>
                    <a:pt x="1" y="28"/>
                    <a:pt x="1" y="3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1" y="31"/>
                  </a:cubicBezTo>
                  <a:cubicBezTo>
                    <a:pt x="2" y="31"/>
                    <a:pt x="4" y="30"/>
                    <a:pt x="7" y="30"/>
                  </a:cubicBezTo>
                  <a:cubicBezTo>
                    <a:pt x="10" y="30"/>
                    <a:pt x="13" y="30"/>
                    <a:pt x="16" y="30"/>
                  </a:cubicBezTo>
                  <a:cubicBezTo>
                    <a:pt x="19" y="30"/>
                    <a:pt x="22" y="30"/>
                    <a:pt x="25" y="30"/>
                  </a:cubicBezTo>
                  <a:cubicBezTo>
                    <a:pt x="28" y="30"/>
                    <a:pt x="30" y="31"/>
                    <a:pt x="31" y="31"/>
                  </a:cubicBezTo>
                  <a:cubicBezTo>
                    <a:pt x="32" y="31"/>
                    <a:pt x="32" y="32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1" y="30"/>
                    <a:pt x="31" y="28"/>
                    <a:pt x="31" y="25"/>
                  </a:cubicBezTo>
                  <a:cubicBezTo>
                    <a:pt x="30" y="22"/>
                    <a:pt x="30" y="19"/>
                    <a:pt x="30" y="16"/>
                  </a:cubicBezTo>
                  <a:cubicBezTo>
                    <a:pt x="30" y="13"/>
                    <a:pt x="30" y="10"/>
                    <a:pt x="31" y="6"/>
                  </a:cubicBezTo>
                  <a:cubicBezTo>
                    <a:pt x="31" y="3"/>
                    <a:pt x="31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845" name="テキスト ボックス 844"/>
          <p:cNvSpPr txBox="1"/>
          <p:nvPr/>
        </p:nvSpPr>
        <p:spPr>
          <a:xfrm>
            <a:off x="7680221" y="18855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solidFill>
                  <a:srgbClr val="006666"/>
                </a:solidFill>
                <a:latin typeface="Arial" charset="0"/>
                <a:ea typeface="ＭＳ Ｐゴシック" charset="-128"/>
              </a:rPr>
              <a:t>Platinum Society Network</a:t>
            </a:r>
            <a:endParaRPr lang="ja-JP" altLang="en-US" sz="1800" b="1" dirty="0">
              <a:solidFill>
                <a:srgbClr val="006666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587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xfrm>
            <a:off x="8754824" y="6416790"/>
            <a:ext cx="1905000" cy="457200"/>
          </a:xfrm>
        </p:spPr>
        <p:txBody>
          <a:bodyPr/>
          <a:lstStyle/>
          <a:p>
            <a:pPr>
              <a:defRPr/>
            </a:pPr>
            <a:fld id="{6C0491CD-27A5-469A-998A-0E3C33E93A86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  <p:sp>
        <p:nvSpPr>
          <p:cNvPr id="2105" name="Text Box 8"/>
          <p:cNvSpPr txBox="1">
            <a:spLocks noChangeArrowheads="1"/>
          </p:cNvSpPr>
          <p:nvPr/>
        </p:nvSpPr>
        <p:spPr bwMode="auto">
          <a:xfrm>
            <a:off x="1524000" y="54274"/>
            <a:ext cx="3059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sz="2800" b="1" i="1" dirty="0">
                <a:solidFill>
                  <a:srgbClr val="0000CC"/>
                </a:solidFill>
                <a:ea typeface="ＭＳ Ｐゴシック" pitchFamily="50" charset="-128"/>
              </a:rPr>
              <a:t>  </a:t>
            </a:r>
            <a:r>
              <a:rPr lang="en-US" altLang="ja-JP" sz="1800" b="1" dirty="0">
                <a:solidFill>
                  <a:srgbClr val="006666"/>
                </a:solidFill>
                <a:ea typeface="ＭＳ Ｐゴシック" pitchFamily="50" charset="-128"/>
              </a:rPr>
              <a:t>Vision Platinum Society </a:t>
            </a:r>
            <a:endParaRPr lang="en-US" altLang="ja-JP" sz="1800" b="1" dirty="0">
              <a:solidFill>
                <a:srgbClr val="006666"/>
              </a:solidFill>
              <a:ea typeface="ＭＳ Ｐゴシック" pitchFamily="50" charset="-128"/>
            </a:endParaRPr>
          </a:p>
        </p:txBody>
      </p:sp>
      <p:grpSp>
        <p:nvGrpSpPr>
          <p:cNvPr id="2106" name="Group 4"/>
          <p:cNvGrpSpPr>
            <a:grpSpLocks noChangeAspect="1"/>
          </p:cNvGrpSpPr>
          <p:nvPr/>
        </p:nvGrpSpPr>
        <p:grpSpPr bwMode="auto">
          <a:xfrm>
            <a:off x="7382564" y="73537"/>
            <a:ext cx="595313" cy="633412"/>
            <a:chOff x="3832" y="84"/>
            <a:chExt cx="375" cy="399"/>
          </a:xfrm>
        </p:grpSpPr>
        <p:sp>
          <p:nvSpPr>
            <p:cNvPr id="2107" name="Freeform 5"/>
            <p:cNvSpPr>
              <a:spLocks/>
            </p:cNvSpPr>
            <p:nvPr/>
          </p:nvSpPr>
          <p:spPr bwMode="auto">
            <a:xfrm>
              <a:off x="3832" y="84"/>
              <a:ext cx="213" cy="399"/>
            </a:xfrm>
            <a:custGeom>
              <a:avLst/>
              <a:gdLst>
                <a:gd name="T0" fmla="*/ 124 w 213"/>
                <a:gd name="T1" fmla="*/ 399 h 399"/>
                <a:gd name="T2" fmla="*/ 213 w 213"/>
                <a:gd name="T3" fmla="*/ 186 h 399"/>
                <a:gd name="T4" fmla="*/ 137 w 213"/>
                <a:gd name="T5" fmla="*/ 0 h 399"/>
                <a:gd name="T6" fmla="*/ 22 w 213"/>
                <a:gd name="T7" fmla="*/ 46 h 399"/>
                <a:gd name="T8" fmla="*/ 0 w 213"/>
                <a:gd name="T9" fmla="*/ 97 h 399"/>
                <a:gd name="T10" fmla="*/ 124 w 213"/>
                <a:gd name="T1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399">
                  <a:moveTo>
                    <a:pt x="124" y="399"/>
                  </a:moveTo>
                  <a:lnTo>
                    <a:pt x="213" y="186"/>
                  </a:lnTo>
                  <a:lnTo>
                    <a:pt x="137" y="0"/>
                  </a:lnTo>
                  <a:lnTo>
                    <a:pt x="22" y="46"/>
                  </a:lnTo>
                  <a:lnTo>
                    <a:pt x="0" y="9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7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08" name="Freeform 6"/>
            <p:cNvSpPr>
              <a:spLocks/>
            </p:cNvSpPr>
            <p:nvPr/>
          </p:nvSpPr>
          <p:spPr bwMode="auto">
            <a:xfrm>
              <a:off x="3897" y="144"/>
              <a:ext cx="75" cy="75"/>
            </a:xfrm>
            <a:custGeom>
              <a:avLst/>
              <a:gdLst>
                <a:gd name="T0" fmla="*/ 134 w 134"/>
                <a:gd name="T1" fmla="*/ 0 h 134"/>
                <a:gd name="T2" fmla="*/ 129 w 134"/>
                <a:gd name="T3" fmla="*/ 2 h 134"/>
                <a:gd name="T4" fmla="*/ 105 w 134"/>
                <a:gd name="T5" fmla="*/ 6 h 134"/>
                <a:gd name="T6" fmla="*/ 67 w 134"/>
                <a:gd name="T7" fmla="*/ 8 h 134"/>
                <a:gd name="T8" fmla="*/ 28 w 134"/>
                <a:gd name="T9" fmla="*/ 6 h 134"/>
                <a:gd name="T10" fmla="*/ 4 w 134"/>
                <a:gd name="T11" fmla="*/ 2 h 134"/>
                <a:gd name="T12" fmla="*/ 0 w 134"/>
                <a:gd name="T13" fmla="*/ 0 h 134"/>
                <a:gd name="T14" fmla="*/ 2 w 134"/>
                <a:gd name="T15" fmla="*/ 4 h 134"/>
                <a:gd name="T16" fmla="*/ 6 w 134"/>
                <a:gd name="T17" fmla="*/ 29 h 134"/>
                <a:gd name="T18" fmla="*/ 7 w 134"/>
                <a:gd name="T19" fmla="*/ 67 h 134"/>
                <a:gd name="T20" fmla="*/ 6 w 134"/>
                <a:gd name="T21" fmla="*/ 105 h 134"/>
                <a:gd name="T22" fmla="*/ 2 w 134"/>
                <a:gd name="T23" fmla="*/ 129 h 134"/>
                <a:gd name="T24" fmla="*/ 0 w 134"/>
                <a:gd name="T25" fmla="*/ 134 h 134"/>
                <a:gd name="T26" fmla="*/ 0 w 134"/>
                <a:gd name="T27" fmla="*/ 134 h 134"/>
                <a:gd name="T28" fmla="*/ 4 w 134"/>
                <a:gd name="T29" fmla="*/ 132 h 134"/>
                <a:gd name="T30" fmla="*/ 28 w 134"/>
                <a:gd name="T31" fmla="*/ 128 h 134"/>
                <a:gd name="T32" fmla="*/ 67 w 134"/>
                <a:gd name="T33" fmla="*/ 126 h 134"/>
                <a:gd name="T34" fmla="*/ 105 w 134"/>
                <a:gd name="T35" fmla="*/ 128 h 134"/>
                <a:gd name="T36" fmla="*/ 129 w 134"/>
                <a:gd name="T37" fmla="*/ 132 h 134"/>
                <a:gd name="T38" fmla="*/ 134 w 134"/>
                <a:gd name="T39" fmla="*/ 134 h 134"/>
                <a:gd name="T40" fmla="*/ 131 w 134"/>
                <a:gd name="T41" fmla="*/ 129 h 134"/>
                <a:gd name="T42" fmla="*/ 128 w 134"/>
                <a:gd name="T43" fmla="*/ 105 h 134"/>
                <a:gd name="T44" fmla="*/ 126 w 134"/>
                <a:gd name="T45" fmla="*/ 67 h 134"/>
                <a:gd name="T46" fmla="*/ 128 w 134"/>
                <a:gd name="T47" fmla="*/ 29 h 134"/>
                <a:gd name="T48" fmla="*/ 131 w 134"/>
                <a:gd name="T49" fmla="*/ 4 h 134"/>
                <a:gd name="T50" fmla="*/ 134 w 134"/>
                <a:gd name="T5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34">
                  <a:moveTo>
                    <a:pt x="134" y="0"/>
                  </a:moveTo>
                  <a:cubicBezTo>
                    <a:pt x="134" y="0"/>
                    <a:pt x="132" y="1"/>
                    <a:pt x="129" y="2"/>
                  </a:cubicBezTo>
                  <a:cubicBezTo>
                    <a:pt x="126" y="4"/>
                    <a:pt x="118" y="5"/>
                    <a:pt x="105" y="6"/>
                  </a:cubicBezTo>
                  <a:cubicBezTo>
                    <a:pt x="92" y="7"/>
                    <a:pt x="79" y="8"/>
                    <a:pt x="67" y="8"/>
                  </a:cubicBezTo>
                  <a:cubicBezTo>
                    <a:pt x="55" y="8"/>
                    <a:pt x="41" y="7"/>
                    <a:pt x="28" y="6"/>
                  </a:cubicBezTo>
                  <a:cubicBezTo>
                    <a:pt x="15" y="5"/>
                    <a:pt x="7" y="4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4"/>
                  </a:cubicBezTo>
                  <a:cubicBezTo>
                    <a:pt x="3" y="8"/>
                    <a:pt x="5" y="16"/>
                    <a:pt x="6" y="29"/>
                  </a:cubicBezTo>
                  <a:cubicBezTo>
                    <a:pt x="7" y="42"/>
                    <a:pt x="7" y="55"/>
                    <a:pt x="7" y="67"/>
                  </a:cubicBezTo>
                  <a:cubicBezTo>
                    <a:pt x="7" y="79"/>
                    <a:pt x="7" y="92"/>
                    <a:pt x="6" y="105"/>
                  </a:cubicBezTo>
                  <a:cubicBezTo>
                    <a:pt x="5" y="118"/>
                    <a:pt x="3" y="126"/>
                    <a:pt x="2" y="129"/>
                  </a:cubicBezTo>
                  <a:cubicBezTo>
                    <a:pt x="1" y="133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1" y="133"/>
                    <a:pt x="4" y="132"/>
                  </a:cubicBezTo>
                  <a:cubicBezTo>
                    <a:pt x="7" y="130"/>
                    <a:pt x="15" y="129"/>
                    <a:pt x="28" y="128"/>
                  </a:cubicBezTo>
                  <a:cubicBezTo>
                    <a:pt x="41" y="127"/>
                    <a:pt x="55" y="126"/>
                    <a:pt x="67" y="126"/>
                  </a:cubicBezTo>
                  <a:cubicBezTo>
                    <a:pt x="79" y="126"/>
                    <a:pt x="92" y="127"/>
                    <a:pt x="105" y="128"/>
                  </a:cubicBezTo>
                  <a:cubicBezTo>
                    <a:pt x="118" y="129"/>
                    <a:pt x="126" y="130"/>
                    <a:pt x="129" y="132"/>
                  </a:cubicBezTo>
                  <a:cubicBezTo>
                    <a:pt x="132" y="133"/>
                    <a:pt x="134" y="134"/>
                    <a:pt x="134" y="134"/>
                  </a:cubicBezTo>
                  <a:cubicBezTo>
                    <a:pt x="134" y="134"/>
                    <a:pt x="133" y="133"/>
                    <a:pt x="131" y="129"/>
                  </a:cubicBezTo>
                  <a:cubicBezTo>
                    <a:pt x="130" y="126"/>
                    <a:pt x="129" y="118"/>
                    <a:pt x="128" y="105"/>
                  </a:cubicBezTo>
                  <a:cubicBezTo>
                    <a:pt x="127" y="92"/>
                    <a:pt x="126" y="79"/>
                    <a:pt x="126" y="67"/>
                  </a:cubicBezTo>
                  <a:cubicBezTo>
                    <a:pt x="126" y="55"/>
                    <a:pt x="127" y="42"/>
                    <a:pt x="128" y="29"/>
                  </a:cubicBezTo>
                  <a:cubicBezTo>
                    <a:pt x="129" y="16"/>
                    <a:pt x="130" y="8"/>
                    <a:pt x="131" y="4"/>
                  </a:cubicBezTo>
                  <a:cubicBezTo>
                    <a:pt x="133" y="1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09" name="Freeform 37"/>
            <p:cNvSpPr>
              <a:spLocks/>
            </p:cNvSpPr>
            <p:nvPr/>
          </p:nvSpPr>
          <p:spPr bwMode="auto">
            <a:xfrm>
              <a:off x="4189" y="225"/>
              <a:ext cx="18" cy="18"/>
            </a:xfrm>
            <a:custGeom>
              <a:avLst/>
              <a:gdLst>
                <a:gd name="T0" fmla="*/ 32 w 32"/>
                <a:gd name="T1" fmla="*/ 0 h 32"/>
                <a:gd name="T2" fmla="*/ 31 w 32"/>
                <a:gd name="T3" fmla="*/ 0 h 32"/>
                <a:gd name="T4" fmla="*/ 25 w 32"/>
                <a:gd name="T5" fmla="*/ 1 h 32"/>
                <a:gd name="T6" fmla="*/ 16 w 32"/>
                <a:gd name="T7" fmla="*/ 1 h 32"/>
                <a:gd name="T8" fmla="*/ 7 w 32"/>
                <a:gd name="T9" fmla="*/ 1 h 32"/>
                <a:gd name="T10" fmla="*/ 1 w 32"/>
                <a:gd name="T11" fmla="*/ 0 h 32"/>
                <a:gd name="T12" fmla="*/ 0 w 32"/>
                <a:gd name="T13" fmla="*/ 0 h 32"/>
                <a:gd name="T14" fmla="*/ 1 w 32"/>
                <a:gd name="T15" fmla="*/ 1 h 32"/>
                <a:gd name="T16" fmla="*/ 2 w 32"/>
                <a:gd name="T17" fmla="*/ 6 h 32"/>
                <a:gd name="T18" fmla="*/ 2 w 32"/>
                <a:gd name="T19" fmla="*/ 16 h 32"/>
                <a:gd name="T20" fmla="*/ 2 w 32"/>
                <a:gd name="T21" fmla="*/ 25 h 32"/>
                <a:gd name="T22" fmla="*/ 1 w 32"/>
                <a:gd name="T23" fmla="*/ 31 h 32"/>
                <a:gd name="T24" fmla="*/ 0 w 32"/>
                <a:gd name="T25" fmla="*/ 32 h 32"/>
                <a:gd name="T26" fmla="*/ 0 w 32"/>
                <a:gd name="T27" fmla="*/ 32 h 32"/>
                <a:gd name="T28" fmla="*/ 1 w 32"/>
                <a:gd name="T29" fmla="*/ 31 h 32"/>
                <a:gd name="T30" fmla="*/ 7 w 32"/>
                <a:gd name="T31" fmla="*/ 30 h 32"/>
                <a:gd name="T32" fmla="*/ 16 w 32"/>
                <a:gd name="T33" fmla="*/ 30 h 32"/>
                <a:gd name="T34" fmla="*/ 25 w 32"/>
                <a:gd name="T35" fmla="*/ 30 h 32"/>
                <a:gd name="T36" fmla="*/ 31 w 32"/>
                <a:gd name="T37" fmla="*/ 31 h 32"/>
                <a:gd name="T38" fmla="*/ 32 w 32"/>
                <a:gd name="T39" fmla="*/ 32 h 32"/>
                <a:gd name="T40" fmla="*/ 32 w 32"/>
                <a:gd name="T41" fmla="*/ 31 h 32"/>
                <a:gd name="T42" fmla="*/ 31 w 32"/>
                <a:gd name="T43" fmla="*/ 25 h 32"/>
                <a:gd name="T44" fmla="*/ 30 w 32"/>
                <a:gd name="T45" fmla="*/ 16 h 32"/>
                <a:gd name="T46" fmla="*/ 31 w 32"/>
                <a:gd name="T47" fmla="*/ 6 h 32"/>
                <a:gd name="T48" fmla="*/ 32 w 32"/>
                <a:gd name="T49" fmla="*/ 1 h 32"/>
                <a:gd name="T50" fmla="*/ 32 w 32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2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30" y="0"/>
                    <a:pt x="28" y="1"/>
                    <a:pt x="25" y="1"/>
                  </a:cubicBezTo>
                  <a:cubicBezTo>
                    <a:pt x="22" y="1"/>
                    <a:pt x="19" y="1"/>
                    <a:pt x="16" y="1"/>
                  </a:cubicBezTo>
                  <a:cubicBezTo>
                    <a:pt x="13" y="1"/>
                    <a:pt x="10" y="1"/>
                    <a:pt x="7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3"/>
                    <a:pt x="2" y="6"/>
                  </a:cubicBezTo>
                  <a:cubicBezTo>
                    <a:pt x="2" y="10"/>
                    <a:pt x="2" y="13"/>
                    <a:pt x="2" y="16"/>
                  </a:cubicBezTo>
                  <a:cubicBezTo>
                    <a:pt x="2" y="19"/>
                    <a:pt x="2" y="22"/>
                    <a:pt x="2" y="25"/>
                  </a:cubicBezTo>
                  <a:cubicBezTo>
                    <a:pt x="1" y="28"/>
                    <a:pt x="1" y="3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1" y="31"/>
                  </a:cubicBezTo>
                  <a:cubicBezTo>
                    <a:pt x="2" y="31"/>
                    <a:pt x="4" y="30"/>
                    <a:pt x="7" y="30"/>
                  </a:cubicBezTo>
                  <a:cubicBezTo>
                    <a:pt x="10" y="30"/>
                    <a:pt x="13" y="30"/>
                    <a:pt x="16" y="30"/>
                  </a:cubicBezTo>
                  <a:cubicBezTo>
                    <a:pt x="19" y="30"/>
                    <a:pt x="22" y="30"/>
                    <a:pt x="25" y="30"/>
                  </a:cubicBezTo>
                  <a:cubicBezTo>
                    <a:pt x="28" y="30"/>
                    <a:pt x="30" y="31"/>
                    <a:pt x="31" y="31"/>
                  </a:cubicBezTo>
                  <a:cubicBezTo>
                    <a:pt x="32" y="31"/>
                    <a:pt x="32" y="32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1" y="30"/>
                    <a:pt x="31" y="28"/>
                    <a:pt x="31" y="25"/>
                  </a:cubicBezTo>
                  <a:cubicBezTo>
                    <a:pt x="30" y="22"/>
                    <a:pt x="30" y="19"/>
                    <a:pt x="30" y="16"/>
                  </a:cubicBezTo>
                  <a:cubicBezTo>
                    <a:pt x="30" y="13"/>
                    <a:pt x="30" y="10"/>
                    <a:pt x="31" y="6"/>
                  </a:cubicBezTo>
                  <a:cubicBezTo>
                    <a:pt x="31" y="3"/>
                    <a:pt x="31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2110" name="テキスト ボックス 2109"/>
          <p:cNvSpPr txBox="1"/>
          <p:nvPr/>
        </p:nvSpPr>
        <p:spPr>
          <a:xfrm>
            <a:off x="7676540" y="208162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solidFill>
                  <a:srgbClr val="006666"/>
                </a:solidFill>
                <a:latin typeface="Arial" charset="0"/>
                <a:ea typeface="ＭＳ Ｐゴシック" charset="-128"/>
              </a:rPr>
              <a:t>Platinum Society Network</a:t>
            </a:r>
            <a:endParaRPr lang="ja-JP" altLang="en-US" sz="1800" b="1" dirty="0">
              <a:solidFill>
                <a:srgbClr val="006666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2114" name="グループ化 2113"/>
          <p:cNvGrpSpPr/>
          <p:nvPr/>
        </p:nvGrpSpPr>
        <p:grpSpPr>
          <a:xfrm>
            <a:off x="1632641" y="620610"/>
            <a:ext cx="8464566" cy="5965476"/>
            <a:chOff x="251942" y="620610"/>
            <a:chExt cx="8321252" cy="6234140"/>
          </a:xfrm>
        </p:grpSpPr>
        <p:sp>
          <p:nvSpPr>
            <p:cNvPr id="3" name="Text Box 2"/>
            <p:cNvSpPr txBox="1">
              <a:spLocks noChangeArrowheads="1"/>
            </p:cNvSpPr>
            <p:nvPr/>
          </p:nvSpPr>
          <p:spPr bwMode="auto">
            <a:xfrm>
              <a:off x="1321422" y="1059998"/>
              <a:ext cx="6923088" cy="4438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/>
              </a:pPr>
              <a:r>
                <a:rPr lang="en-US" altLang="ja-JP" sz="2400" b="1" kern="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 Energy Efficiency of Automobiles to 8</a:t>
              </a:r>
              <a:r>
                <a:rPr lang="en-US" altLang="ja-JP" sz="2400" b="1" kern="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ja-JP" sz="2400" b="1" kern="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times </a:t>
              </a:r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4317660" y="6525430"/>
              <a:ext cx="3206750" cy="321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en-US" altLang="ja-JP" sz="2000" b="1" kern="0" dirty="0">
                  <a:solidFill>
                    <a:srgbClr val="000000"/>
                  </a:solidFill>
                  <a:latin typeface="Times New Roman" pitchFamily="18" charset="0"/>
                </a:rPr>
                <a:t>Vehicle Weight [kg]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524500" y="6597440"/>
              <a:ext cx="2891140" cy="257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 dirty="0">
                  <a:solidFill>
                    <a:srgbClr val="000000"/>
                  </a:solidFill>
                  <a:latin typeface="Times New Roman" pitchFamily="18" charset="0"/>
                  <a:ea typeface="ＭＳ ゴシック" pitchFamily="49" charset="-128"/>
                </a:rPr>
                <a:t>Data Source: Yahoo! Japan Autos</a:t>
              </a: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V="1">
              <a:off x="1311275" y="4611738"/>
              <a:ext cx="5815013" cy="1636712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 rot="16200000">
              <a:off x="-1091889" y="3588124"/>
              <a:ext cx="2990227" cy="3025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en-US" altLang="ja-JP" sz="2000" b="1" kern="0">
                  <a:solidFill>
                    <a:srgbClr val="000000"/>
                  </a:solidFill>
                  <a:latin typeface="Times New Roman" pitchFamily="18" charset="0"/>
                </a:rPr>
                <a:t>Fuel Consumption [L/km]</a:t>
              </a: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1271588" y="2775000"/>
              <a:ext cx="7131050" cy="2335213"/>
              <a:chOff x="843" y="1299"/>
              <a:chExt cx="4723" cy="1609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3271" y="2907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3308" y="2907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3344" y="2907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3379" y="2907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3414" y="2907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3450" y="2907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3487" y="2907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3522" y="2907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3559" y="2907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3597" y="2907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3634" y="2907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3669" y="2907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3702" y="2907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3738" y="2907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3775" y="2907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3812" y="2907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3849" y="2907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3885" y="2907"/>
                <a:ext cx="13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3922" y="2907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3957" y="2907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3993" y="2907"/>
                <a:ext cx="9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4028" y="2907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1" name="Freeform 32"/>
              <p:cNvSpPr>
                <a:spLocks/>
              </p:cNvSpPr>
              <p:nvPr/>
            </p:nvSpPr>
            <p:spPr bwMode="auto">
              <a:xfrm>
                <a:off x="4063" y="2907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2" name="Freeform 33"/>
              <p:cNvSpPr>
                <a:spLocks/>
              </p:cNvSpPr>
              <p:nvPr/>
            </p:nvSpPr>
            <p:spPr bwMode="auto">
              <a:xfrm>
                <a:off x="4100" y="2907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" name="Freeform 34"/>
              <p:cNvSpPr>
                <a:spLocks/>
              </p:cNvSpPr>
              <p:nvPr/>
            </p:nvSpPr>
            <p:spPr bwMode="auto">
              <a:xfrm>
                <a:off x="4138" y="2907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4" name="Freeform 35"/>
              <p:cNvSpPr>
                <a:spLocks/>
              </p:cNvSpPr>
              <p:nvPr/>
            </p:nvSpPr>
            <p:spPr bwMode="auto">
              <a:xfrm>
                <a:off x="4175" y="2907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5" name="Freeform 36"/>
              <p:cNvSpPr>
                <a:spLocks/>
              </p:cNvSpPr>
              <p:nvPr/>
            </p:nvSpPr>
            <p:spPr bwMode="auto">
              <a:xfrm>
                <a:off x="4212" y="2907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6" name="Freeform 37"/>
              <p:cNvSpPr>
                <a:spLocks/>
              </p:cNvSpPr>
              <p:nvPr/>
            </p:nvSpPr>
            <p:spPr bwMode="auto">
              <a:xfrm>
                <a:off x="4245" y="2907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7" name="Freeform 38"/>
              <p:cNvSpPr>
                <a:spLocks/>
              </p:cNvSpPr>
              <p:nvPr/>
            </p:nvSpPr>
            <p:spPr bwMode="auto">
              <a:xfrm>
                <a:off x="4281" y="2907"/>
                <a:ext cx="9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8" name="Freeform 39"/>
              <p:cNvSpPr>
                <a:spLocks/>
              </p:cNvSpPr>
              <p:nvPr/>
            </p:nvSpPr>
            <p:spPr bwMode="auto">
              <a:xfrm>
                <a:off x="4316" y="2907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9" name="Freeform 40"/>
              <p:cNvSpPr>
                <a:spLocks/>
              </p:cNvSpPr>
              <p:nvPr/>
            </p:nvSpPr>
            <p:spPr bwMode="auto">
              <a:xfrm>
                <a:off x="4353" y="2907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0" name="Freeform 41"/>
              <p:cNvSpPr>
                <a:spLocks/>
              </p:cNvSpPr>
              <p:nvPr/>
            </p:nvSpPr>
            <p:spPr bwMode="auto">
              <a:xfrm>
                <a:off x="4390" y="2907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1" name="Freeform 42"/>
              <p:cNvSpPr>
                <a:spLocks/>
              </p:cNvSpPr>
              <p:nvPr/>
            </p:nvSpPr>
            <p:spPr bwMode="auto">
              <a:xfrm>
                <a:off x="4426" y="2907"/>
                <a:ext cx="13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2" name="Freeform 43"/>
              <p:cNvSpPr>
                <a:spLocks/>
              </p:cNvSpPr>
              <p:nvPr/>
            </p:nvSpPr>
            <p:spPr bwMode="auto">
              <a:xfrm>
                <a:off x="4463" y="2907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3" name="Freeform 44"/>
              <p:cNvSpPr>
                <a:spLocks/>
              </p:cNvSpPr>
              <p:nvPr/>
            </p:nvSpPr>
            <p:spPr bwMode="auto">
              <a:xfrm>
                <a:off x="4500" y="2907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4" name="Freeform 45"/>
              <p:cNvSpPr>
                <a:spLocks/>
              </p:cNvSpPr>
              <p:nvPr/>
            </p:nvSpPr>
            <p:spPr bwMode="auto">
              <a:xfrm>
                <a:off x="4535" y="2907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5" name="Freeform 46"/>
              <p:cNvSpPr>
                <a:spLocks/>
              </p:cNvSpPr>
              <p:nvPr/>
            </p:nvSpPr>
            <p:spPr bwMode="auto">
              <a:xfrm>
                <a:off x="4571" y="2907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6" name="Freeform 47"/>
              <p:cNvSpPr>
                <a:spLocks/>
              </p:cNvSpPr>
              <p:nvPr/>
            </p:nvSpPr>
            <p:spPr bwMode="auto">
              <a:xfrm>
                <a:off x="4604" y="2907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7" name="Freeform 48"/>
              <p:cNvSpPr>
                <a:spLocks/>
              </p:cNvSpPr>
              <p:nvPr/>
            </p:nvSpPr>
            <p:spPr bwMode="auto">
              <a:xfrm>
                <a:off x="4641" y="2907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8" name="Freeform 49"/>
              <p:cNvSpPr>
                <a:spLocks/>
              </p:cNvSpPr>
              <p:nvPr/>
            </p:nvSpPr>
            <p:spPr bwMode="auto">
              <a:xfrm>
                <a:off x="4679" y="2907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9" name="Freeform 50"/>
              <p:cNvSpPr>
                <a:spLocks/>
              </p:cNvSpPr>
              <p:nvPr/>
            </p:nvSpPr>
            <p:spPr bwMode="auto">
              <a:xfrm>
                <a:off x="4716" y="2907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0" name="Freeform 51"/>
              <p:cNvSpPr>
                <a:spLocks/>
              </p:cNvSpPr>
              <p:nvPr/>
            </p:nvSpPr>
            <p:spPr bwMode="auto">
              <a:xfrm>
                <a:off x="4753" y="2907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1" name="Freeform 52"/>
              <p:cNvSpPr>
                <a:spLocks/>
              </p:cNvSpPr>
              <p:nvPr/>
            </p:nvSpPr>
            <p:spPr bwMode="auto">
              <a:xfrm>
                <a:off x="4790" y="2907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2" name="Freeform 53"/>
              <p:cNvSpPr>
                <a:spLocks/>
              </p:cNvSpPr>
              <p:nvPr/>
            </p:nvSpPr>
            <p:spPr bwMode="auto">
              <a:xfrm>
                <a:off x="4824" y="2907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3" name="Freeform 54"/>
              <p:cNvSpPr>
                <a:spLocks/>
              </p:cNvSpPr>
              <p:nvPr/>
            </p:nvSpPr>
            <p:spPr bwMode="auto">
              <a:xfrm>
                <a:off x="4859" y="2907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4" name="Freeform 55"/>
              <p:cNvSpPr>
                <a:spLocks/>
              </p:cNvSpPr>
              <p:nvPr/>
            </p:nvSpPr>
            <p:spPr bwMode="auto">
              <a:xfrm>
                <a:off x="4894" y="2907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5" name="Freeform 56"/>
              <p:cNvSpPr>
                <a:spLocks/>
              </p:cNvSpPr>
              <p:nvPr/>
            </p:nvSpPr>
            <p:spPr bwMode="auto">
              <a:xfrm>
                <a:off x="4931" y="2907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6" name="Freeform 57"/>
              <p:cNvSpPr>
                <a:spLocks/>
              </p:cNvSpPr>
              <p:nvPr/>
            </p:nvSpPr>
            <p:spPr bwMode="auto">
              <a:xfrm>
                <a:off x="4967" y="2907"/>
                <a:ext cx="13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7" name="Freeform 58"/>
              <p:cNvSpPr>
                <a:spLocks/>
              </p:cNvSpPr>
              <p:nvPr/>
            </p:nvSpPr>
            <p:spPr bwMode="auto">
              <a:xfrm>
                <a:off x="5004" y="2907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8" name="Freeform 59"/>
              <p:cNvSpPr>
                <a:spLocks/>
              </p:cNvSpPr>
              <p:nvPr/>
            </p:nvSpPr>
            <p:spPr bwMode="auto">
              <a:xfrm>
                <a:off x="5041" y="2907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9" name="Freeform 60"/>
              <p:cNvSpPr>
                <a:spLocks/>
              </p:cNvSpPr>
              <p:nvPr/>
            </p:nvSpPr>
            <p:spPr bwMode="auto">
              <a:xfrm>
                <a:off x="5078" y="2907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0" name="Freeform 61"/>
              <p:cNvSpPr>
                <a:spLocks/>
              </p:cNvSpPr>
              <p:nvPr/>
            </p:nvSpPr>
            <p:spPr bwMode="auto">
              <a:xfrm>
                <a:off x="5114" y="2907"/>
                <a:ext cx="9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1" name="Freeform 62"/>
              <p:cNvSpPr>
                <a:spLocks/>
              </p:cNvSpPr>
              <p:nvPr/>
            </p:nvSpPr>
            <p:spPr bwMode="auto">
              <a:xfrm>
                <a:off x="5149" y="2907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2" name="Freeform 63"/>
              <p:cNvSpPr>
                <a:spLocks/>
              </p:cNvSpPr>
              <p:nvPr/>
            </p:nvSpPr>
            <p:spPr bwMode="auto">
              <a:xfrm>
                <a:off x="5182" y="2907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3" name="Freeform 64"/>
              <p:cNvSpPr>
                <a:spLocks/>
              </p:cNvSpPr>
              <p:nvPr/>
            </p:nvSpPr>
            <p:spPr bwMode="auto">
              <a:xfrm>
                <a:off x="5219" y="2907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4" name="Freeform 65"/>
              <p:cNvSpPr>
                <a:spLocks/>
              </p:cNvSpPr>
              <p:nvPr/>
            </p:nvSpPr>
            <p:spPr bwMode="auto">
              <a:xfrm>
                <a:off x="5257" y="2907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5" name="Freeform 66"/>
              <p:cNvSpPr>
                <a:spLocks/>
              </p:cNvSpPr>
              <p:nvPr/>
            </p:nvSpPr>
            <p:spPr bwMode="auto">
              <a:xfrm>
                <a:off x="5294" y="2907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6" name="Freeform 67"/>
              <p:cNvSpPr>
                <a:spLocks/>
              </p:cNvSpPr>
              <p:nvPr/>
            </p:nvSpPr>
            <p:spPr bwMode="auto">
              <a:xfrm>
                <a:off x="5331" y="2907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7" name="Freeform 68"/>
              <p:cNvSpPr>
                <a:spLocks/>
              </p:cNvSpPr>
              <p:nvPr/>
            </p:nvSpPr>
            <p:spPr bwMode="auto">
              <a:xfrm>
                <a:off x="5366" y="2907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8" name="Freeform 69"/>
              <p:cNvSpPr>
                <a:spLocks/>
              </p:cNvSpPr>
              <p:nvPr/>
            </p:nvSpPr>
            <p:spPr bwMode="auto">
              <a:xfrm>
                <a:off x="5406" y="2907"/>
                <a:ext cx="13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9" name="Freeform 70"/>
              <p:cNvSpPr>
                <a:spLocks/>
              </p:cNvSpPr>
              <p:nvPr/>
            </p:nvSpPr>
            <p:spPr bwMode="auto">
              <a:xfrm>
                <a:off x="5445" y="2907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0" name="Freeform 71"/>
              <p:cNvSpPr>
                <a:spLocks/>
              </p:cNvSpPr>
              <p:nvPr/>
            </p:nvSpPr>
            <p:spPr bwMode="auto">
              <a:xfrm>
                <a:off x="5482" y="2907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1" name="Freeform 72"/>
              <p:cNvSpPr>
                <a:spLocks/>
              </p:cNvSpPr>
              <p:nvPr/>
            </p:nvSpPr>
            <p:spPr bwMode="auto">
              <a:xfrm>
                <a:off x="5519" y="2907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2" name="Freeform 73"/>
              <p:cNvSpPr>
                <a:spLocks/>
              </p:cNvSpPr>
              <p:nvPr/>
            </p:nvSpPr>
            <p:spPr bwMode="auto">
              <a:xfrm>
                <a:off x="5557" y="2907"/>
                <a:ext cx="9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3" name="Freeform 74"/>
              <p:cNvSpPr>
                <a:spLocks/>
              </p:cNvSpPr>
              <p:nvPr/>
            </p:nvSpPr>
            <p:spPr bwMode="auto">
              <a:xfrm>
                <a:off x="866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4" name="Freeform 75"/>
              <p:cNvSpPr>
                <a:spLocks/>
              </p:cNvSpPr>
              <p:nvPr/>
            </p:nvSpPr>
            <p:spPr bwMode="auto">
              <a:xfrm>
                <a:off x="900" y="2104"/>
                <a:ext cx="9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935" y="2104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970" y="2104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004" y="2104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8" name="Freeform 79"/>
              <p:cNvSpPr>
                <a:spLocks/>
              </p:cNvSpPr>
              <p:nvPr/>
            </p:nvSpPr>
            <p:spPr bwMode="auto">
              <a:xfrm>
                <a:off x="1039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9" name="Freeform 80"/>
              <p:cNvSpPr>
                <a:spLocks/>
              </p:cNvSpPr>
              <p:nvPr/>
            </p:nvSpPr>
            <p:spPr bwMode="auto">
              <a:xfrm>
                <a:off x="1076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0" name="Freeform 81"/>
              <p:cNvSpPr>
                <a:spLocks/>
              </p:cNvSpPr>
              <p:nvPr/>
            </p:nvSpPr>
            <p:spPr bwMode="auto">
              <a:xfrm>
                <a:off x="1113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1" name="Freeform 82"/>
              <p:cNvSpPr>
                <a:spLocks/>
              </p:cNvSpPr>
              <p:nvPr/>
            </p:nvSpPr>
            <p:spPr bwMode="auto">
              <a:xfrm>
                <a:off x="1151" y="2104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2" name="Freeform 83"/>
              <p:cNvSpPr>
                <a:spLocks/>
              </p:cNvSpPr>
              <p:nvPr/>
            </p:nvSpPr>
            <p:spPr bwMode="auto">
              <a:xfrm>
                <a:off x="1186" y="2104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3" name="Freeform 84"/>
              <p:cNvSpPr>
                <a:spLocks/>
              </p:cNvSpPr>
              <p:nvPr/>
            </p:nvSpPr>
            <p:spPr bwMode="auto">
              <a:xfrm>
                <a:off x="1223" y="2104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4" name="Freeform 85"/>
              <p:cNvSpPr>
                <a:spLocks/>
              </p:cNvSpPr>
              <p:nvPr/>
            </p:nvSpPr>
            <p:spPr bwMode="auto">
              <a:xfrm>
                <a:off x="1258" y="2104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5" name="Freeform 86"/>
              <p:cNvSpPr>
                <a:spLocks/>
              </p:cNvSpPr>
              <p:nvPr/>
            </p:nvSpPr>
            <p:spPr bwMode="auto">
              <a:xfrm>
                <a:off x="1294" y="2104"/>
                <a:ext cx="9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6" name="Freeform 87"/>
              <p:cNvSpPr>
                <a:spLocks/>
              </p:cNvSpPr>
              <p:nvPr/>
            </p:nvSpPr>
            <p:spPr bwMode="auto">
              <a:xfrm>
                <a:off x="1329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7" name="Freeform 88"/>
              <p:cNvSpPr>
                <a:spLocks/>
              </p:cNvSpPr>
              <p:nvPr/>
            </p:nvSpPr>
            <p:spPr bwMode="auto">
              <a:xfrm>
                <a:off x="1364" y="2104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8" name="Freeform 89"/>
              <p:cNvSpPr>
                <a:spLocks/>
              </p:cNvSpPr>
              <p:nvPr/>
            </p:nvSpPr>
            <p:spPr bwMode="auto">
              <a:xfrm>
                <a:off x="1401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9" name="Freeform 90"/>
              <p:cNvSpPr>
                <a:spLocks/>
              </p:cNvSpPr>
              <p:nvPr/>
            </p:nvSpPr>
            <p:spPr bwMode="auto">
              <a:xfrm>
                <a:off x="1439" y="2104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0" name="Freeform 91"/>
              <p:cNvSpPr>
                <a:spLocks/>
              </p:cNvSpPr>
              <p:nvPr/>
            </p:nvSpPr>
            <p:spPr bwMode="auto">
              <a:xfrm>
                <a:off x="1476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1" name="Freeform 92"/>
              <p:cNvSpPr>
                <a:spLocks/>
              </p:cNvSpPr>
              <p:nvPr/>
            </p:nvSpPr>
            <p:spPr bwMode="auto">
              <a:xfrm>
                <a:off x="1513" y="2104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2" name="Freeform 93"/>
              <p:cNvSpPr>
                <a:spLocks/>
              </p:cNvSpPr>
              <p:nvPr/>
            </p:nvSpPr>
            <p:spPr bwMode="auto">
              <a:xfrm>
                <a:off x="1546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3" name="Freeform 94"/>
              <p:cNvSpPr>
                <a:spLocks/>
              </p:cNvSpPr>
              <p:nvPr/>
            </p:nvSpPr>
            <p:spPr bwMode="auto">
              <a:xfrm>
                <a:off x="1582" y="2104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4" name="Freeform 95"/>
              <p:cNvSpPr>
                <a:spLocks/>
              </p:cNvSpPr>
              <p:nvPr/>
            </p:nvSpPr>
            <p:spPr bwMode="auto">
              <a:xfrm>
                <a:off x="1617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5" name="Freeform 96"/>
              <p:cNvSpPr>
                <a:spLocks/>
              </p:cNvSpPr>
              <p:nvPr/>
            </p:nvSpPr>
            <p:spPr bwMode="auto">
              <a:xfrm>
                <a:off x="1654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6" name="Freeform 97"/>
              <p:cNvSpPr>
                <a:spLocks/>
              </p:cNvSpPr>
              <p:nvPr/>
            </p:nvSpPr>
            <p:spPr bwMode="auto">
              <a:xfrm>
                <a:off x="1691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7" name="Freeform 98"/>
              <p:cNvSpPr>
                <a:spLocks/>
              </p:cNvSpPr>
              <p:nvPr/>
            </p:nvSpPr>
            <p:spPr bwMode="auto">
              <a:xfrm>
                <a:off x="1727" y="2104"/>
                <a:ext cx="13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8" name="Freeform 99"/>
              <p:cNvSpPr>
                <a:spLocks/>
              </p:cNvSpPr>
              <p:nvPr/>
            </p:nvSpPr>
            <p:spPr bwMode="auto">
              <a:xfrm>
                <a:off x="1764" y="2104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9" name="Freeform 100"/>
              <p:cNvSpPr>
                <a:spLocks/>
              </p:cNvSpPr>
              <p:nvPr/>
            </p:nvSpPr>
            <p:spPr bwMode="auto">
              <a:xfrm>
                <a:off x="1801" y="2104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00" name="Freeform 101"/>
              <p:cNvSpPr>
                <a:spLocks/>
              </p:cNvSpPr>
              <p:nvPr/>
            </p:nvSpPr>
            <p:spPr bwMode="auto">
              <a:xfrm>
                <a:off x="1837" y="2104"/>
                <a:ext cx="9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01" name="Freeform 102"/>
              <p:cNvSpPr>
                <a:spLocks/>
              </p:cNvSpPr>
              <p:nvPr/>
            </p:nvSpPr>
            <p:spPr bwMode="auto">
              <a:xfrm>
                <a:off x="1872" y="2104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02" name="Freeform 103"/>
              <p:cNvSpPr>
                <a:spLocks/>
              </p:cNvSpPr>
              <p:nvPr/>
            </p:nvSpPr>
            <p:spPr bwMode="auto">
              <a:xfrm>
                <a:off x="1905" y="2104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03" name="Freeform 104"/>
              <p:cNvSpPr>
                <a:spLocks/>
              </p:cNvSpPr>
              <p:nvPr/>
            </p:nvSpPr>
            <p:spPr bwMode="auto">
              <a:xfrm>
                <a:off x="1942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04" name="Freeform 105"/>
              <p:cNvSpPr>
                <a:spLocks/>
              </p:cNvSpPr>
              <p:nvPr/>
            </p:nvSpPr>
            <p:spPr bwMode="auto">
              <a:xfrm>
                <a:off x="1980" y="2104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05" name="Freeform 106"/>
              <p:cNvSpPr>
                <a:spLocks/>
              </p:cNvSpPr>
              <p:nvPr/>
            </p:nvSpPr>
            <p:spPr bwMode="auto">
              <a:xfrm>
                <a:off x="2017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06" name="Freeform 107"/>
              <p:cNvSpPr>
                <a:spLocks/>
              </p:cNvSpPr>
              <p:nvPr/>
            </p:nvSpPr>
            <p:spPr bwMode="auto">
              <a:xfrm>
                <a:off x="2054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07" name="Freeform 108"/>
              <p:cNvSpPr>
                <a:spLocks/>
              </p:cNvSpPr>
              <p:nvPr/>
            </p:nvSpPr>
            <p:spPr bwMode="auto">
              <a:xfrm>
                <a:off x="2089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08" name="Freeform 109"/>
              <p:cNvSpPr>
                <a:spLocks/>
              </p:cNvSpPr>
              <p:nvPr/>
            </p:nvSpPr>
            <p:spPr bwMode="auto">
              <a:xfrm>
                <a:off x="2125" y="2104"/>
                <a:ext cx="9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09" name="Freeform 110"/>
              <p:cNvSpPr>
                <a:spLocks/>
              </p:cNvSpPr>
              <p:nvPr/>
            </p:nvSpPr>
            <p:spPr bwMode="auto">
              <a:xfrm>
                <a:off x="2160" y="2104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10" name="Freeform 111"/>
              <p:cNvSpPr>
                <a:spLocks/>
              </p:cNvSpPr>
              <p:nvPr/>
            </p:nvSpPr>
            <p:spPr bwMode="auto">
              <a:xfrm>
                <a:off x="2195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11" name="Freeform 112"/>
              <p:cNvSpPr>
                <a:spLocks/>
              </p:cNvSpPr>
              <p:nvPr/>
            </p:nvSpPr>
            <p:spPr bwMode="auto">
              <a:xfrm>
                <a:off x="2232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12" name="Freeform 113"/>
              <p:cNvSpPr>
                <a:spLocks/>
              </p:cNvSpPr>
              <p:nvPr/>
            </p:nvSpPr>
            <p:spPr bwMode="auto">
              <a:xfrm>
                <a:off x="2268" y="2104"/>
                <a:ext cx="13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13" name="Freeform 114"/>
              <p:cNvSpPr>
                <a:spLocks/>
              </p:cNvSpPr>
              <p:nvPr/>
            </p:nvSpPr>
            <p:spPr bwMode="auto">
              <a:xfrm>
                <a:off x="2305" y="2104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14" name="Freeform 115"/>
              <p:cNvSpPr>
                <a:spLocks/>
              </p:cNvSpPr>
              <p:nvPr/>
            </p:nvSpPr>
            <p:spPr bwMode="auto">
              <a:xfrm>
                <a:off x="2342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15" name="Freeform 116"/>
              <p:cNvSpPr>
                <a:spLocks/>
              </p:cNvSpPr>
              <p:nvPr/>
            </p:nvSpPr>
            <p:spPr bwMode="auto">
              <a:xfrm>
                <a:off x="2379" y="2104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16" name="Freeform 117"/>
              <p:cNvSpPr>
                <a:spLocks/>
              </p:cNvSpPr>
              <p:nvPr/>
            </p:nvSpPr>
            <p:spPr bwMode="auto">
              <a:xfrm>
                <a:off x="2415" y="2104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17" name="Freeform 118"/>
              <p:cNvSpPr>
                <a:spLocks/>
              </p:cNvSpPr>
              <p:nvPr/>
            </p:nvSpPr>
            <p:spPr bwMode="auto">
              <a:xfrm>
                <a:off x="2448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18" name="Freeform 119"/>
              <p:cNvSpPr>
                <a:spLocks/>
              </p:cNvSpPr>
              <p:nvPr/>
            </p:nvSpPr>
            <p:spPr bwMode="auto">
              <a:xfrm>
                <a:off x="2483" y="2104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19" name="Freeform 120"/>
              <p:cNvSpPr>
                <a:spLocks/>
              </p:cNvSpPr>
              <p:nvPr/>
            </p:nvSpPr>
            <p:spPr bwMode="auto">
              <a:xfrm>
                <a:off x="2521" y="2104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20" name="Freeform 121"/>
              <p:cNvSpPr>
                <a:spLocks/>
              </p:cNvSpPr>
              <p:nvPr/>
            </p:nvSpPr>
            <p:spPr bwMode="auto">
              <a:xfrm>
                <a:off x="2558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21" name="Freeform 122"/>
              <p:cNvSpPr>
                <a:spLocks/>
              </p:cNvSpPr>
              <p:nvPr/>
            </p:nvSpPr>
            <p:spPr bwMode="auto">
              <a:xfrm>
                <a:off x="2595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22" name="Freeform 123"/>
              <p:cNvSpPr>
                <a:spLocks/>
              </p:cNvSpPr>
              <p:nvPr/>
            </p:nvSpPr>
            <p:spPr bwMode="auto">
              <a:xfrm>
                <a:off x="2632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23" name="Freeform 124"/>
              <p:cNvSpPr>
                <a:spLocks/>
              </p:cNvSpPr>
              <p:nvPr/>
            </p:nvSpPr>
            <p:spPr bwMode="auto">
              <a:xfrm>
                <a:off x="2668" y="2104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24" name="Freeform 125"/>
              <p:cNvSpPr>
                <a:spLocks/>
              </p:cNvSpPr>
              <p:nvPr/>
            </p:nvSpPr>
            <p:spPr bwMode="auto">
              <a:xfrm>
                <a:off x="2703" y="2104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25" name="Freeform 126"/>
              <p:cNvSpPr>
                <a:spLocks/>
              </p:cNvSpPr>
              <p:nvPr/>
            </p:nvSpPr>
            <p:spPr bwMode="auto">
              <a:xfrm>
                <a:off x="2738" y="2104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26" name="Freeform 127"/>
              <p:cNvSpPr>
                <a:spLocks/>
              </p:cNvSpPr>
              <p:nvPr/>
            </p:nvSpPr>
            <p:spPr bwMode="auto">
              <a:xfrm>
                <a:off x="2773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27" name="Freeform 128"/>
              <p:cNvSpPr>
                <a:spLocks/>
              </p:cNvSpPr>
              <p:nvPr/>
            </p:nvSpPr>
            <p:spPr bwMode="auto">
              <a:xfrm>
                <a:off x="2809" y="2104"/>
                <a:ext cx="13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28" name="Freeform 129"/>
              <p:cNvSpPr>
                <a:spLocks/>
              </p:cNvSpPr>
              <p:nvPr/>
            </p:nvSpPr>
            <p:spPr bwMode="auto">
              <a:xfrm>
                <a:off x="2846" y="2104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29" name="Freeform 130"/>
              <p:cNvSpPr>
                <a:spLocks/>
              </p:cNvSpPr>
              <p:nvPr/>
            </p:nvSpPr>
            <p:spPr bwMode="auto">
              <a:xfrm>
                <a:off x="2883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30" name="Freeform 131"/>
              <p:cNvSpPr>
                <a:spLocks/>
              </p:cNvSpPr>
              <p:nvPr/>
            </p:nvSpPr>
            <p:spPr bwMode="auto">
              <a:xfrm>
                <a:off x="2920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31" name="Freeform 132"/>
              <p:cNvSpPr>
                <a:spLocks/>
              </p:cNvSpPr>
              <p:nvPr/>
            </p:nvSpPr>
            <p:spPr bwMode="auto">
              <a:xfrm>
                <a:off x="2958" y="2104"/>
                <a:ext cx="9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32" name="Freeform 133"/>
              <p:cNvSpPr>
                <a:spLocks/>
              </p:cNvSpPr>
              <p:nvPr/>
            </p:nvSpPr>
            <p:spPr bwMode="auto">
              <a:xfrm>
                <a:off x="2993" y="2104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33" name="Freeform 134"/>
              <p:cNvSpPr>
                <a:spLocks/>
              </p:cNvSpPr>
              <p:nvPr/>
            </p:nvSpPr>
            <p:spPr bwMode="auto">
              <a:xfrm>
                <a:off x="3026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34" name="Freeform 135"/>
              <p:cNvSpPr>
                <a:spLocks/>
              </p:cNvSpPr>
              <p:nvPr/>
            </p:nvSpPr>
            <p:spPr bwMode="auto">
              <a:xfrm>
                <a:off x="3062" y="2104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35" name="Freeform 136"/>
              <p:cNvSpPr>
                <a:spLocks/>
              </p:cNvSpPr>
              <p:nvPr/>
            </p:nvSpPr>
            <p:spPr bwMode="auto">
              <a:xfrm>
                <a:off x="3099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36" name="Freeform 137"/>
              <p:cNvSpPr>
                <a:spLocks/>
              </p:cNvSpPr>
              <p:nvPr/>
            </p:nvSpPr>
            <p:spPr bwMode="auto">
              <a:xfrm>
                <a:off x="3136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37" name="Freeform 138"/>
              <p:cNvSpPr>
                <a:spLocks/>
              </p:cNvSpPr>
              <p:nvPr/>
            </p:nvSpPr>
            <p:spPr bwMode="auto">
              <a:xfrm>
                <a:off x="3173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38" name="Freeform 139"/>
              <p:cNvSpPr>
                <a:spLocks/>
              </p:cNvSpPr>
              <p:nvPr/>
            </p:nvSpPr>
            <p:spPr bwMode="auto">
              <a:xfrm>
                <a:off x="3209" y="2104"/>
                <a:ext cx="13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39" name="Freeform 140"/>
              <p:cNvSpPr>
                <a:spLocks/>
              </p:cNvSpPr>
              <p:nvPr/>
            </p:nvSpPr>
            <p:spPr bwMode="auto">
              <a:xfrm>
                <a:off x="3246" y="2104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0" name="Freeform 141"/>
              <p:cNvSpPr>
                <a:spLocks/>
              </p:cNvSpPr>
              <p:nvPr/>
            </p:nvSpPr>
            <p:spPr bwMode="auto">
              <a:xfrm>
                <a:off x="3281" y="2104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1" name="Freeform 142"/>
              <p:cNvSpPr>
                <a:spLocks/>
              </p:cNvSpPr>
              <p:nvPr/>
            </p:nvSpPr>
            <p:spPr bwMode="auto">
              <a:xfrm>
                <a:off x="3316" y="2104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2" name="Freeform 143"/>
              <p:cNvSpPr>
                <a:spLocks/>
              </p:cNvSpPr>
              <p:nvPr/>
            </p:nvSpPr>
            <p:spPr bwMode="auto">
              <a:xfrm>
                <a:off x="3352" y="2104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3" name="Freeform 144"/>
              <p:cNvSpPr>
                <a:spLocks/>
              </p:cNvSpPr>
              <p:nvPr/>
            </p:nvSpPr>
            <p:spPr bwMode="auto">
              <a:xfrm>
                <a:off x="3387" y="2104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4" name="Freeform 145"/>
              <p:cNvSpPr>
                <a:spLocks/>
              </p:cNvSpPr>
              <p:nvPr/>
            </p:nvSpPr>
            <p:spPr bwMode="auto">
              <a:xfrm>
                <a:off x="3424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5" name="Freeform 146"/>
              <p:cNvSpPr>
                <a:spLocks/>
              </p:cNvSpPr>
              <p:nvPr/>
            </p:nvSpPr>
            <p:spPr bwMode="auto">
              <a:xfrm>
                <a:off x="3461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" name="Freeform 147"/>
              <p:cNvSpPr>
                <a:spLocks/>
              </p:cNvSpPr>
              <p:nvPr/>
            </p:nvSpPr>
            <p:spPr bwMode="auto">
              <a:xfrm>
                <a:off x="3499" y="2104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7" name="Freeform 148"/>
              <p:cNvSpPr>
                <a:spLocks/>
              </p:cNvSpPr>
              <p:nvPr/>
            </p:nvSpPr>
            <p:spPr bwMode="auto">
              <a:xfrm>
                <a:off x="3536" y="2104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8" name="Freeform 149"/>
              <p:cNvSpPr>
                <a:spLocks/>
              </p:cNvSpPr>
              <p:nvPr/>
            </p:nvSpPr>
            <p:spPr bwMode="auto">
              <a:xfrm>
                <a:off x="3569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9" name="Freeform 150"/>
              <p:cNvSpPr>
                <a:spLocks/>
              </p:cNvSpPr>
              <p:nvPr/>
            </p:nvSpPr>
            <p:spPr bwMode="auto">
              <a:xfrm>
                <a:off x="3604" y="2104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50" name="Freeform 151"/>
              <p:cNvSpPr>
                <a:spLocks/>
              </p:cNvSpPr>
              <p:nvPr/>
            </p:nvSpPr>
            <p:spPr bwMode="auto">
              <a:xfrm>
                <a:off x="3640" y="2104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51" name="Freeform 152"/>
              <p:cNvSpPr>
                <a:spLocks/>
              </p:cNvSpPr>
              <p:nvPr/>
            </p:nvSpPr>
            <p:spPr bwMode="auto">
              <a:xfrm>
                <a:off x="3677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52" name="Freeform 153"/>
              <p:cNvSpPr>
                <a:spLocks/>
              </p:cNvSpPr>
              <p:nvPr/>
            </p:nvSpPr>
            <p:spPr bwMode="auto">
              <a:xfrm>
                <a:off x="3714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53" name="Freeform 154"/>
              <p:cNvSpPr>
                <a:spLocks/>
              </p:cNvSpPr>
              <p:nvPr/>
            </p:nvSpPr>
            <p:spPr bwMode="auto">
              <a:xfrm>
                <a:off x="3749" y="2104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54" name="Freeform 155"/>
              <p:cNvSpPr>
                <a:spLocks/>
              </p:cNvSpPr>
              <p:nvPr/>
            </p:nvSpPr>
            <p:spPr bwMode="auto">
              <a:xfrm>
                <a:off x="3787" y="2104"/>
                <a:ext cx="13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55" name="Freeform 156"/>
              <p:cNvSpPr>
                <a:spLocks/>
              </p:cNvSpPr>
              <p:nvPr/>
            </p:nvSpPr>
            <p:spPr bwMode="auto">
              <a:xfrm>
                <a:off x="3824" y="2104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56" name="Freeform 157"/>
              <p:cNvSpPr>
                <a:spLocks/>
              </p:cNvSpPr>
              <p:nvPr/>
            </p:nvSpPr>
            <p:spPr bwMode="auto">
              <a:xfrm>
                <a:off x="3859" y="2104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57" name="Freeform 158"/>
              <p:cNvSpPr>
                <a:spLocks/>
              </p:cNvSpPr>
              <p:nvPr/>
            </p:nvSpPr>
            <p:spPr bwMode="auto">
              <a:xfrm>
                <a:off x="3895" y="2104"/>
                <a:ext cx="9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58" name="Freeform 159"/>
              <p:cNvSpPr>
                <a:spLocks/>
              </p:cNvSpPr>
              <p:nvPr/>
            </p:nvSpPr>
            <p:spPr bwMode="auto">
              <a:xfrm>
                <a:off x="3928" y="2104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59" name="Freeform 160"/>
              <p:cNvSpPr>
                <a:spLocks/>
              </p:cNvSpPr>
              <p:nvPr/>
            </p:nvSpPr>
            <p:spPr bwMode="auto">
              <a:xfrm>
                <a:off x="3965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60" name="Freeform 161"/>
              <p:cNvSpPr>
                <a:spLocks/>
              </p:cNvSpPr>
              <p:nvPr/>
            </p:nvSpPr>
            <p:spPr bwMode="auto">
              <a:xfrm>
                <a:off x="4002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61" name="Freeform 162"/>
              <p:cNvSpPr>
                <a:spLocks/>
              </p:cNvSpPr>
              <p:nvPr/>
            </p:nvSpPr>
            <p:spPr bwMode="auto">
              <a:xfrm>
                <a:off x="4040" y="2104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62" name="Freeform 163"/>
              <p:cNvSpPr>
                <a:spLocks/>
              </p:cNvSpPr>
              <p:nvPr/>
            </p:nvSpPr>
            <p:spPr bwMode="auto">
              <a:xfrm>
                <a:off x="4077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63" name="Freeform 164"/>
              <p:cNvSpPr>
                <a:spLocks/>
              </p:cNvSpPr>
              <p:nvPr/>
            </p:nvSpPr>
            <p:spPr bwMode="auto">
              <a:xfrm>
                <a:off x="4112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64" name="Freeform 165"/>
              <p:cNvSpPr>
                <a:spLocks/>
              </p:cNvSpPr>
              <p:nvPr/>
            </p:nvSpPr>
            <p:spPr bwMode="auto">
              <a:xfrm>
                <a:off x="4147" y="2104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65" name="Freeform 166"/>
              <p:cNvSpPr>
                <a:spLocks/>
              </p:cNvSpPr>
              <p:nvPr/>
            </p:nvSpPr>
            <p:spPr bwMode="auto">
              <a:xfrm>
                <a:off x="4183" y="2104"/>
                <a:ext cx="9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66" name="Freeform 167"/>
              <p:cNvSpPr>
                <a:spLocks/>
              </p:cNvSpPr>
              <p:nvPr/>
            </p:nvSpPr>
            <p:spPr bwMode="auto">
              <a:xfrm>
                <a:off x="4218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67" name="Freeform 168"/>
              <p:cNvSpPr>
                <a:spLocks/>
              </p:cNvSpPr>
              <p:nvPr/>
            </p:nvSpPr>
            <p:spPr bwMode="auto">
              <a:xfrm>
                <a:off x="4255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68" name="Freeform 169"/>
              <p:cNvSpPr>
                <a:spLocks/>
              </p:cNvSpPr>
              <p:nvPr/>
            </p:nvSpPr>
            <p:spPr bwMode="auto">
              <a:xfrm>
                <a:off x="4290" y="2104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69" name="Freeform 170"/>
              <p:cNvSpPr>
                <a:spLocks/>
              </p:cNvSpPr>
              <p:nvPr/>
            </p:nvSpPr>
            <p:spPr bwMode="auto">
              <a:xfrm>
                <a:off x="4328" y="2104"/>
                <a:ext cx="13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70" name="Freeform 171"/>
              <p:cNvSpPr>
                <a:spLocks/>
              </p:cNvSpPr>
              <p:nvPr/>
            </p:nvSpPr>
            <p:spPr bwMode="auto">
              <a:xfrm>
                <a:off x="4365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71" name="Freeform 172"/>
              <p:cNvSpPr>
                <a:spLocks/>
              </p:cNvSpPr>
              <p:nvPr/>
            </p:nvSpPr>
            <p:spPr bwMode="auto">
              <a:xfrm>
                <a:off x="4402" y="2104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72" name="Freeform 173"/>
              <p:cNvSpPr>
                <a:spLocks/>
              </p:cNvSpPr>
              <p:nvPr/>
            </p:nvSpPr>
            <p:spPr bwMode="auto">
              <a:xfrm>
                <a:off x="4437" y="2104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73" name="Freeform 174"/>
              <p:cNvSpPr>
                <a:spLocks/>
              </p:cNvSpPr>
              <p:nvPr/>
            </p:nvSpPr>
            <p:spPr bwMode="auto">
              <a:xfrm>
                <a:off x="4471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74" name="Freeform 175"/>
              <p:cNvSpPr>
                <a:spLocks/>
              </p:cNvSpPr>
              <p:nvPr/>
            </p:nvSpPr>
            <p:spPr bwMode="auto">
              <a:xfrm>
                <a:off x="4506" y="2104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75" name="Freeform 176"/>
              <p:cNvSpPr>
                <a:spLocks/>
              </p:cNvSpPr>
              <p:nvPr/>
            </p:nvSpPr>
            <p:spPr bwMode="auto">
              <a:xfrm>
                <a:off x="4543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76" name="Freeform 177"/>
              <p:cNvSpPr>
                <a:spLocks/>
              </p:cNvSpPr>
              <p:nvPr/>
            </p:nvSpPr>
            <p:spPr bwMode="auto">
              <a:xfrm>
                <a:off x="4581" y="2104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77" name="Freeform 178"/>
              <p:cNvSpPr>
                <a:spLocks/>
              </p:cNvSpPr>
              <p:nvPr/>
            </p:nvSpPr>
            <p:spPr bwMode="auto">
              <a:xfrm>
                <a:off x="4618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78" name="Freeform 179"/>
              <p:cNvSpPr>
                <a:spLocks/>
              </p:cNvSpPr>
              <p:nvPr/>
            </p:nvSpPr>
            <p:spPr bwMode="auto">
              <a:xfrm>
                <a:off x="4655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79" name="Freeform 180"/>
              <p:cNvSpPr>
                <a:spLocks/>
              </p:cNvSpPr>
              <p:nvPr/>
            </p:nvSpPr>
            <p:spPr bwMode="auto">
              <a:xfrm>
                <a:off x="4690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80" name="Freeform 181"/>
              <p:cNvSpPr>
                <a:spLocks/>
              </p:cNvSpPr>
              <p:nvPr/>
            </p:nvSpPr>
            <p:spPr bwMode="auto">
              <a:xfrm>
                <a:off x="4726" y="2104"/>
                <a:ext cx="9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81" name="Freeform 182"/>
              <p:cNvSpPr>
                <a:spLocks/>
              </p:cNvSpPr>
              <p:nvPr/>
            </p:nvSpPr>
            <p:spPr bwMode="auto">
              <a:xfrm>
                <a:off x="4761" y="2104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82" name="Freeform 183"/>
              <p:cNvSpPr>
                <a:spLocks/>
              </p:cNvSpPr>
              <p:nvPr/>
            </p:nvSpPr>
            <p:spPr bwMode="auto">
              <a:xfrm>
                <a:off x="4796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83" name="Freeform 184"/>
              <p:cNvSpPr>
                <a:spLocks/>
              </p:cNvSpPr>
              <p:nvPr/>
            </p:nvSpPr>
            <p:spPr bwMode="auto">
              <a:xfrm>
                <a:off x="4831" y="2104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84" name="Freeform 185"/>
              <p:cNvSpPr>
                <a:spLocks/>
              </p:cNvSpPr>
              <p:nvPr/>
            </p:nvSpPr>
            <p:spPr bwMode="auto">
              <a:xfrm>
                <a:off x="4869" y="2104"/>
                <a:ext cx="13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85" name="Freeform 186"/>
              <p:cNvSpPr>
                <a:spLocks/>
              </p:cNvSpPr>
              <p:nvPr/>
            </p:nvSpPr>
            <p:spPr bwMode="auto">
              <a:xfrm>
                <a:off x="4906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86" name="Freeform 187"/>
              <p:cNvSpPr>
                <a:spLocks/>
              </p:cNvSpPr>
              <p:nvPr/>
            </p:nvSpPr>
            <p:spPr bwMode="auto">
              <a:xfrm>
                <a:off x="4943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87" name="Freeform 188"/>
              <p:cNvSpPr>
                <a:spLocks/>
              </p:cNvSpPr>
              <p:nvPr/>
            </p:nvSpPr>
            <p:spPr bwMode="auto">
              <a:xfrm>
                <a:off x="4980" y="2104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88" name="Freeform 189"/>
              <p:cNvSpPr>
                <a:spLocks/>
              </p:cNvSpPr>
              <p:nvPr/>
            </p:nvSpPr>
            <p:spPr bwMode="auto">
              <a:xfrm>
                <a:off x="5016" y="2104"/>
                <a:ext cx="9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89" name="Freeform 190"/>
              <p:cNvSpPr>
                <a:spLocks/>
              </p:cNvSpPr>
              <p:nvPr/>
            </p:nvSpPr>
            <p:spPr bwMode="auto">
              <a:xfrm>
                <a:off x="5049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0" name="Freeform 191"/>
              <p:cNvSpPr>
                <a:spLocks/>
              </p:cNvSpPr>
              <p:nvPr/>
            </p:nvSpPr>
            <p:spPr bwMode="auto">
              <a:xfrm>
                <a:off x="5084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1" name="Freeform 192"/>
              <p:cNvSpPr>
                <a:spLocks/>
              </p:cNvSpPr>
              <p:nvPr/>
            </p:nvSpPr>
            <p:spPr bwMode="auto">
              <a:xfrm>
                <a:off x="5121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2" name="Freeform 193"/>
              <p:cNvSpPr>
                <a:spLocks/>
              </p:cNvSpPr>
              <p:nvPr/>
            </p:nvSpPr>
            <p:spPr bwMode="auto">
              <a:xfrm>
                <a:off x="5159" y="2104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3" name="Freeform 194"/>
              <p:cNvSpPr>
                <a:spLocks/>
              </p:cNvSpPr>
              <p:nvPr/>
            </p:nvSpPr>
            <p:spPr bwMode="auto">
              <a:xfrm>
                <a:off x="5196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4" name="Freeform 195"/>
              <p:cNvSpPr>
                <a:spLocks/>
              </p:cNvSpPr>
              <p:nvPr/>
            </p:nvSpPr>
            <p:spPr bwMode="auto">
              <a:xfrm>
                <a:off x="5231" y="2104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5" name="Freeform 196"/>
              <p:cNvSpPr>
                <a:spLocks/>
              </p:cNvSpPr>
              <p:nvPr/>
            </p:nvSpPr>
            <p:spPr bwMode="auto">
              <a:xfrm>
                <a:off x="5268" y="2104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6" name="Freeform 197"/>
              <p:cNvSpPr>
                <a:spLocks/>
              </p:cNvSpPr>
              <p:nvPr/>
            </p:nvSpPr>
            <p:spPr bwMode="auto">
              <a:xfrm>
                <a:off x="5304" y="2104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7" name="Freeform 198"/>
              <p:cNvSpPr>
                <a:spLocks/>
              </p:cNvSpPr>
              <p:nvPr/>
            </p:nvSpPr>
            <p:spPr bwMode="auto">
              <a:xfrm>
                <a:off x="5339" y="2104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8" name="Freeform 199"/>
              <p:cNvSpPr>
                <a:spLocks/>
              </p:cNvSpPr>
              <p:nvPr/>
            </p:nvSpPr>
            <p:spPr bwMode="auto">
              <a:xfrm>
                <a:off x="5374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9" name="Freeform 200"/>
              <p:cNvSpPr>
                <a:spLocks/>
              </p:cNvSpPr>
              <p:nvPr/>
            </p:nvSpPr>
            <p:spPr bwMode="auto">
              <a:xfrm>
                <a:off x="5410" y="2104"/>
                <a:ext cx="13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00" name="Freeform 201"/>
              <p:cNvSpPr>
                <a:spLocks/>
              </p:cNvSpPr>
              <p:nvPr/>
            </p:nvSpPr>
            <p:spPr bwMode="auto">
              <a:xfrm>
                <a:off x="5447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01" name="Freeform 202"/>
              <p:cNvSpPr>
                <a:spLocks/>
              </p:cNvSpPr>
              <p:nvPr/>
            </p:nvSpPr>
            <p:spPr bwMode="auto">
              <a:xfrm>
                <a:off x="5484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02" name="Freeform 203"/>
              <p:cNvSpPr>
                <a:spLocks/>
              </p:cNvSpPr>
              <p:nvPr/>
            </p:nvSpPr>
            <p:spPr bwMode="auto">
              <a:xfrm>
                <a:off x="5521" y="2104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03" name="Freeform 204"/>
              <p:cNvSpPr>
                <a:spLocks/>
              </p:cNvSpPr>
              <p:nvPr/>
            </p:nvSpPr>
            <p:spPr bwMode="auto">
              <a:xfrm>
                <a:off x="5559" y="2104"/>
                <a:ext cx="7" cy="1"/>
              </a:xfrm>
              <a:custGeom>
                <a:avLst/>
                <a:gdLst>
                  <a:gd name="T0" fmla="*/ 0 w 4"/>
                  <a:gd name="T1" fmla="*/ 0 h 1"/>
                  <a:gd name="T2" fmla="*/ 2147483647 w 4"/>
                  <a:gd name="T3" fmla="*/ 0 h 1"/>
                  <a:gd name="T4" fmla="*/ 2147483647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0"/>
                    </a:moveTo>
                    <a:lnTo>
                      <a:pt x="3" y="0"/>
                    </a:lnTo>
                    <a:lnTo>
                      <a:pt x="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04" name="Freeform 205"/>
              <p:cNvSpPr>
                <a:spLocks/>
              </p:cNvSpPr>
              <p:nvPr/>
            </p:nvSpPr>
            <p:spPr bwMode="auto">
              <a:xfrm>
                <a:off x="843" y="1299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05" name="Freeform 206"/>
              <p:cNvSpPr>
                <a:spLocks/>
              </p:cNvSpPr>
              <p:nvPr/>
            </p:nvSpPr>
            <p:spPr bwMode="auto">
              <a:xfrm>
                <a:off x="878" y="1299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06" name="Freeform 207"/>
              <p:cNvSpPr>
                <a:spLocks/>
              </p:cNvSpPr>
              <p:nvPr/>
            </p:nvSpPr>
            <p:spPr bwMode="auto">
              <a:xfrm>
                <a:off x="911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07" name="Freeform 208"/>
              <p:cNvSpPr>
                <a:spLocks/>
              </p:cNvSpPr>
              <p:nvPr/>
            </p:nvSpPr>
            <p:spPr bwMode="auto">
              <a:xfrm>
                <a:off x="947" y="1299"/>
                <a:ext cx="9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08" name="Freeform 209"/>
              <p:cNvSpPr>
                <a:spLocks/>
              </p:cNvSpPr>
              <p:nvPr/>
            </p:nvSpPr>
            <p:spPr bwMode="auto">
              <a:xfrm>
                <a:off x="982" y="1299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209" name="Group 210"/>
            <p:cNvGrpSpPr>
              <a:grpSpLocks/>
            </p:cNvGrpSpPr>
            <p:nvPr/>
          </p:nvGrpSpPr>
          <p:grpSpPr bwMode="auto">
            <a:xfrm>
              <a:off x="1255713" y="1590725"/>
              <a:ext cx="7089775" cy="1173163"/>
              <a:chOff x="851" y="495"/>
              <a:chExt cx="4696" cy="805"/>
            </a:xfrm>
          </p:grpSpPr>
          <p:sp>
            <p:nvSpPr>
              <p:cNvPr id="210" name="Freeform 211"/>
              <p:cNvSpPr>
                <a:spLocks/>
              </p:cNvSpPr>
              <p:nvPr/>
            </p:nvSpPr>
            <p:spPr bwMode="auto">
              <a:xfrm>
                <a:off x="1017" y="1299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1" name="Freeform 212"/>
              <p:cNvSpPr>
                <a:spLocks/>
              </p:cNvSpPr>
              <p:nvPr/>
            </p:nvSpPr>
            <p:spPr bwMode="auto">
              <a:xfrm>
                <a:off x="1051" y="1299"/>
                <a:ext cx="13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2" name="Freeform 213"/>
              <p:cNvSpPr>
                <a:spLocks/>
              </p:cNvSpPr>
              <p:nvPr/>
            </p:nvSpPr>
            <p:spPr bwMode="auto">
              <a:xfrm>
                <a:off x="1088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3" name="Freeform 214"/>
              <p:cNvSpPr>
                <a:spLocks/>
              </p:cNvSpPr>
              <p:nvPr/>
            </p:nvSpPr>
            <p:spPr bwMode="auto">
              <a:xfrm>
                <a:off x="1125" y="1299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4" name="Freeform 215"/>
              <p:cNvSpPr>
                <a:spLocks/>
              </p:cNvSpPr>
              <p:nvPr/>
            </p:nvSpPr>
            <p:spPr bwMode="auto">
              <a:xfrm>
                <a:off x="1160" y="1299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5" name="Freeform 216"/>
              <p:cNvSpPr>
                <a:spLocks/>
              </p:cNvSpPr>
              <p:nvPr/>
            </p:nvSpPr>
            <p:spPr bwMode="auto">
              <a:xfrm>
                <a:off x="1196" y="1299"/>
                <a:ext cx="9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6" name="Freeform 217"/>
              <p:cNvSpPr>
                <a:spLocks/>
              </p:cNvSpPr>
              <p:nvPr/>
            </p:nvSpPr>
            <p:spPr bwMode="auto">
              <a:xfrm>
                <a:off x="1229" y="1299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7" name="Freeform 218"/>
              <p:cNvSpPr>
                <a:spLocks/>
              </p:cNvSpPr>
              <p:nvPr/>
            </p:nvSpPr>
            <p:spPr bwMode="auto">
              <a:xfrm>
                <a:off x="1266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8" name="Freeform 219"/>
              <p:cNvSpPr>
                <a:spLocks/>
              </p:cNvSpPr>
              <p:nvPr/>
            </p:nvSpPr>
            <p:spPr bwMode="auto">
              <a:xfrm>
                <a:off x="1303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19" name="Freeform 220"/>
              <p:cNvSpPr>
                <a:spLocks/>
              </p:cNvSpPr>
              <p:nvPr/>
            </p:nvSpPr>
            <p:spPr bwMode="auto">
              <a:xfrm>
                <a:off x="1341" y="1299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0" name="Freeform 221"/>
              <p:cNvSpPr>
                <a:spLocks/>
              </p:cNvSpPr>
              <p:nvPr/>
            </p:nvSpPr>
            <p:spPr bwMode="auto">
              <a:xfrm>
                <a:off x="1378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1" name="Freeform 222"/>
              <p:cNvSpPr>
                <a:spLocks/>
              </p:cNvSpPr>
              <p:nvPr/>
            </p:nvSpPr>
            <p:spPr bwMode="auto">
              <a:xfrm>
                <a:off x="1413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2" name="Freeform 223"/>
              <p:cNvSpPr>
                <a:spLocks/>
              </p:cNvSpPr>
              <p:nvPr/>
            </p:nvSpPr>
            <p:spPr bwMode="auto">
              <a:xfrm>
                <a:off x="1448" y="1299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3" name="Freeform 224"/>
              <p:cNvSpPr>
                <a:spLocks/>
              </p:cNvSpPr>
              <p:nvPr/>
            </p:nvSpPr>
            <p:spPr bwMode="auto">
              <a:xfrm>
                <a:off x="1484" y="1299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4" name="Freeform 225"/>
              <p:cNvSpPr>
                <a:spLocks/>
              </p:cNvSpPr>
              <p:nvPr/>
            </p:nvSpPr>
            <p:spPr bwMode="auto">
              <a:xfrm>
                <a:off x="1519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5" name="Freeform 226"/>
              <p:cNvSpPr>
                <a:spLocks/>
              </p:cNvSpPr>
              <p:nvPr/>
            </p:nvSpPr>
            <p:spPr bwMode="auto">
              <a:xfrm>
                <a:off x="1556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6" name="Freeform 227"/>
              <p:cNvSpPr>
                <a:spLocks/>
              </p:cNvSpPr>
              <p:nvPr/>
            </p:nvSpPr>
            <p:spPr bwMode="auto">
              <a:xfrm>
                <a:off x="1592" y="1299"/>
                <a:ext cx="13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7" name="Freeform 228"/>
              <p:cNvSpPr>
                <a:spLocks/>
              </p:cNvSpPr>
              <p:nvPr/>
            </p:nvSpPr>
            <p:spPr bwMode="auto">
              <a:xfrm>
                <a:off x="1629" y="1299"/>
                <a:ext cx="13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8" name="Freeform 229"/>
              <p:cNvSpPr>
                <a:spLocks/>
              </p:cNvSpPr>
              <p:nvPr/>
            </p:nvSpPr>
            <p:spPr bwMode="auto">
              <a:xfrm>
                <a:off x="1666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9" name="Freeform 230"/>
              <p:cNvSpPr>
                <a:spLocks/>
              </p:cNvSpPr>
              <p:nvPr/>
            </p:nvSpPr>
            <p:spPr bwMode="auto">
              <a:xfrm>
                <a:off x="1703" y="1299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0" name="Freeform 231"/>
              <p:cNvSpPr>
                <a:spLocks/>
              </p:cNvSpPr>
              <p:nvPr/>
            </p:nvSpPr>
            <p:spPr bwMode="auto">
              <a:xfrm>
                <a:off x="1739" y="1299"/>
                <a:ext cx="9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1" name="Freeform 232"/>
              <p:cNvSpPr>
                <a:spLocks/>
              </p:cNvSpPr>
              <p:nvPr/>
            </p:nvSpPr>
            <p:spPr bwMode="auto">
              <a:xfrm>
                <a:off x="1772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2" name="Freeform 233"/>
              <p:cNvSpPr>
                <a:spLocks/>
              </p:cNvSpPr>
              <p:nvPr/>
            </p:nvSpPr>
            <p:spPr bwMode="auto">
              <a:xfrm>
                <a:off x="1807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3" name="Freeform 234"/>
              <p:cNvSpPr>
                <a:spLocks/>
              </p:cNvSpPr>
              <p:nvPr/>
            </p:nvSpPr>
            <p:spPr bwMode="auto">
              <a:xfrm>
                <a:off x="1844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4" name="Freeform 235"/>
              <p:cNvSpPr>
                <a:spLocks/>
              </p:cNvSpPr>
              <p:nvPr/>
            </p:nvSpPr>
            <p:spPr bwMode="auto">
              <a:xfrm>
                <a:off x="1882" y="1299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5" name="Freeform 236"/>
              <p:cNvSpPr>
                <a:spLocks/>
              </p:cNvSpPr>
              <p:nvPr/>
            </p:nvSpPr>
            <p:spPr bwMode="auto">
              <a:xfrm>
                <a:off x="1919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6" name="Freeform 237"/>
              <p:cNvSpPr>
                <a:spLocks/>
              </p:cNvSpPr>
              <p:nvPr/>
            </p:nvSpPr>
            <p:spPr bwMode="auto">
              <a:xfrm>
                <a:off x="1954" y="1299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7" name="Freeform 238"/>
              <p:cNvSpPr>
                <a:spLocks/>
              </p:cNvSpPr>
              <p:nvPr/>
            </p:nvSpPr>
            <p:spPr bwMode="auto">
              <a:xfrm>
                <a:off x="1991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8" name="Freeform 239"/>
              <p:cNvSpPr>
                <a:spLocks/>
              </p:cNvSpPr>
              <p:nvPr/>
            </p:nvSpPr>
            <p:spPr bwMode="auto">
              <a:xfrm>
                <a:off x="2027" y="1299"/>
                <a:ext cx="9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39" name="Freeform 240"/>
              <p:cNvSpPr>
                <a:spLocks/>
              </p:cNvSpPr>
              <p:nvPr/>
            </p:nvSpPr>
            <p:spPr bwMode="auto">
              <a:xfrm>
                <a:off x="2062" y="1299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40" name="Freeform 241"/>
              <p:cNvSpPr>
                <a:spLocks/>
              </p:cNvSpPr>
              <p:nvPr/>
            </p:nvSpPr>
            <p:spPr bwMode="auto">
              <a:xfrm>
                <a:off x="2097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41" name="Freeform 242"/>
              <p:cNvSpPr>
                <a:spLocks/>
              </p:cNvSpPr>
              <p:nvPr/>
            </p:nvSpPr>
            <p:spPr bwMode="auto">
              <a:xfrm>
                <a:off x="2132" y="1299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42" name="Freeform 243"/>
              <p:cNvSpPr>
                <a:spLocks/>
              </p:cNvSpPr>
              <p:nvPr/>
            </p:nvSpPr>
            <p:spPr bwMode="auto">
              <a:xfrm>
                <a:off x="2170" y="1299"/>
                <a:ext cx="13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43" name="Freeform 244"/>
              <p:cNvSpPr>
                <a:spLocks/>
              </p:cNvSpPr>
              <p:nvPr/>
            </p:nvSpPr>
            <p:spPr bwMode="auto">
              <a:xfrm>
                <a:off x="2207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44" name="Freeform 245"/>
              <p:cNvSpPr>
                <a:spLocks/>
              </p:cNvSpPr>
              <p:nvPr/>
            </p:nvSpPr>
            <p:spPr bwMode="auto">
              <a:xfrm>
                <a:off x="2244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45" name="Freeform 246"/>
              <p:cNvSpPr>
                <a:spLocks/>
              </p:cNvSpPr>
              <p:nvPr/>
            </p:nvSpPr>
            <p:spPr bwMode="auto">
              <a:xfrm>
                <a:off x="2281" y="1299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46" name="Freeform 247"/>
              <p:cNvSpPr>
                <a:spLocks/>
              </p:cNvSpPr>
              <p:nvPr/>
            </p:nvSpPr>
            <p:spPr bwMode="auto">
              <a:xfrm>
                <a:off x="2317" y="1299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47" name="Freeform 248"/>
              <p:cNvSpPr>
                <a:spLocks/>
              </p:cNvSpPr>
              <p:nvPr/>
            </p:nvSpPr>
            <p:spPr bwMode="auto">
              <a:xfrm>
                <a:off x="2350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48" name="Freeform 249"/>
              <p:cNvSpPr>
                <a:spLocks/>
              </p:cNvSpPr>
              <p:nvPr/>
            </p:nvSpPr>
            <p:spPr bwMode="auto">
              <a:xfrm>
                <a:off x="2385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49" name="Freeform 250"/>
              <p:cNvSpPr>
                <a:spLocks/>
              </p:cNvSpPr>
              <p:nvPr/>
            </p:nvSpPr>
            <p:spPr bwMode="auto">
              <a:xfrm>
                <a:off x="2423" y="1299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50" name="Freeform 251"/>
              <p:cNvSpPr>
                <a:spLocks/>
              </p:cNvSpPr>
              <p:nvPr/>
            </p:nvSpPr>
            <p:spPr bwMode="auto">
              <a:xfrm>
                <a:off x="2460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51" name="Freeform 252"/>
              <p:cNvSpPr>
                <a:spLocks/>
              </p:cNvSpPr>
              <p:nvPr/>
            </p:nvSpPr>
            <p:spPr bwMode="auto">
              <a:xfrm>
                <a:off x="2497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52" name="Freeform 253"/>
              <p:cNvSpPr>
                <a:spLocks/>
              </p:cNvSpPr>
              <p:nvPr/>
            </p:nvSpPr>
            <p:spPr bwMode="auto">
              <a:xfrm>
                <a:off x="2532" y="1299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53" name="Freeform 254"/>
              <p:cNvSpPr>
                <a:spLocks/>
              </p:cNvSpPr>
              <p:nvPr/>
            </p:nvSpPr>
            <p:spPr bwMode="auto">
              <a:xfrm>
                <a:off x="2570" y="1299"/>
                <a:ext cx="9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54" name="Freeform 255"/>
              <p:cNvSpPr>
                <a:spLocks/>
              </p:cNvSpPr>
              <p:nvPr/>
            </p:nvSpPr>
            <p:spPr bwMode="auto">
              <a:xfrm>
                <a:off x="2605" y="1299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55" name="Freeform 256"/>
              <p:cNvSpPr>
                <a:spLocks/>
              </p:cNvSpPr>
              <p:nvPr/>
            </p:nvSpPr>
            <p:spPr bwMode="auto">
              <a:xfrm>
                <a:off x="2640" y="1299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56" name="Freeform 257"/>
              <p:cNvSpPr>
                <a:spLocks/>
              </p:cNvSpPr>
              <p:nvPr/>
            </p:nvSpPr>
            <p:spPr bwMode="auto">
              <a:xfrm>
                <a:off x="2673" y="1299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57" name="Freeform 258"/>
              <p:cNvSpPr>
                <a:spLocks/>
              </p:cNvSpPr>
              <p:nvPr/>
            </p:nvSpPr>
            <p:spPr bwMode="auto">
              <a:xfrm>
                <a:off x="2711" y="1299"/>
                <a:ext cx="13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58" name="Freeform 259"/>
              <p:cNvSpPr>
                <a:spLocks/>
              </p:cNvSpPr>
              <p:nvPr/>
            </p:nvSpPr>
            <p:spPr bwMode="auto">
              <a:xfrm>
                <a:off x="2748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59" name="Freeform 260"/>
              <p:cNvSpPr>
                <a:spLocks/>
              </p:cNvSpPr>
              <p:nvPr/>
            </p:nvSpPr>
            <p:spPr bwMode="auto">
              <a:xfrm>
                <a:off x="2785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60" name="Freeform 261"/>
              <p:cNvSpPr>
                <a:spLocks/>
              </p:cNvSpPr>
              <p:nvPr/>
            </p:nvSpPr>
            <p:spPr bwMode="auto">
              <a:xfrm>
                <a:off x="2822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61" name="Freeform 262"/>
              <p:cNvSpPr>
                <a:spLocks/>
              </p:cNvSpPr>
              <p:nvPr/>
            </p:nvSpPr>
            <p:spPr bwMode="auto">
              <a:xfrm>
                <a:off x="2860" y="1299"/>
                <a:ext cx="9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62" name="Freeform 263"/>
              <p:cNvSpPr>
                <a:spLocks/>
              </p:cNvSpPr>
              <p:nvPr/>
            </p:nvSpPr>
            <p:spPr bwMode="auto">
              <a:xfrm>
                <a:off x="2893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63" name="Freeform 264"/>
              <p:cNvSpPr>
                <a:spLocks/>
              </p:cNvSpPr>
              <p:nvPr/>
            </p:nvSpPr>
            <p:spPr bwMode="auto">
              <a:xfrm>
                <a:off x="2928" y="1299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64" name="Freeform 265"/>
              <p:cNvSpPr>
                <a:spLocks/>
              </p:cNvSpPr>
              <p:nvPr/>
            </p:nvSpPr>
            <p:spPr bwMode="auto">
              <a:xfrm>
                <a:off x="2964" y="1299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65" name="Freeform 266"/>
              <p:cNvSpPr>
                <a:spLocks/>
              </p:cNvSpPr>
              <p:nvPr/>
            </p:nvSpPr>
            <p:spPr bwMode="auto">
              <a:xfrm>
                <a:off x="3001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66" name="Freeform 267"/>
              <p:cNvSpPr>
                <a:spLocks/>
              </p:cNvSpPr>
              <p:nvPr/>
            </p:nvSpPr>
            <p:spPr bwMode="auto">
              <a:xfrm>
                <a:off x="3038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67" name="Freeform 268"/>
              <p:cNvSpPr>
                <a:spLocks/>
              </p:cNvSpPr>
              <p:nvPr/>
            </p:nvSpPr>
            <p:spPr bwMode="auto">
              <a:xfrm>
                <a:off x="3073" y="1299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68" name="Freeform 269"/>
              <p:cNvSpPr>
                <a:spLocks/>
              </p:cNvSpPr>
              <p:nvPr/>
            </p:nvSpPr>
            <p:spPr bwMode="auto">
              <a:xfrm>
                <a:off x="3111" y="1299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69" name="Freeform 270"/>
              <p:cNvSpPr>
                <a:spLocks/>
              </p:cNvSpPr>
              <p:nvPr/>
            </p:nvSpPr>
            <p:spPr bwMode="auto">
              <a:xfrm>
                <a:off x="3148" y="1299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70" name="Freeform 271"/>
              <p:cNvSpPr>
                <a:spLocks/>
              </p:cNvSpPr>
              <p:nvPr/>
            </p:nvSpPr>
            <p:spPr bwMode="auto">
              <a:xfrm>
                <a:off x="3183" y="1299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71" name="Freeform 272"/>
              <p:cNvSpPr>
                <a:spLocks/>
              </p:cNvSpPr>
              <p:nvPr/>
            </p:nvSpPr>
            <p:spPr bwMode="auto">
              <a:xfrm>
                <a:off x="3218" y="1299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72" name="Freeform 273"/>
              <p:cNvSpPr>
                <a:spLocks/>
              </p:cNvSpPr>
              <p:nvPr/>
            </p:nvSpPr>
            <p:spPr bwMode="auto">
              <a:xfrm>
                <a:off x="3252" y="1299"/>
                <a:ext cx="13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73" name="Freeform 274"/>
              <p:cNvSpPr>
                <a:spLocks/>
              </p:cNvSpPr>
              <p:nvPr/>
            </p:nvSpPr>
            <p:spPr bwMode="auto">
              <a:xfrm>
                <a:off x="3289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74" name="Freeform 275"/>
              <p:cNvSpPr>
                <a:spLocks/>
              </p:cNvSpPr>
              <p:nvPr/>
            </p:nvSpPr>
            <p:spPr bwMode="auto">
              <a:xfrm>
                <a:off x="3326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75" name="Freeform 276"/>
              <p:cNvSpPr>
                <a:spLocks/>
              </p:cNvSpPr>
              <p:nvPr/>
            </p:nvSpPr>
            <p:spPr bwMode="auto">
              <a:xfrm>
                <a:off x="3363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76" name="Freeform 277"/>
              <p:cNvSpPr>
                <a:spLocks/>
              </p:cNvSpPr>
              <p:nvPr/>
            </p:nvSpPr>
            <p:spPr bwMode="auto">
              <a:xfrm>
                <a:off x="3401" y="1299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77" name="Freeform 278"/>
              <p:cNvSpPr>
                <a:spLocks/>
              </p:cNvSpPr>
              <p:nvPr/>
            </p:nvSpPr>
            <p:spPr bwMode="auto">
              <a:xfrm>
                <a:off x="3436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78" name="Freeform 279"/>
              <p:cNvSpPr>
                <a:spLocks/>
              </p:cNvSpPr>
              <p:nvPr/>
            </p:nvSpPr>
            <p:spPr bwMode="auto">
              <a:xfrm>
                <a:off x="3471" y="1299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79" name="Freeform 280"/>
              <p:cNvSpPr>
                <a:spLocks/>
              </p:cNvSpPr>
              <p:nvPr/>
            </p:nvSpPr>
            <p:spPr bwMode="auto">
              <a:xfrm>
                <a:off x="3506" y="1299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80" name="Freeform 281"/>
              <p:cNvSpPr>
                <a:spLocks/>
              </p:cNvSpPr>
              <p:nvPr/>
            </p:nvSpPr>
            <p:spPr bwMode="auto">
              <a:xfrm>
                <a:off x="3542" y="1299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81" name="Freeform 282"/>
              <p:cNvSpPr>
                <a:spLocks/>
              </p:cNvSpPr>
              <p:nvPr/>
            </p:nvSpPr>
            <p:spPr bwMode="auto">
              <a:xfrm>
                <a:off x="3579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82" name="Freeform 283"/>
              <p:cNvSpPr>
                <a:spLocks/>
              </p:cNvSpPr>
              <p:nvPr/>
            </p:nvSpPr>
            <p:spPr bwMode="auto">
              <a:xfrm>
                <a:off x="3614" y="1299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83" name="Freeform 284"/>
              <p:cNvSpPr>
                <a:spLocks/>
              </p:cNvSpPr>
              <p:nvPr/>
            </p:nvSpPr>
            <p:spPr bwMode="auto">
              <a:xfrm>
                <a:off x="3651" y="1299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84" name="Freeform 285"/>
              <p:cNvSpPr>
                <a:spLocks/>
              </p:cNvSpPr>
              <p:nvPr/>
            </p:nvSpPr>
            <p:spPr bwMode="auto">
              <a:xfrm>
                <a:off x="3689" y="1299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85" name="Freeform 286"/>
              <p:cNvSpPr>
                <a:spLocks/>
              </p:cNvSpPr>
              <p:nvPr/>
            </p:nvSpPr>
            <p:spPr bwMode="auto">
              <a:xfrm>
                <a:off x="3726" y="1299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86" name="Freeform 287"/>
              <p:cNvSpPr>
                <a:spLocks/>
              </p:cNvSpPr>
              <p:nvPr/>
            </p:nvSpPr>
            <p:spPr bwMode="auto">
              <a:xfrm>
                <a:off x="3761" y="1299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87" name="Freeform 288"/>
              <p:cNvSpPr>
                <a:spLocks/>
              </p:cNvSpPr>
              <p:nvPr/>
            </p:nvSpPr>
            <p:spPr bwMode="auto">
              <a:xfrm>
                <a:off x="3795" y="1299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88" name="Freeform 289"/>
              <p:cNvSpPr>
                <a:spLocks/>
              </p:cNvSpPr>
              <p:nvPr/>
            </p:nvSpPr>
            <p:spPr bwMode="auto">
              <a:xfrm>
                <a:off x="3830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89" name="Freeform 290"/>
              <p:cNvSpPr>
                <a:spLocks/>
              </p:cNvSpPr>
              <p:nvPr/>
            </p:nvSpPr>
            <p:spPr bwMode="auto">
              <a:xfrm>
                <a:off x="3867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90" name="Freeform 291"/>
              <p:cNvSpPr>
                <a:spLocks/>
              </p:cNvSpPr>
              <p:nvPr/>
            </p:nvSpPr>
            <p:spPr bwMode="auto">
              <a:xfrm>
                <a:off x="3904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91" name="Freeform 292"/>
              <p:cNvSpPr>
                <a:spLocks/>
              </p:cNvSpPr>
              <p:nvPr/>
            </p:nvSpPr>
            <p:spPr bwMode="auto">
              <a:xfrm>
                <a:off x="3942" y="1299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92" name="Freeform 293"/>
              <p:cNvSpPr>
                <a:spLocks/>
              </p:cNvSpPr>
              <p:nvPr/>
            </p:nvSpPr>
            <p:spPr bwMode="auto">
              <a:xfrm>
                <a:off x="3977" y="1299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93" name="Freeform 294"/>
              <p:cNvSpPr>
                <a:spLocks/>
              </p:cNvSpPr>
              <p:nvPr/>
            </p:nvSpPr>
            <p:spPr bwMode="auto">
              <a:xfrm>
                <a:off x="4014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94" name="Freeform 295"/>
              <p:cNvSpPr>
                <a:spLocks/>
              </p:cNvSpPr>
              <p:nvPr/>
            </p:nvSpPr>
            <p:spPr bwMode="auto">
              <a:xfrm>
                <a:off x="4049" y="1299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95" name="Freeform 296"/>
              <p:cNvSpPr>
                <a:spLocks/>
              </p:cNvSpPr>
              <p:nvPr/>
            </p:nvSpPr>
            <p:spPr bwMode="auto">
              <a:xfrm>
                <a:off x="4085" y="1299"/>
                <a:ext cx="9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96" name="Freeform 297"/>
              <p:cNvSpPr>
                <a:spLocks/>
              </p:cNvSpPr>
              <p:nvPr/>
            </p:nvSpPr>
            <p:spPr bwMode="auto">
              <a:xfrm>
                <a:off x="4120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97" name="Freeform 298"/>
              <p:cNvSpPr>
                <a:spLocks/>
              </p:cNvSpPr>
              <p:nvPr/>
            </p:nvSpPr>
            <p:spPr bwMode="auto">
              <a:xfrm>
                <a:off x="4155" y="1299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98" name="Freeform 299"/>
              <p:cNvSpPr>
                <a:spLocks/>
              </p:cNvSpPr>
              <p:nvPr/>
            </p:nvSpPr>
            <p:spPr bwMode="auto">
              <a:xfrm>
                <a:off x="4192" y="1299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99" name="Freeform 300"/>
              <p:cNvSpPr>
                <a:spLocks/>
              </p:cNvSpPr>
              <p:nvPr/>
            </p:nvSpPr>
            <p:spPr bwMode="auto">
              <a:xfrm>
                <a:off x="4230" y="1299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00" name="Freeform 301"/>
              <p:cNvSpPr>
                <a:spLocks/>
              </p:cNvSpPr>
              <p:nvPr/>
            </p:nvSpPr>
            <p:spPr bwMode="auto">
              <a:xfrm>
                <a:off x="4267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01" name="Freeform 302"/>
              <p:cNvSpPr>
                <a:spLocks/>
              </p:cNvSpPr>
              <p:nvPr/>
            </p:nvSpPr>
            <p:spPr bwMode="auto">
              <a:xfrm>
                <a:off x="4304" y="1299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02" name="Freeform 303"/>
              <p:cNvSpPr>
                <a:spLocks/>
              </p:cNvSpPr>
              <p:nvPr/>
            </p:nvSpPr>
            <p:spPr bwMode="auto">
              <a:xfrm>
                <a:off x="4339" y="1299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03" name="Freeform 304"/>
              <p:cNvSpPr>
                <a:spLocks/>
              </p:cNvSpPr>
              <p:nvPr/>
            </p:nvSpPr>
            <p:spPr bwMode="auto">
              <a:xfrm>
                <a:off x="4373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04" name="Freeform 305"/>
              <p:cNvSpPr>
                <a:spLocks/>
              </p:cNvSpPr>
              <p:nvPr/>
            </p:nvSpPr>
            <p:spPr bwMode="auto">
              <a:xfrm>
                <a:off x="4408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05" name="Freeform 306"/>
              <p:cNvSpPr>
                <a:spLocks/>
              </p:cNvSpPr>
              <p:nvPr/>
            </p:nvSpPr>
            <p:spPr bwMode="auto">
              <a:xfrm>
                <a:off x="4445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06" name="Freeform 307"/>
              <p:cNvSpPr>
                <a:spLocks/>
              </p:cNvSpPr>
              <p:nvPr/>
            </p:nvSpPr>
            <p:spPr bwMode="auto">
              <a:xfrm>
                <a:off x="4483" y="1299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07" name="Freeform 308"/>
              <p:cNvSpPr>
                <a:spLocks/>
              </p:cNvSpPr>
              <p:nvPr/>
            </p:nvSpPr>
            <p:spPr bwMode="auto">
              <a:xfrm>
                <a:off x="4520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08" name="Freeform 309"/>
              <p:cNvSpPr>
                <a:spLocks/>
              </p:cNvSpPr>
              <p:nvPr/>
            </p:nvSpPr>
            <p:spPr bwMode="auto">
              <a:xfrm>
                <a:off x="4555" y="1299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09" name="Freeform 310"/>
              <p:cNvSpPr>
                <a:spLocks/>
              </p:cNvSpPr>
              <p:nvPr/>
            </p:nvSpPr>
            <p:spPr bwMode="auto">
              <a:xfrm>
                <a:off x="4592" y="1299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10" name="Freeform 311"/>
              <p:cNvSpPr>
                <a:spLocks/>
              </p:cNvSpPr>
              <p:nvPr/>
            </p:nvSpPr>
            <p:spPr bwMode="auto">
              <a:xfrm>
                <a:off x="4628" y="1299"/>
                <a:ext cx="9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11" name="Freeform 312"/>
              <p:cNvSpPr>
                <a:spLocks/>
              </p:cNvSpPr>
              <p:nvPr/>
            </p:nvSpPr>
            <p:spPr bwMode="auto">
              <a:xfrm>
                <a:off x="4663" y="1299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12" name="Freeform 313"/>
              <p:cNvSpPr>
                <a:spLocks/>
              </p:cNvSpPr>
              <p:nvPr/>
            </p:nvSpPr>
            <p:spPr bwMode="auto">
              <a:xfrm>
                <a:off x="4696" y="1299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13" name="Freeform 314"/>
              <p:cNvSpPr>
                <a:spLocks/>
              </p:cNvSpPr>
              <p:nvPr/>
            </p:nvSpPr>
            <p:spPr bwMode="auto">
              <a:xfrm>
                <a:off x="4733" y="1299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14" name="Freeform 315"/>
              <p:cNvSpPr>
                <a:spLocks/>
              </p:cNvSpPr>
              <p:nvPr/>
            </p:nvSpPr>
            <p:spPr bwMode="auto">
              <a:xfrm>
                <a:off x="4771" y="1299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15" name="Freeform 316"/>
              <p:cNvSpPr>
                <a:spLocks/>
              </p:cNvSpPr>
              <p:nvPr/>
            </p:nvSpPr>
            <p:spPr bwMode="auto">
              <a:xfrm>
                <a:off x="4808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16" name="Freeform 317"/>
              <p:cNvSpPr>
                <a:spLocks/>
              </p:cNvSpPr>
              <p:nvPr/>
            </p:nvSpPr>
            <p:spPr bwMode="auto">
              <a:xfrm>
                <a:off x="4845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17" name="Freeform 318"/>
              <p:cNvSpPr>
                <a:spLocks/>
              </p:cNvSpPr>
              <p:nvPr/>
            </p:nvSpPr>
            <p:spPr bwMode="auto">
              <a:xfrm>
                <a:off x="4882" y="1299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18" name="Freeform 319"/>
              <p:cNvSpPr>
                <a:spLocks/>
              </p:cNvSpPr>
              <p:nvPr/>
            </p:nvSpPr>
            <p:spPr bwMode="auto">
              <a:xfrm>
                <a:off x="4916" y="1299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19" name="Freeform 320"/>
              <p:cNvSpPr>
                <a:spLocks/>
              </p:cNvSpPr>
              <p:nvPr/>
            </p:nvSpPr>
            <p:spPr bwMode="auto">
              <a:xfrm>
                <a:off x="4951" y="1299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20" name="Freeform 321"/>
              <p:cNvSpPr>
                <a:spLocks/>
              </p:cNvSpPr>
              <p:nvPr/>
            </p:nvSpPr>
            <p:spPr bwMode="auto">
              <a:xfrm>
                <a:off x="4986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21" name="Freeform 322"/>
              <p:cNvSpPr>
                <a:spLocks/>
              </p:cNvSpPr>
              <p:nvPr/>
            </p:nvSpPr>
            <p:spPr bwMode="auto">
              <a:xfrm>
                <a:off x="5023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22" name="Freeform 323"/>
              <p:cNvSpPr>
                <a:spLocks/>
              </p:cNvSpPr>
              <p:nvPr/>
            </p:nvSpPr>
            <p:spPr bwMode="auto">
              <a:xfrm>
                <a:off x="5061" y="1299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23" name="Freeform 324"/>
              <p:cNvSpPr>
                <a:spLocks/>
              </p:cNvSpPr>
              <p:nvPr/>
            </p:nvSpPr>
            <p:spPr bwMode="auto">
              <a:xfrm>
                <a:off x="5096" y="1299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24" name="Freeform 325"/>
              <p:cNvSpPr>
                <a:spLocks/>
              </p:cNvSpPr>
              <p:nvPr/>
            </p:nvSpPr>
            <p:spPr bwMode="auto">
              <a:xfrm>
                <a:off x="5133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25" name="Freeform 326"/>
              <p:cNvSpPr>
                <a:spLocks/>
              </p:cNvSpPr>
              <p:nvPr/>
            </p:nvSpPr>
            <p:spPr bwMode="auto">
              <a:xfrm>
                <a:off x="5170" y="1299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26" name="Freeform 327"/>
              <p:cNvSpPr>
                <a:spLocks/>
              </p:cNvSpPr>
              <p:nvPr/>
            </p:nvSpPr>
            <p:spPr bwMode="auto">
              <a:xfrm>
                <a:off x="5206" y="1299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27" name="Freeform 328"/>
              <p:cNvSpPr>
                <a:spLocks/>
              </p:cNvSpPr>
              <p:nvPr/>
            </p:nvSpPr>
            <p:spPr bwMode="auto">
              <a:xfrm>
                <a:off x="5241" y="1299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28" name="Freeform 329"/>
              <p:cNvSpPr>
                <a:spLocks/>
              </p:cNvSpPr>
              <p:nvPr/>
            </p:nvSpPr>
            <p:spPr bwMode="auto">
              <a:xfrm>
                <a:off x="5274" y="1299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29" name="Freeform 330"/>
              <p:cNvSpPr>
                <a:spLocks/>
              </p:cNvSpPr>
              <p:nvPr/>
            </p:nvSpPr>
            <p:spPr bwMode="auto">
              <a:xfrm>
                <a:off x="5312" y="1299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0" name="Freeform 331"/>
              <p:cNvSpPr>
                <a:spLocks/>
              </p:cNvSpPr>
              <p:nvPr/>
            </p:nvSpPr>
            <p:spPr bwMode="auto">
              <a:xfrm>
                <a:off x="5349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1" name="Freeform 332"/>
              <p:cNvSpPr>
                <a:spLocks/>
              </p:cNvSpPr>
              <p:nvPr/>
            </p:nvSpPr>
            <p:spPr bwMode="auto">
              <a:xfrm>
                <a:off x="5386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2" name="Freeform 333"/>
              <p:cNvSpPr>
                <a:spLocks/>
              </p:cNvSpPr>
              <p:nvPr/>
            </p:nvSpPr>
            <p:spPr bwMode="auto">
              <a:xfrm>
                <a:off x="5423" y="1299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3" name="Freeform 334"/>
              <p:cNvSpPr>
                <a:spLocks/>
              </p:cNvSpPr>
              <p:nvPr/>
            </p:nvSpPr>
            <p:spPr bwMode="auto">
              <a:xfrm>
                <a:off x="5459" y="1299"/>
                <a:ext cx="13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4" name="Freeform 335"/>
              <p:cNvSpPr>
                <a:spLocks/>
              </p:cNvSpPr>
              <p:nvPr/>
            </p:nvSpPr>
            <p:spPr bwMode="auto">
              <a:xfrm>
                <a:off x="5498" y="1299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5" name="Freeform 336"/>
              <p:cNvSpPr>
                <a:spLocks/>
              </p:cNvSpPr>
              <p:nvPr/>
            </p:nvSpPr>
            <p:spPr bwMode="auto">
              <a:xfrm>
                <a:off x="5537" y="1299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6" name="Freeform 337"/>
              <p:cNvSpPr>
                <a:spLocks/>
              </p:cNvSpPr>
              <p:nvPr/>
            </p:nvSpPr>
            <p:spPr bwMode="auto">
              <a:xfrm>
                <a:off x="851" y="495"/>
                <a:ext cx="9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7" name="Freeform 338"/>
              <p:cNvSpPr>
                <a:spLocks/>
              </p:cNvSpPr>
              <p:nvPr/>
            </p:nvSpPr>
            <p:spPr bwMode="auto">
              <a:xfrm>
                <a:off x="886" y="495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" name="Freeform 339"/>
              <p:cNvSpPr>
                <a:spLocks/>
              </p:cNvSpPr>
              <p:nvPr/>
            </p:nvSpPr>
            <p:spPr bwMode="auto">
              <a:xfrm>
                <a:off x="919" y="495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9" name="Freeform 340"/>
              <p:cNvSpPr>
                <a:spLocks/>
              </p:cNvSpPr>
              <p:nvPr/>
            </p:nvSpPr>
            <p:spPr bwMode="auto">
              <a:xfrm>
                <a:off x="955" y="495"/>
                <a:ext cx="9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40" name="Freeform 341"/>
              <p:cNvSpPr>
                <a:spLocks/>
              </p:cNvSpPr>
              <p:nvPr/>
            </p:nvSpPr>
            <p:spPr bwMode="auto">
              <a:xfrm>
                <a:off x="990" y="495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41" name="Freeform 342"/>
              <p:cNvSpPr>
                <a:spLocks/>
              </p:cNvSpPr>
              <p:nvPr/>
            </p:nvSpPr>
            <p:spPr bwMode="auto">
              <a:xfrm>
                <a:off x="1027" y="495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42" name="Freeform 343"/>
              <p:cNvSpPr>
                <a:spLocks/>
              </p:cNvSpPr>
              <p:nvPr/>
            </p:nvSpPr>
            <p:spPr bwMode="auto">
              <a:xfrm>
                <a:off x="1062" y="495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43" name="Freeform 344"/>
              <p:cNvSpPr>
                <a:spLocks/>
              </p:cNvSpPr>
              <p:nvPr/>
            </p:nvSpPr>
            <p:spPr bwMode="auto">
              <a:xfrm>
                <a:off x="1096" y="495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44" name="Freeform 345"/>
              <p:cNvSpPr>
                <a:spLocks/>
              </p:cNvSpPr>
              <p:nvPr/>
            </p:nvSpPr>
            <p:spPr bwMode="auto">
              <a:xfrm>
                <a:off x="1131" y="495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45" name="Freeform 346"/>
              <p:cNvSpPr>
                <a:spLocks/>
              </p:cNvSpPr>
              <p:nvPr/>
            </p:nvSpPr>
            <p:spPr bwMode="auto">
              <a:xfrm>
                <a:off x="1168" y="495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46" name="Freeform 347"/>
              <p:cNvSpPr>
                <a:spLocks/>
              </p:cNvSpPr>
              <p:nvPr/>
            </p:nvSpPr>
            <p:spPr bwMode="auto">
              <a:xfrm>
                <a:off x="1205" y="495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47" name="Freeform 348"/>
              <p:cNvSpPr>
                <a:spLocks/>
              </p:cNvSpPr>
              <p:nvPr/>
            </p:nvSpPr>
            <p:spPr bwMode="auto">
              <a:xfrm>
                <a:off x="1243" y="495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48" name="Freeform 349"/>
              <p:cNvSpPr>
                <a:spLocks/>
              </p:cNvSpPr>
              <p:nvPr/>
            </p:nvSpPr>
            <p:spPr bwMode="auto">
              <a:xfrm>
                <a:off x="1278" y="495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49" name="Freeform 350"/>
              <p:cNvSpPr>
                <a:spLocks/>
              </p:cNvSpPr>
              <p:nvPr/>
            </p:nvSpPr>
            <p:spPr bwMode="auto">
              <a:xfrm>
                <a:off x="1315" y="495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50" name="Freeform 351"/>
              <p:cNvSpPr>
                <a:spLocks/>
              </p:cNvSpPr>
              <p:nvPr/>
            </p:nvSpPr>
            <p:spPr bwMode="auto">
              <a:xfrm>
                <a:off x="1350" y="495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51" name="Freeform 352"/>
              <p:cNvSpPr>
                <a:spLocks/>
              </p:cNvSpPr>
              <p:nvPr/>
            </p:nvSpPr>
            <p:spPr bwMode="auto">
              <a:xfrm>
                <a:off x="1386" y="495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52" name="Freeform 353"/>
              <p:cNvSpPr>
                <a:spLocks/>
              </p:cNvSpPr>
              <p:nvPr/>
            </p:nvSpPr>
            <p:spPr bwMode="auto">
              <a:xfrm>
                <a:off x="1421" y="495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53" name="Freeform 354"/>
              <p:cNvSpPr>
                <a:spLocks/>
              </p:cNvSpPr>
              <p:nvPr/>
            </p:nvSpPr>
            <p:spPr bwMode="auto">
              <a:xfrm>
                <a:off x="1456" y="495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54" name="Freeform 355"/>
              <p:cNvSpPr>
                <a:spLocks/>
              </p:cNvSpPr>
              <p:nvPr/>
            </p:nvSpPr>
            <p:spPr bwMode="auto">
              <a:xfrm>
                <a:off x="1494" y="495"/>
                <a:ext cx="13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55" name="Freeform 356"/>
              <p:cNvSpPr>
                <a:spLocks/>
              </p:cNvSpPr>
              <p:nvPr/>
            </p:nvSpPr>
            <p:spPr bwMode="auto">
              <a:xfrm>
                <a:off x="1531" y="495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56" name="Freeform 357"/>
              <p:cNvSpPr>
                <a:spLocks/>
              </p:cNvSpPr>
              <p:nvPr/>
            </p:nvSpPr>
            <p:spPr bwMode="auto">
              <a:xfrm>
                <a:off x="1568" y="495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57" name="Freeform 358"/>
              <p:cNvSpPr>
                <a:spLocks/>
              </p:cNvSpPr>
              <p:nvPr/>
            </p:nvSpPr>
            <p:spPr bwMode="auto">
              <a:xfrm>
                <a:off x="1605" y="495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58" name="Freeform 359"/>
              <p:cNvSpPr>
                <a:spLocks/>
              </p:cNvSpPr>
              <p:nvPr/>
            </p:nvSpPr>
            <p:spPr bwMode="auto">
              <a:xfrm>
                <a:off x="1639" y="495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59" name="Freeform 360"/>
              <p:cNvSpPr>
                <a:spLocks/>
              </p:cNvSpPr>
              <p:nvPr/>
            </p:nvSpPr>
            <p:spPr bwMode="auto">
              <a:xfrm>
                <a:off x="1674" y="495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60" name="Freeform 361"/>
              <p:cNvSpPr>
                <a:spLocks/>
              </p:cNvSpPr>
              <p:nvPr/>
            </p:nvSpPr>
            <p:spPr bwMode="auto">
              <a:xfrm>
                <a:off x="1709" y="495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61" name="Freeform 362"/>
              <p:cNvSpPr>
                <a:spLocks/>
              </p:cNvSpPr>
              <p:nvPr/>
            </p:nvSpPr>
            <p:spPr bwMode="auto">
              <a:xfrm>
                <a:off x="1746" y="495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62" name="Freeform 363"/>
              <p:cNvSpPr>
                <a:spLocks/>
              </p:cNvSpPr>
              <p:nvPr/>
            </p:nvSpPr>
            <p:spPr bwMode="auto">
              <a:xfrm>
                <a:off x="1784" y="495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63" name="Freeform 364"/>
              <p:cNvSpPr>
                <a:spLocks/>
              </p:cNvSpPr>
              <p:nvPr/>
            </p:nvSpPr>
            <p:spPr bwMode="auto">
              <a:xfrm>
                <a:off x="1819" y="495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64" name="Freeform 365"/>
              <p:cNvSpPr>
                <a:spLocks/>
              </p:cNvSpPr>
              <p:nvPr/>
            </p:nvSpPr>
            <p:spPr bwMode="auto">
              <a:xfrm>
                <a:off x="1856" y="495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65" name="Freeform 366"/>
              <p:cNvSpPr>
                <a:spLocks/>
              </p:cNvSpPr>
              <p:nvPr/>
            </p:nvSpPr>
            <p:spPr bwMode="auto">
              <a:xfrm>
                <a:off x="1893" y="495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66" name="Freeform 367"/>
              <p:cNvSpPr>
                <a:spLocks/>
              </p:cNvSpPr>
              <p:nvPr/>
            </p:nvSpPr>
            <p:spPr bwMode="auto">
              <a:xfrm>
                <a:off x="1929" y="495"/>
                <a:ext cx="9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67" name="Freeform 368"/>
              <p:cNvSpPr>
                <a:spLocks/>
              </p:cNvSpPr>
              <p:nvPr/>
            </p:nvSpPr>
            <p:spPr bwMode="auto">
              <a:xfrm>
                <a:off x="1964" y="495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68" name="Freeform 369"/>
              <p:cNvSpPr>
                <a:spLocks/>
              </p:cNvSpPr>
              <p:nvPr/>
            </p:nvSpPr>
            <p:spPr bwMode="auto">
              <a:xfrm>
                <a:off x="1997" y="495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69" name="Freeform 370"/>
              <p:cNvSpPr>
                <a:spLocks/>
              </p:cNvSpPr>
              <p:nvPr/>
            </p:nvSpPr>
            <p:spPr bwMode="auto">
              <a:xfrm>
                <a:off x="2034" y="495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70" name="Freeform 371"/>
              <p:cNvSpPr>
                <a:spLocks/>
              </p:cNvSpPr>
              <p:nvPr/>
            </p:nvSpPr>
            <p:spPr bwMode="auto">
              <a:xfrm>
                <a:off x="2072" y="495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71" name="Freeform 372"/>
              <p:cNvSpPr>
                <a:spLocks/>
              </p:cNvSpPr>
              <p:nvPr/>
            </p:nvSpPr>
            <p:spPr bwMode="auto">
              <a:xfrm>
                <a:off x="2109" y="495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72" name="Freeform 373"/>
              <p:cNvSpPr>
                <a:spLocks/>
              </p:cNvSpPr>
              <p:nvPr/>
            </p:nvSpPr>
            <p:spPr bwMode="auto">
              <a:xfrm>
                <a:off x="2146" y="495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73" name="Freeform 374"/>
              <p:cNvSpPr>
                <a:spLocks/>
              </p:cNvSpPr>
              <p:nvPr/>
            </p:nvSpPr>
            <p:spPr bwMode="auto">
              <a:xfrm>
                <a:off x="2183" y="495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74" name="Freeform 375"/>
              <p:cNvSpPr>
                <a:spLocks/>
              </p:cNvSpPr>
              <p:nvPr/>
            </p:nvSpPr>
            <p:spPr bwMode="auto">
              <a:xfrm>
                <a:off x="2217" y="495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75" name="Freeform 376"/>
              <p:cNvSpPr>
                <a:spLocks/>
              </p:cNvSpPr>
              <p:nvPr/>
            </p:nvSpPr>
            <p:spPr bwMode="auto">
              <a:xfrm>
                <a:off x="2252" y="495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76" name="Freeform 377"/>
              <p:cNvSpPr>
                <a:spLocks/>
              </p:cNvSpPr>
              <p:nvPr/>
            </p:nvSpPr>
            <p:spPr bwMode="auto">
              <a:xfrm>
                <a:off x="2287" y="495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77" name="Freeform 378"/>
              <p:cNvSpPr>
                <a:spLocks/>
              </p:cNvSpPr>
              <p:nvPr/>
            </p:nvSpPr>
            <p:spPr bwMode="auto">
              <a:xfrm>
                <a:off x="2325" y="495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78" name="Freeform 379"/>
              <p:cNvSpPr>
                <a:spLocks/>
              </p:cNvSpPr>
              <p:nvPr/>
            </p:nvSpPr>
            <p:spPr bwMode="auto">
              <a:xfrm>
                <a:off x="2362" y="495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79" name="Freeform 380"/>
              <p:cNvSpPr>
                <a:spLocks/>
              </p:cNvSpPr>
              <p:nvPr/>
            </p:nvSpPr>
            <p:spPr bwMode="auto">
              <a:xfrm>
                <a:off x="2397" y="495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80" name="Freeform 381"/>
              <p:cNvSpPr>
                <a:spLocks/>
              </p:cNvSpPr>
              <p:nvPr/>
            </p:nvSpPr>
            <p:spPr bwMode="auto">
              <a:xfrm>
                <a:off x="2434" y="495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81" name="Freeform 382"/>
              <p:cNvSpPr>
                <a:spLocks/>
              </p:cNvSpPr>
              <p:nvPr/>
            </p:nvSpPr>
            <p:spPr bwMode="auto">
              <a:xfrm>
                <a:off x="2472" y="495"/>
                <a:ext cx="9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82" name="Freeform 383"/>
              <p:cNvSpPr>
                <a:spLocks/>
              </p:cNvSpPr>
              <p:nvPr/>
            </p:nvSpPr>
            <p:spPr bwMode="auto">
              <a:xfrm>
                <a:off x="2507" y="495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83" name="Freeform 384"/>
              <p:cNvSpPr>
                <a:spLocks/>
              </p:cNvSpPr>
              <p:nvPr/>
            </p:nvSpPr>
            <p:spPr bwMode="auto">
              <a:xfrm>
                <a:off x="2542" y="495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84" name="Freeform 385"/>
              <p:cNvSpPr>
                <a:spLocks/>
              </p:cNvSpPr>
              <p:nvPr/>
            </p:nvSpPr>
            <p:spPr bwMode="auto">
              <a:xfrm>
                <a:off x="2575" y="495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85" name="Freeform 386"/>
              <p:cNvSpPr>
                <a:spLocks/>
              </p:cNvSpPr>
              <p:nvPr/>
            </p:nvSpPr>
            <p:spPr bwMode="auto">
              <a:xfrm>
                <a:off x="2613" y="495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86" name="Freeform 387"/>
              <p:cNvSpPr>
                <a:spLocks/>
              </p:cNvSpPr>
              <p:nvPr/>
            </p:nvSpPr>
            <p:spPr bwMode="auto">
              <a:xfrm>
                <a:off x="2650" y="495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87" name="Freeform 388"/>
              <p:cNvSpPr>
                <a:spLocks/>
              </p:cNvSpPr>
              <p:nvPr/>
            </p:nvSpPr>
            <p:spPr bwMode="auto">
              <a:xfrm>
                <a:off x="2687" y="495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88" name="Freeform 389"/>
              <p:cNvSpPr>
                <a:spLocks/>
              </p:cNvSpPr>
              <p:nvPr/>
            </p:nvSpPr>
            <p:spPr bwMode="auto">
              <a:xfrm>
                <a:off x="2724" y="495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89" name="Freeform 390"/>
              <p:cNvSpPr>
                <a:spLocks/>
              </p:cNvSpPr>
              <p:nvPr/>
            </p:nvSpPr>
            <p:spPr bwMode="auto">
              <a:xfrm>
                <a:off x="2760" y="495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90" name="Freeform 391"/>
              <p:cNvSpPr>
                <a:spLocks/>
              </p:cNvSpPr>
              <p:nvPr/>
            </p:nvSpPr>
            <p:spPr bwMode="auto">
              <a:xfrm>
                <a:off x="2795" y="495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91" name="Freeform 392"/>
              <p:cNvSpPr>
                <a:spLocks/>
              </p:cNvSpPr>
              <p:nvPr/>
            </p:nvSpPr>
            <p:spPr bwMode="auto">
              <a:xfrm>
                <a:off x="2830" y="495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92" name="Freeform 393"/>
              <p:cNvSpPr>
                <a:spLocks/>
              </p:cNvSpPr>
              <p:nvPr/>
            </p:nvSpPr>
            <p:spPr bwMode="auto">
              <a:xfrm>
                <a:off x="2866" y="495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93" name="Freeform 394"/>
              <p:cNvSpPr>
                <a:spLocks/>
              </p:cNvSpPr>
              <p:nvPr/>
            </p:nvSpPr>
            <p:spPr bwMode="auto">
              <a:xfrm>
                <a:off x="2903" y="495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94" name="Freeform 395"/>
              <p:cNvSpPr>
                <a:spLocks/>
              </p:cNvSpPr>
              <p:nvPr/>
            </p:nvSpPr>
            <p:spPr bwMode="auto">
              <a:xfrm>
                <a:off x="2938" y="495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95" name="Freeform 396"/>
              <p:cNvSpPr>
                <a:spLocks/>
              </p:cNvSpPr>
              <p:nvPr/>
            </p:nvSpPr>
            <p:spPr bwMode="auto">
              <a:xfrm>
                <a:off x="2975" y="495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96" name="Freeform 397"/>
              <p:cNvSpPr>
                <a:spLocks/>
              </p:cNvSpPr>
              <p:nvPr/>
            </p:nvSpPr>
            <p:spPr bwMode="auto">
              <a:xfrm>
                <a:off x="3013" y="495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97" name="Freeform 398"/>
              <p:cNvSpPr>
                <a:spLocks/>
              </p:cNvSpPr>
              <p:nvPr/>
            </p:nvSpPr>
            <p:spPr bwMode="auto">
              <a:xfrm>
                <a:off x="3050" y="495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98" name="Freeform 399"/>
              <p:cNvSpPr>
                <a:spLocks/>
              </p:cNvSpPr>
              <p:nvPr/>
            </p:nvSpPr>
            <p:spPr bwMode="auto">
              <a:xfrm>
                <a:off x="3085" y="495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99" name="Freeform 400"/>
              <p:cNvSpPr>
                <a:spLocks/>
              </p:cNvSpPr>
              <p:nvPr/>
            </p:nvSpPr>
            <p:spPr bwMode="auto">
              <a:xfrm>
                <a:off x="3118" y="495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00" name="Freeform 401"/>
              <p:cNvSpPr>
                <a:spLocks/>
              </p:cNvSpPr>
              <p:nvPr/>
            </p:nvSpPr>
            <p:spPr bwMode="auto">
              <a:xfrm>
                <a:off x="3154" y="495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01" name="Freeform 402"/>
              <p:cNvSpPr>
                <a:spLocks/>
              </p:cNvSpPr>
              <p:nvPr/>
            </p:nvSpPr>
            <p:spPr bwMode="auto">
              <a:xfrm>
                <a:off x="3191" y="495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02" name="Freeform 403"/>
              <p:cNvSpPr>
                <a:spLocks/>
              </p:cNvSpPr>
              <p:nvPr/>
            </p:nvSpPr>
            <p:spPr bwMode="auto">
              <a:xfrm>
                <a:off x="3228" y="495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03" name="Freeform 404"/>
              <p:cNvSpPr>
                <a:spLocks/>
              </p:cNvSpPr>
              <p:nvPr/>
            </p:nvSpPr>
            <p:spPr bwMode="auto">
              <a:xfrm>
                <a:off x="3265" y="495"/>
                <a:ext cx="12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04" name="Freeform 405"/>
              <p:cNvSpPr>
                <a:spLocks/>
              </p:cNvSpPr>
              <p:nvPr/>
            </p:nvSpPr>
            <p:spPr bwMode="auto">
              <a:xfrm>
                <a:off x="3301" y="495"/>
                <a:ext cx="13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05" name="Freeform 406"/>
              <p:cNvSpPr>
                <a:spLocks/>
              </p:cNvSpPr>
              <p:nvPr/>
            </p:nvSpPr>
            <p:spPr bwMode="auto">
              <a:xfrm>
                <a:off x="3338" y="495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06" name="Freeform 407"/>
              <p:cNvSpPr>
                <a:spLocks/>
              </p:cNvSpPr>
              <p:nvPr/>
            </p:nvSpPr>
            <p:spPr bwMode="auto">
              <a:xfrm>
                <a:off x="3373" y="495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07" name="Freeform 408"/>
              <p:cNvSpPr>
                <a:spLocks/>
              </p:cNvSpPr>
              <p:nvPr/>
            </p:nvSpPr>
            <p:spPr bwMode="auto">
              <a:xfrm>
                <a:off x="3408" y="495"/>
                <a:ext cx="10" cy="1"/>
              </a:xfrm>
              <a:custGeom>
                <a:avLst/>
                <a:gdLst>
                  <a:gd name="T0" fmla="*/ 0 w 5"/>
                  <a:gd name="T1" fmla="*/ 0 h 1"/>
                  <a:gd name="T2" fmla="*/ 2147483647 w 5"/>
                  <a:gd name="T3" fmla="*/ 0 h 1"/>
                  <a:gd name="T4" fmla="*/ 2147483647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08" name="Freeform 409"/>
              <p:cNvSpPr>
                <a:spLocks/>
              </p:cNvSpPr>
              <p:nvPr/>
            </p:nvSpPr>
            <p:spPr bwMode="auto">
              <a:xfrm>
                <a:off x="3444" y="495"/>
                <a:ext cx="11" cy="1"/>
              </a:xfrm>
              <a:custGeom>
                <a:avLst/>
                <a:gdLst>
                  <a:gd name="T0" fmla="*/ 0 w 6"/>
                  <a:gd name="T1" fmla="*/ 0 h 1"/>
                  <a:gd name="T2" fmla="*/ 2147483647 w 6"/>
                  <a:gd name="T3" fmla="*/ 0 h 1"/>
                  <a:gd name="T4" fmla="*/ 2147483647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09" name="Freeform 410"/>
              <p:cNvSpPr>
                <a:spLocks/>
              </p:cNvSpPr>
              <p:nvPr/>
            </p:nvSpPr>
            <p:spPr bwMode="auto">
              <a:xfrm>
                <a:off x="3479" y="495"/>
                <a:ext cx="14" cy="1"/>
              </a:xfrm>
              <a:custGeom>
                <a:avLst/>
                <a:gdLst>
                  <a:gd name="T0" fmla="*/ 0 w 7"/>
                  <a:gd name="T1" fmla="*/ 0 h 1"/>
                  <a:gd name="T2" fmla="*/ 2147483647 w 7"/>
                  <a:gd name="T3" fmla="*/ 0 h 1"/>
                  <a:gd name="T4" fmla="*/ 214748364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410" name="Group 612"/>
            <p:cNvGrpSpPr>
              <a:grpSpLocks/>
            </p:cNvGrpSpPr>
            <p:nvPr/>
          </p:nvGrpSpPr>
          <p:grpSpPr bwMode="auto">
            <a:xfrm>
              <a:off x="2459038" y="1603425"/>
              <a:ext cx="2376487" cy="4649788"/>
              <a:chOff x="1629" y="503"/>
              <a:chExt cx="1575" cy="3192"/>
            </a:xfrm>
          </p:grpSpPr>
          <p:sp>
            <p:nvSpPr>
              <p:cNvPr id="411" name="Freeform 613"/>
              <p:cNvSpPr>
                <a:spLocks/>
              </p:cNvSpPr>
              <p:nvPr/>
            </p:nvSpPr>
            <p:spPr bwMode="auto">
              <a:xfrm>
                <a:off x="1629" y="2448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12" name="Freeform 614"/>
              <p:cNvSpPr>
                <a:spLocks/>
              </p:cNvSpPr>
              <p:nvPr/>
            </p:nvSpPr>
            <p:spPr bwMode="auto">
              <a:xfrm>
                <a:off x="1629" y="2485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13" name="Freeform 615"/>
              <p:cNvSpPr>
                <a:spLocks/>
              </p:cNvSpPr>
              <p:nvPr/>
            </p:nvSpPr>
            <p:spPr bwMode="auto">
              <a:xfrm>
                <a:off x="1629" y="2520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14" name="Freeform 616"/>
              <p:cNvSpPr>
                <a:spLocks/>
              </p:cNvSpPr>
              <p:nvPr/>
            </p:nvSpPr>
            <p:spPr bwMode="auto">
              <a:xfrm>
                <a:off x="1629" y="2554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15" name="Freeform 617"/>
              <p:cNvSpPr>
                <a:spLocks/>
              </p:cNvSpPr>
              <p:nvPr/>
            </p:nvSpPr>
            <p:spPr bwMode="auto">
              <a:xfrm>
                <a:off x="1629" y="2589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16" name="Freeform 618"/>
              <p:cNvSpPr>
                <a:spLocks/>
              </p:cNvSpPr>
              <p:nvPr/>
            </p:nvSpPr>
            <p:spPr bwMode="auto">
              <a:xfrm>
                <a:off x="1629" y="2627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17" name="Freeform 619"/>
              <p:cNvSpPr>
                <a:spLocks/>
              </p:cNvSpPr>
              <p:nvPr/>
            </p:nvSpPr>
            <p:spPr bwMode="auto">
              <a:xfrm>
                <a:off x="1629" y="2664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18" name="Freeform 620"/>
              <p:cNvSpPr>
                <a:spLocks/>
              </p:cNvSpPr>
              <p:nvPr/>
            </p:nvSpPr>
            <p:spPr bwMode="auto">
              <a:xfrm>
                <a:off x="1629" y="2701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19" name="Freeform 621"/>
              <p:cNvSpPr>
                <a:spLocks/>
              </p:cNvSpPr>
              <p:nvPr/>
            </p:nvSpPr>
            <p:spPr bwMode="auto">
              <a:xfrm>
                <a:off x="1629" y="2737"/>
                <a:ext cx="1" cy="13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20" name="Freeform 622"/>
              <p:cNvSpPr>
                <a:spLocks/>
              </p:cNvSpPr>
              <p:nvPr/>
            </p:nvSpPr>
            <p:spPr bwMode="auto">
              <a:xfrm>
                <a:off x="1629" y="2774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21" name="Freeform 623"/>
              <p:cNvSpPr>
                <a:spLocks/>
              </p:cNvSpPr>
              <p:nvPr/>
            </p:nvSpPr>
            <p:spPr bwMode="auto">
              <a:xfrm>
                <a:off x="1629" y="2809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22" name="Freeform 624"/>
              <p:cNvSpPr>
                <a:spLocks/>
              </p:cNvSpPr>
              <p:nvPr/>
            </p:nvSpPr>
            <p:spPr bwMode="auto">
              <a:xfrm>
                <a:off x="1629" y="2845"/>
                <a:ext cx="1" cy="9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23" name="Freeform 625"/>
              <p:cNvSpPr>
                <a:spLocks/>
              </p:cNvSpPr>
              <p:nvPr/>
            </p:nvSpPr>
            <p:spPr bwMode="auto">
              <a:xfrm>
                <a:off x="1629" y="2878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24" name="Freeform 626"/>
              <p:cNvSpPr>
                <a:spLocks/>
              </p:cNvSpPr>
              <p:nvPr/>
            </p:nvSpPr>
            <p:spPr bwMode="auto">
              <a:xfrm>
                <a:off x="1629" y="2915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5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25" name="Freeform 627"/>
              <p:cNvSpPr>
                <a:spLocks/>
              </p:cNvSpPr>
              <p:nvPr/>
            </p:nvSpPr>
            <p:spPr bwMode="auto">
              <a:xfrm>
                <a:off x="1629" y="2953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26" name="Freeform 628"/>
              <p:cNvSpPr>
                <a:spLocks/>
              </p:cNvSpPr>
              <p:nvPr/>
            </p:nvSpPr>
            <p:spPr bwMode="auto">
              <a:xfrm>
                <a:off x="1629" y="2990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27" name="Freeform 629"/>
              <p:cNvSpPr>
                <a:spLocks/>
              </p:cNvSpPr>
              <p:nvPr/>
            </p:nvSpPr>
            <p:spPr bwMode="auto">
              <a:xfrm>
                <a:off x="1629" y="3027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28" name="Freeform 630"/>
              <p:cNvSpPr>
                <a:spLocks/>
              </p:cNvSpPr>
              <p:nvPr/>
            </p:nvSpPr>
            <p:spPr bwMode="auto">
              <a:xfrm>
                <a:off x="1629" y="3063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29" name="Freeform 631"/>
              <p:cNvSpPr>
                <a:spLocks/>
              </p:cNvSpPr>
              <p:nvPr/>
            </p:nvSpPr>
            <p:spPr bwMode="auto">
              <a:xfrm>
                <a:off x="1629" y="3098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30" name="Freeform 632"/>
              <p:cNvSpPr>
                <a:spLocks/>
              </p:cNvSpPr>
              <p:nvPr/>
            </p:nvSpPr>
            <p:spPr bwMode="auto">
              <a:xfrm>
                <a:off x="1629" y="3133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31" name="Freeform 633"/>
              <p:cNvSpPr>
                <a:spLocks/>
              </p:cNvSpPr>
              <p:nvPr/>
            </p:nvSpPr>
            <p:spPr bwMode="auto">
              <a:xfrm>
                <a:off x="1629" y="3169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32" name="Freeform 634"/>
              <p:cNvSpPr>
                <a:spLocks/>
              </p:cNvSpPr>
              <p:nvPr/>
            </p:nvSpPr>
            <p:spPr bwMode="auto">
              <a:xfrm>
                <a:off x="1629" y="3206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33" name="Freeform 635"/>
              <p:cNvSpPr>
                <a:spLocks/>
              </p:cNvSpPr>
              <p:nvPr/>
            </p:nvSpPr>
            <p:spPr bwMode="auto">
              <a:xfrm>
                <a:off x="1629" y="3241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34" name="Freeform 636"/>
              <p:cNvSpPr>
                <a:spLocks/>
              </p:cNvSpPr>
              <p:nvPr/>
            </p:nvSpPr>
            <p:spPr bwMode="auto">
              <a:xfrm>
                <a:off x="1629" y="3279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35" name="Freeform 637"/>
              <p:cNvSpPr>
                <a:spLocks/>
              </p:cNvSpPr>
              <p:nvPr/>
            </p:nvSpPr>
            <p:spPr bwMode="auto">
              <a:xfrm>
                <a:off x="1629" y="3316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36" name="Freeform 638"/>
              <p:cNvSpPr>
                <a:spLocks/>
              </p:cNvSpPr>
              <p:nvPr/>
            </p:nvSpPr>
            <p:spPr bwMode="auto">
              <a:xfrm>
                <a:off x="1629" y="3353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37" name="Freeform 639"/>
              <p:cNvSpPr>
                <a:spLocks/>
              </p:cNvSpPr>
              <p:nvPr/>
            </p:nvSpPr>
            <p:spPr bwMode="auto">
              <a:xfrm>
                <a:off x="1629" y="3387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38" name="Freeform 640"/>
              <p:cNvSpPr>
                <a:spLocks/>
              </p:cNvSpPr>
              <p:nvPr/>
            </p:nvSpPr>
            <p:spPr bwMode="auto">
              <a:xfrm>
                <a:off x="1629" y="3422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39" name="Freeform 641"/>
              <p:cNvSpPr>
                <a:spLocks/>
              </p:cNvSpPr>
              <p:nvPr/>
            </p:nvSpPr>
            <p:spPr bwMode="auto">
              <a:xfrm>
                <a:off x="1629" y="3457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40" name="Freeform 642"/>
              <p:cNvSpPr>
                <a:spLocks/>
              </p:cNvSpPr>
              <p:nvPr/>
            </p:nvSpPr>
            <p:spPr bwMode="auto">
              <a:xfrm>
                <a:off x="1629" y="3495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41" name="Freeform 643"/>
              <p:cNvSpPr>
                <a:spLocks/>
              </p:cNvSpPr>
              <p:nvPr/>
            </p:nvSpPr>
            <p:spPr bwMode="auto">
              <a:xfrm>
                <a:off x="1629" y="3532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42" name="Freeform 644"/>
              <p:cNvSpPr>
                <a:spLocks/>
              </p:cNvSpPr>
              <p:nvPr/>
            </p:nvSpPr>
            <p:spPr bwMode="auto">
              <a:xfrm>
                <a:off x="1629" y="3567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43" name="Freeform 645"/>
              <p:cNvSpPr>
                <a:spLocks/>
              </p:cNvSpPr>
              <p:nvPr/>
            </p:nvSpPr>
            <p:spPr bwMode="auto">
              <a:xfrm>
                <a:off x="1629" y="3605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44" name="Freeform 646"/>
              <p:cNvSpPr>
                <a:spLocks/>
              </p:cNvSpPr>
              <p:nvPr/>
            </p:nvSpPr>
            <p:spPr bwMode="auto">
              <a:xfrm>
                <a:off x="1629" y="3642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45" name="Freeform 647"/>
              <p:cNvSpPr>
                <a:spLocks/>
              </p:cNvSpPr>
              <p:nvPr/>
            </p:nvSpPr>
            <p:spPr bwMode="auto">
              <a:xfrm>
                <a:off x="1629" y="3683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46" name="Freeform 648"/>
              <p:cNvSpPr>
                <a:spLocks/>
              </p:cNvSpPr>
              <p:nvPr/>
            </p:nvSpPr>
            <p:spPr bwMode="auto">
              <a:xfrm>
                <a:off x="2417" y="503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47" name="Freeform 649"/>
              <p:cNvSpPr>
                <a:spLocks/>
              </p:cNvSpPr>
              <p:nvPr/>
            </p:nvSpPr>
            <p:spPr bwMode="auto">
              <a:xfrm>
                <a:off x="2417" y="538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48" name="Freeform 650"/>
              <p:cNvSpPr>
                <a:spLocks/>
              </p:cNvSpPr>
              <p:nvPr/>
            </p:nvSpPr>
            <p:spPr bwMode="auto">
              <a:xfrm>
                <a:off x="2417" y="574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49" name="Freeform 651"/>
              <p:cNvSpPr>
                <a:spLocks/>
              </p:cNvSpPr>
              <p:nvPr/>
            </p:nvSpPr>
            <p:spPr bwMode="auto">
              <a:xfrm>
                <a:off x="2417" y="607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50" name="Freeform 652"/>
              <p:cNvSpPr>
                <a:spLocks/>
              </p:cNvSpPr>
              <p:nvPr/>
            </p:nvSpPr>
            <p:spPr bwMode="auto">
              <a:xfrm>
                <a:off x="2417" y="642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51" name="Freeform 653"/>
              <p:cNvSpPr>
                <a:spLocks/>
              </p:cNvSpPr>
              <p:nvPr/>
            </p:nvSpPr>
            <p:spPr bwMode="auto">
              <a:xfrm>
                <a:off x="2417" y="678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52" name="Freeform 654"/>
              <p:cNvSpPr>
                <a:spLocks/>
              </p:cNvSpPr>
              <p:nvPr/>
            </p:nvSpPr>
            <p:spPr bwMode="auto">
              <a:xfrm>
                <a:off x="2417" y="715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53" name="Freeform 655"/>
              <p:cNvSpPr>
                <a:spLocks/>
              </p:cNvSpPr>
              <p:nvPr/>
            </p:nvSpPr>
            <p:spPr bwMode="auto">
              <a:xfrm>
                <a:off x="2417" y="749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54" name="Freeform 656"/>
              <p:cNvSpPr>
                <a:spLocks/>
              </p:cNvSpPr>
              <p:nvPr/>
            </p:nvSpPr>
            <p:spPr bwMode="auto">
              <a:xfrm>
                <a:off x="2417" y="784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55" name="Freeform 657"/>
              <p:cNvSpPr>
                <a:spLocks/>
              </p:cNvSpPr>
              <p:nvPr/>
            </p:nvSpPr>
            <p:spPr bwMode="auto">
              <a:xfrm>
                <a:off x="2417" y="819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56" name="Freeform 658"/>
              <p:cNvSpPr>
                <a:spLocks/>
              </p:cNvSpPr>
              <p:nvPr/>
            </p:nvSpPr>
            <p:spPr bwMode="auto">
              <a:xfrm>
                <a:off x="2417" y="857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57" name="Freeform 659"/>
              <p:cNvSpPr>
                <a:spLocks/>
              </p:cNvSpPr>
              <p:nvPr/>
            </p:nvSpPr>
            <p:spPr bwMode="auto">
              <a:xfrm>
                <a:off x="2417" y="894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58" name="Freeform 660"/>
              <p:cNvSpPr>
                <a:spLocks/>
              </p:cNvSpPr>
              <p:nvPr/>
            </p:nvSpPr>
            <p:spPr bwMode="auto">
              <a:xfrm>
                <a:off x="2417" y="929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59" name="Freeform 661"/>
              <p:cNvSpPr>
                <a:spLocks/>
              </p:cNvSpPr>
              <p:nvPr/>
            </p:nvSpPr>
            <p:spPr bwMode="auto">
              <a:xfrm>
                <a:off x="2417" y="967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60" name="Freeform 662"/>
              <p:cNvSpPr>
                <a:spLocks/>
              </p:cNvSpPr>
              <p:nvPr/>
            </p:nvSpPr>
            <p:spPr bwMode="auto">
              <a:xfrm>
                <a:off x="2417" y="1004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61" name="Freeform 663"/>
              <p:cNvSpPr>
                <a:spLocks/>
              </p:cNvSpPr>
              <p:nvPr/>
            </p:nvSpPr>
            <p:spPr bwMode="auto">
              <a:xfrm>
                <a:off x="2417" y="1039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62" name="Freeform 664"/>
              <p:cNvSpPr>
                <a:spLocks/>
              </p:cNvSpPr>
              <p:nvPr/>
            </p:nvSpPr>
            <p:spPr bwMode="auto">
              <a:xfrm>
                <a:off x="2417" y="1073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63" name="Freeform 665"/>
              <p:cNvSpPr>
                <a:spLocks/>
              </p:cNvSpPr>
              <p:nvPr/>
            </p:nvSpPr>
            <p:spPr bwMode="auto">
              <a:xfrm>
                <a:off x="2417" y="1108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64" name="Freeform 666"/>
              <p:cNvSpPr>
                <a:spLocks/>
              </p:cNvSpPr>
              <p:nvPr/>
            </p:nvSpPr>
            <p:spPr bwMode="auto">
              <a:xfrm>
                <a:off x="2417" y="1145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65" name="Freeform 667"/>
              <p:cNvSpPr>
                <a:spLocks/>
              </p:cNvSpPr>
              <p:nvPr/>
            </p:nvSpPr>
            <p:spPr bwMode="auto">
              <a:xfrm>
                <a:off x="2417" y="1183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66" name="Freeform 668"/>
              <p:cNvSpPr>
                <a:spLocks/>
              </p:cNvSpPr>
              <p:nvPr/>
            </p:nvSpPr>
            <p:spPr bwMode="auto">
              <a:xfrm>
                <a:off x="2417" y="1220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67" name="Freeform 669"/>
              <p:cNvSpPr>
                <a:spLocks/>
              </p:cNvSpPr>
              <p:nvPr/>
            </p:nvSpPr>
            <p:spPr bwMode="auto">
              <a:xfrm>
                <a:off x="2417" y="1255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68" name="Freeform 670"/>
              <p:cNvSpPr>
                <a:spLocks/>
              </p:cNvSpPr>
              <p:nvPr/>
            </p:nvSpPr>
            <p:spPr bwMode="auto">
              <a:xfrm>
                <a:off x="2417" y="1293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69" name="Freeform 671"/>
              <p:cNvSpPr>
                <a:spLocks/>
              </p:cNvSpPr>
              <p:nvPr/>
            </p:nvSpPr>
            <p:spPr bwMode="auto">
              <a:xfrm>
                <a:off x="2417" y="1328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70" name="Freeform 672"/>
              <p:cNvSpPr>
                <a:spLocks/>
              </p:cNvSpPr>
              <p:nvPr/>
            </p:nvSpPr>
            <p:spPr bwMode="auto">
              <a:xfrm>
                <a:off x="2417" y="1363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71" name="Freeform 673"/>
              <p:cNvSpPr>
                <a:spLocks/>
              </p:cNvSpPr>
              <p:nvPr/>
            </p:nvSpPr>
            <p:spPr bwMode="auto">
              <a:xfrm>
                <a:off x="2417" y="1397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72" name="Freeform 674"/>
              <p:cNvSpPr>
                <a:spLocks/>
              </p:cNvSpPr>
              <p:nvPr/>
            </p:nvSpPr>
            <p:spPr bwMode="auto">
              <a:xfrm>
                <a:off x="2417" y="1434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5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73" name="Freeform 675"/>
              <p:cNvSpPr>
                <a:spLocks/>
              </p:cNvSpPr>
              <p:nvPr/>
            </p:nvSpPr>
            <p:spPr bwMode="auto">
              <a:xfrm>
                <a:off x="2417" y="1471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74" name="Freeform 676"/>
              <p:cNvSpPr>
                <a:spLocks/>
              </p:cNvSpPr>
              <p:nvPr/>
            </p:nvSpPr>
            <p:spPr bwMode="auto">
              <a:xfrm>
                <a:off x="2417" y="1509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75" name="Freeform 677"/>
              <p:cNvSpPr>
                <a:spLocks/>
              </p:cNvSpPr>
              <p:nvPr/>
            </p:nvSpPr>
            <p:spPr bwMode="auto">
              <a:xfrm>
                <a:off x="2417" y="1546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76" name="Freeform 678"/>
              <p:cNvSpPr>
                <a:spLocks/>
              </p:cNvSpPr>
              <p:nvPr/>
            </p:nvSpPr>
            <p:spPr bwMode="auto">
              <a:xfrm>
                <a:off x="2417" y="1581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77" name="Freeform 679"/>
              <p:cNvSpPr>
                <a:spLocks/>
              </p:cNvSpPr>
              <p:nvPr/>
            </p:nvSpPr>
            <p:spPr bwMode="auto">
              <a:xfrm>
                <a:off x="2417" y="1617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78" name="Freeform 680"/>
              <p:cNvSpPr>
                <a:spLocks/>
              </p:cNvSpPr>
              <p:nvPr/>
            </p:nvSpPr>
            <p:spPr bwMode="auto">
              <a:xfrm>
                <a:off x="2417" y="1652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79" name="Freeform 681"/>
              <p:cNvSpPr>
                <a:spLocks/>
              </p:cNvSpPr>
              <p:nvPr/>
            </p:nvSpPr>
            <p:spPr bwMode="auto">
              <a:xfrm>
                <a:off x="2417" y="1688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80" name="Freeform 682"/>
              <p:cNvSpPr>
                <a:spLocks/>
              </p:cNvSpPr>
              <p:nvPr/>
            </p:nvSpPr>
            <p:spPr bwMode="auto">
              <a:xfrm>
                <a:off x="2417" y="1725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81" name="Freeform 683"/>
              <p:cNvSpPr>
                <a:spLocks/>
              </p:cNvSpPr>
              <p:nvPr/>
            </p:nvSpPr>
            <p:spPr bwMode="auto">
              <a:xfrm>
                <a:off x="2417" y="1760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82" name="Freeform 684"/>
              <p:cNvSpPr>
                <a:spLocks/>
              </p:cNvSpPr>
              <p:nvPr/>
            </p:nvSpPr>
            <p:spPr bwMode="auto">
              <a:xfrm>
                <a:off x="2417" y="1798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83" name="Freeform 685"/>
              <p:cNvSpPr>
                <a:spLocks/>
              </p:cNvSpPr>
              <p:nvPr/>
            </p:nvSpPr>
            <p:spPr bwMode="auto">
              <a:xfrm>
                <a:off x="2417" y="1835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84" name="Freeform 686"/>
              <p:cNvSpPr>
                <a:spLocks/>
              </p:cNvSpPr>
              <p:nvPr/>
            </p:nvSpPr>
            <p:spPr bwMode="auto">
              <a:xfrm>
                <a:off x="2417" y="1872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85" name="Freeform 687"/>
              <p:cNvSpPr>
                <a:spLocks/>
              </p:cNvSpPr>
              <p:nvPr/>
            </p:nvSpPr>
            <p:spPr bwMode="auto">
              <a:xfrm>
                <a:off x="2417" y="1906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86" name="Freeform 688"/>
              <p:cNvSpPr>
                <a:spLocks/>
              </p:cNvSpPr>
              <p:nvPr/>
            </p:nvSpPr>
            <p:spPr bwMode="auto">
              <a:xfrm>
                <a:off x="2417" y="1941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87" name="Freeform 689"/>
              <p:cNvSpPr>
                <a:spLocks/>
              </p:cNvSpPr>
              <p:nvPr/>
            </p:nvSpPr>
            <p:spPr bwMode="auto">
              <a:xfrm>
                <a:off x="2417" y="1976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88" name="Freeform 690"/>
              <p:cNvSpPr>
                <a:spLocks/>
              </p:cNvSpPr>
              <p:nvPr/>
            </p:nvSpPr>
            <p:spPr bwMode="auto">
              <a:xfrm>
                <a:off x="2417" y="2014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89" name="Freeform 691"/>
              <p:cNvSpPr>
                <a:spLocks/>
              </p:cNvSpPr>
              <p:nvPr/>
            </p:nvSpPr>
            <p:spPr bwMode="auto">
              <a:xfrm>
                <a:off x="2417" y="2051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90" name="Freeform 692"/>
              <p:cNvSpPr>
                <a:spLocks/>
              </p:cNvSpPr>
              <p:nvPr/>
            </p:nvSpPr>
            <p:spPr bwMode="auto">
              <a:xfrm>
                <a:off x="2417" y="2086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91" name="Freeform 693"/>
              <p:cNvSpPr>
                <a:spLocks/>
              </p:cNvSpPr>
              <p:nvPr/>
            </p:nvSpPr>
            <p:spPr bwMode="auto">
              <a:xfrm>
                <a:off x="2417" y="2124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92" name="Freeform 694"/>
              <p:cNvSpPr>
                <a:spLocks/>
              </p:cNvSpPr>
              <p:nvPr/>
            </p:nvSpPr>
            <p:spPr bwMode="auto">
              <a:xfrm>
                <a:off x="2417" y="2161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93" name="Freeform 695"/>
              <p:cNvSpPr>
                <a:spLocks/>
              </p:cNvSpPr>
              <p:nvPr/>
            </p:nvSpPr>
            <p:spPr bwMode="auto">
              <a:xfrm>
                <a:off x="2417" y="2196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94" name="Freeform 696"/>
              <p:cNvSpPr>
                <a:spLocks/>
              </p:cNvSpPr>
              <p:nvPr/>
            </p:nvSpPr>
            <p:spPr bwMode="auto">
              <a:xfrm>
                <a:off x="2417" y="2230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95" name="Freeform 697"/>
              <p:cNvSpPr>
                <a:spLocks/>
              </p:cNvSpPr>
              <p:nvPr/>
            </p:nvSpPr>
            <p:spPr bwMode="auto">
              <a:xfrm>
                <a:off x="2417" y="2265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96" name="Freeform 698"/>
              <p:cNvSpPr>
                <a:spLocks/>
              </p:cNvSpPr>
              <p:nvPr/>
            </p:nvSpPr>
            <p:spPr bwMode="auto">
              <a:xfrm>
                <a:off x="2417" y="2302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97" name="Freeform 699"/>
              <p:cNvSpPr>
                <a:spLocks/>
              </p:cNvSpPr>
              <p:nvPr/>
            </p:nvSpPr>
            <p:spPr bwMode="auto">
              <a:xfrm>
                <a:off x="2417" y="2340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98" name="Freeform 700"/>
              <p:cNvSpPr>
                <a:spLocks/>
              </p:cNvSpPr>
              <p:nvPr/>
            </p:nvSpPr>
            <p:spPr bwMode="auto">
              <a:xfrm>
                <a:off x="2417" y="2377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99" name="Freeform 701"/>
              <p:cNvSpPr>
                <a:spLocks/>
              </p:cNvSpPr>
              <p:nvPr/>
            </p:nvSpPr>
            <p:spPr bwMode="auto">
              <a:xfrm>
                <a:off x="2417" y="2412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00" name="Freeform 702"/>
              <p:cNvSpPr>
                <a:spLocks/>
              </p:cNvSpPr>
              <p:nvPr/>
            </p:nvSpPr>
            <p:spPr bwMode="auto">
              <a:xfrm>
                <a:off x="2417" y="2450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01" name="Freeform 703"/>
              <p:cNvSpPr>
                <a:spLocks/>
              </p:cNvSpPr>
              <p:nvPr/>
            </p:nvSpPr>
            <p:spPr bwMode="auto">
              <a:xfrm>
                <a:off x="2417" y="2485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02" name="Freeform 704"/>
              <p:cNvSpPr>
                <a:spLocks/>
              </p:cNvSpPr>
              <p:nvPr/>
            </p:nvSpPr>
            <p:spPr bwMode="auto">
              <a:xfrm>
                <a:off x="2417" y="2520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03" name="Freeform 705"/>
              <p:cNvSpPr>
                <a:spLocks/>
              </p:cNvSpPr>
              <p:nvPr/>
            </p:nvSpPr>
            <p:spPr bwMode="auto">
              <a:xfrm>
                <a:off x="2417" y="2554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04" name="Freeform 706"/>
              <p:cNvSpPr>
                <a:spLocks/>
              </p:cNvSpPr>
              <p:nvPr/>
            </p:nvSpPr>
            <p:spPr bwMode="auto">
              <a:xfrm>
                <a:off x="2417" y="2591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5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05" name="Freeform 707"/>
              <p:cNvSpPr>
                <a:spLocks/>
              </p:cNvSpPr>
              <p:nvPr/>
            </p:nvSpPr>
            <p:spPr bwMode="auto">
              <a:xfrm>
                <a:off x="2417" y="2628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06" name="Freeform 708"/>
              <p:cNvSpPr>
                <a:spLocks/>
              </p:cNvSpPr>
              <p:nvPr/>
            </p:nvSpPr>
            <p:spPr bwMode="auto">
              <a:xfrm>
                <a:off x="2417" y="2666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07" name="Freeform 709"/>
              <p:cNvSpPr>
                <a:spLocks/>
              </p:cNvSpPr>
              <p:nvPr/>
            </p:nvSpPr>
            <p:spPr bwMode="auto">
              <a:xfrm>
                <a:off x="2417" y="2703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08" name="Freeform 710"/>
              <p:cNvSpPr>
                <a:spLocks/>
              </p:cNvSpPr>
              <p:nvPr/>
            </p:nvSpPr>
            <p:spPr bwMode="auto">
              <a:xfrm>
                <a:off x="2417" y="2738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09" name="Freeform 711"/>
              <p:cNvSpPr>
                <a:spLocks/>
              </p:cNvSpPr>
              <p:nvPr/>
            </p:nvSpPr>
            <p:spPr bwMode="auto">
              <a:xfrm>
                <a:off x="2417" y="2774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10" name="Freeform 712"/>
              <p:cNvSpPr>
                <a:spLocks/>
              </p:cNvSpPr>
              <p:nvPr/>
            </p:nvSpPr>
            <p:spPr bwMode="auto">
              <a:xfrm>
                <a:off x="2417" y="2809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11" name="Freeform 713"/>
              <p:cNvSpPr>
                <a:spLocks/>
              </p:cNvSpPr>
              <p:nvPr/>
            </p:nvSpPr>
            <p:spPr bwMode="auto">
              <a:xfrm>
                <a:off x="2417" y="2845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12" name="Freeform 714"/>
              <p:cNvSpPr>
                <a:spLocks/>
              </p:cNvSpPr>
              <p:nvPr/>
            </p:nvSpPr>
            <p:spPr bwMode="auto">
              <a:xfrm>
                <a:off x="2417" y="2882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13" name="Freeform 715"/>
              <p:cNvSpPr>
                <a:spLocks/>
              </p:cNvSpPr>
              <p:nvPr/>
            </p:nvSpPr>
            <p:spPr bwMode="auto">
              <a:xfrm>
                <a:off x="2417" y="2917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14" name="Freeform 716"/>
              <p:cNvSpPr>
                <a:spLocks/>
              </p:cNvSpPr>
              <p:nvPr/>
            </p:nvSpPr>
            <p:spPr bwMode="auto">
              <a:xfrm>
                <a:off x="2417" y="2955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15" name="Freeform 717"/>
              <p:cNvSpPr>
                <a:spLocks/>
              </p:cNvSpPr>
              <p:nvPr/>
            </p:nvSpPr>
            <p:spPr bwMode="auto">
              <a:xfrm>
                <a:off x="2417" y="2992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16" name="Freeform 718"/>
              <p:cNvSpPr>
                <a:spLocks/>
              </p:cNvSpPr>
              <p:nvPr/>
            </p:nvSpPr>
            <p:spPr bwMode="auto">
              <a:xfrm>
                <a:off x="2417" y="3029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17" name="Freeform 719"/>
              <p:cNvSpPr>
                <a:spLocks/>
              </p:cNvSpPr>
              <p:nvPr/>
            </p:nvSpPr>
            <p:spPr bwMode="auto">
              <a:xfrm>
                <a:off x="2417" y="3063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18" name="Freeform 720"/>
              <p:cNvSpPr>
                <a:spLocks/>
              </p:cNvSpPr>
              <p:nvPr/>
            </p:nvSpPr>
            <p:spPr bwMode="auto">
              <a:xfrm>
                <a:off x="2417" y="3098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19" name="Freeform 721"/>
              <p:cNvSpPr>
                <a:spLocks/>
              </p:cNvSpPr>
              <p:nvPr/>
            </p:nvSpPr>
            <p:spPr bwMode="auto">
              <a:xfrm>
                <a:off x="2417" y="3133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20" name="Freeform 722"/>
              <p:cNvSpPr>
                <a:spLocks/>
              </p:cNvSpPr>
              <p:nvPr/>
            </p:nvSpPr>
            <p:spPr bwMode="auto">
              <a:xfrm>
                <a:off x="2417" y="3171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21" name="Freeform 723"/>
              <p:cNvSpPr>
                <a:spLocks/>
              </p:cNvSpPr>
              <p:nvPr/>
            </p:nvSpPr>
            <p:spPr bwMode="auto">
              <a:xfrm>
                <a:off x="2417" y="3208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22" name="Freeform 724"/>
              <p:cNvSpPr>
                <a:spLocks/>
              </p:cNvSpPr>
              <p:nvPr/>
            </p:nvSpPr>
            <p:spPr bwMode="auto">
              <a:xfrm>
                <a:off x="2417" y="3243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23" name="Freeform 725"/>
              <p:cNvSpPr>
                <a:spLocks/>
              </p:cNvSpPr>
              <p:nvPr/>
            </p:nvSpPr>
            <p:spPr bwMode="auto">
              <a:xfrm>
                <a:off x="2417" y="3281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24" name="Freeform 726"/>
              <p:cNvSpPr>
                <a:spLocks/>
              </p:cNvSpPr>
              <p:nvPr/>
            </p:nvSpPr>
            <p:spPr bwMode="auto">
              <a:xfrm>
                <a:off x="2417" y="3318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25" name="Freeform 727"/>
              <p:cNvSpPr>
                <a:spLocks/>
              </p:cNvSpPr>
              <p:nvPr/>
            </p:nvSpPr>
            <p:spPr bwMode="auto">
              <a:xfrm>
                <a:off x="2417" y="3353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26" name="Freeform 728"/>
              <p:cNvSpPr>
                <a:spLocks/>
              </p:cNvSpPr>
              <p:nvPr/>
            </p:nvSpPr>
            <p:spPr bwMode="auto">
              <a:xfrm>
                <a:off x="2417" y="3387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27" name="Freeform 729"/>
              <p:cNvSpPr>
                <a:spLocks/>
              </p:cNvSpPr>
              <p:nvPr/>
            </p:nvSpPr>
            <p:spPr bwMode="auto">
              <a:xfrm>
                <a:off x="2417" y="3422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28" name="Freeform 730"/>
              <p:cNvSpPr>
                <a:spLocks/>
              </p:cNvSpPr>
              <p:nvPr/>
            </p:nvSpPr>
            <p:spPr bwMode="auto">
              <a:xfrm>
                <a:off x="2417" y="3459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29" name="Freeform 731"/>
              <p:cNvSpPr>
                <a:spLocks/>
              </p:cNvSpPr>
              <p:nvPr/>
            </p:nvSpPr>
            <p:spPr bwMode="auto">
              <a:xfrm>
                <a:off x="2417" y="3497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30" name="Freeform 732"/>
              <p:cNvSpPr>
                <a:spLocks/>
              </p:cNvSpPr>
              <p:nvPr/>
            </p:nvSpPr>
            <p:spPr bwMode="auto">
              <a:xfrm>
                <a:off x="2417" y="3534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31" name="Freeform 733"/>
              <p:cNvSpPr>
                <a:spLocks/>
              </p:cNvSpPr>
              <p:nvPr/>
            </p:nvSpPr>
            <p:spPr bwMode="auto">
              <a:xfrm>
                <a:off x="2417" y="3569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32" name="Freeform 734"/>
              <p:cNvSpPr>
                <a:spLocks/>
              </p:cNvSpPr>
              <p:nvPr/>
            </p:nvSpPr>
            <p:spPr bwMode="auto">
              <a:xfrm>
                <a:off x="2417" y="3607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33" name="Freeform 735"/>
              <p:cNvSpPr>
                <a:spLocks/>
              </p:cNvSpPr>
              <p:nvPr/>
            </p:nvSpPr>
            <p:spPr bwMode="auto">
              <a:xfrm>
                <a:off x="2417" y="3646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34" name="Freeform 736"/>
              <p:cNvSpPr>
                <a:spLocks/>
              </p:cNvSpPr>
              <p:nvPr/>
            </p:nvSpPr>
            <p:spPr bwMode="auto">
              <a:xfrm>
                <a:off x="2417" y="3685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35" name="Freeform 737"/>
              <p:cNvSpPr>
                <a:spLocks/>
              </p:cNvSpPr>
              <p:nvPr/>
            </p:nvSpPr>
            <p:spPr bwMode="auto">
              <a:xfrm>
                <a:off x="3203" y="503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36" name="Freeform 738"/>
              <p:cNvSpPr>
                <a:spLocks/>
              </p:cNvSpPr>
              <p:nvPr/>
            </p:nvSpPr>
            <p:spPr bwMode="auto">
              <a:xfrm>
                <a:off x="3203" y="538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37" name="Freeform 739"/>
              <p:cNvSpPr>
                <a:spLocks/>
              </p:cNvSpPr>
              <p:nvPr/>
            </p:nvSpPr>
            <p:spPr bwMode="auto">
              <a:xfrm>
                <a:off x="3203" y="574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38" name="Freeform 740"/>
              <p:cNvSpPr>
                <a:spLocks/>
              </p:cNvSpPr>
              <p:nvPr/>
            </p:nvSpPr>
            <p:spPr bwMode="auto">
              <a:xfrm>
                <a:off x="3203" y="607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39" name="Freeform 741"/>
              <p:cNvSpPr>
                <a:spLocks/>
              </p:cNvSpPr>
              <p:nvPr/>
            </p:nvSpPr>
            <p:spPr bwMode="auto">
              <a:xfrm>
                <a:off x="3203" y="642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40" name="Freeform 742"/>
              <p:cNvSpPr>
                <a:spLocks/>
              </p:cNvSpPr>
              <p:nvPr/>
            </p:nvSpPr>
            <p:spPr bwMode="auto">
              <a:xfrm>
                <a:off x="3203" y="680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41" name="Freeform 743"/>
              <p:cNvSpPr>
                <a:spLocks/>
              </p:cNvSpPr>
              <p:nvPr/>
            </p:nvSpPr>
            <p:spPr bwMode="auto">
              <a:xfrm>
                <a:off x="3203" y="715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42" name="Freeform 744"/>
              <p:cNvSpPr>
                <a:spLocks/>
              </p:cNvSpPr>
              <p:nvPr/>
            </p:nvSpPr>
            <p:spPr bwMode="auto">
              <a:xfrm>
                <a:off x="3203" y="749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43" name="Freeform 745"/>
              <p:cNvSpPr>
                <a:spLocks/>
              </p:cNvSpPr>
              <p:nvPr/>
            </p:nvSpPr>
            <p:spPr bwMode="auto">
              <a:xfrm>
                <a:off x="3203" y="784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44" name="Freeform 746"/>
              <p:cNvSpPr>
                <a:spLocks/>
              </p:cNvSpPr>
              <p:nvPr/>
            </p:nvSpPr>
            <p:spPr bwMode="auto">
              <a:xfrm>
                <a:off x="3203" y="821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45" name="Freeform 747"/>
              <p:cNvSpPr>
                <a:spLocks/>
              </p:cNvSpPr>
              <p:nvPr/>
            </p:nvSpPr>
            <p:spPr bwMode="auto">
              <a:xfrm>
                <a:off x="3203" y="859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46" name="Freeform 748"/>
              <p:cNvSpPr>
                <a:spLocks/>
              </p:cNvSpPr>
              <p:nvPr/>
            </p:nvSpPr>
            <p:spPr bwMode="auto">
              <a:xfrm>
                <a:off x="3203" y="896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47" name="Freeform 749"/>
              <p:cNvSpPr>
                <a:spLocks/>
              </p:cNvSpPr>
              <p:nvPr/>
            </p:nvSpPr>
            <p:spPr bwMode="auto">
              <a:xfrm>
                <a:off x="3203" y="931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48" name="Freeform 750"/>
              <p:cNvSpPr>
                <a:spLocks/>
              </p:cNvSpPr>
              <p:nvPr/>
            </p:nvSpPr>
            <p:spPr bwMode="auto">
              <a:xfrm>
                <a:off x="3203" y="969"/>
                <a:ext cx="1" cy="9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49" name="Freeform 751"/>
              <p:cNvSpPr>
                <a:spLocks/>
              </p:cNvSpPr>
              <p:nvPr/>
            </p:nvSpPr>
            <p:spPr bwMode="auto">
              <a:xfrm>
                <a:off x="3203" y="1004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50" name="Freeform 752"/>
              <p:cNvSpPr>
                <a:spLocks/>
              </p:cNvSpPr>
              <p:nvPr/>
            </p:nvSpPr>
            <p:spPr bwMode="auto">
              <a:xfrm>
                <a:off x="3203" y="1039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51" name="Freeform 753"/>
              <p:cNvSpPr>
                <a:spLocks/>
              </p:cNvSpPr>
              <p:nvPr/>
            </p:nvSpPr>
            <p:spPr bwMode="auto">
              <a:xfrm>
                <a:off x="3203" y="1073"/>
                <a:ext cx="1" cy="13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52" name="Freeform 754"/>
              <p:cNvSpPr>
                <a:spLocks/>
              </p:cNvSpPr>
              <p:nvPr/>
            </p:nvSpPr>
            <p:spPr bwMode="auto">
              <a:xfrm>
                <a:off x="3203" y="1110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5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53" name="Freeform 755"/>
              <p:cNvSpPr>
                <a:spLocks/>
              </p:cNvSpPr>
              <p:nvPr/>
            </p:nvSpPr>
            <p:spPr bwMode="auto">
              <a:xfrm>
                <a:off x="3203" y="1147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54" name="Freeform 756"/>
              <p:cNvSpPr>
                <a:spLocks/>
              </p:cNvSpPr>
              <p:nvPr/>
            </p:nvSpPr>
            <p:spPr bwMode="auto">
              <a:xfrm>
                <a:off x="3203" y="1185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55" name="Freeform 757"/>
              <p:cNvSpPr>
                <a:spLocks/>
              </p:cNvSpPr>
              <p:nvPr/>
            </p:nvSpPr>
            <p:spPr bwMode="auto">
              <a:xfrm>
                <a:off x="3203" y="1222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56" name="Freeform 758"/>
              <p:cNvSpPr>
                <a:spLocks/>
              </p:cNvSpPr>
              <p:nvPr/>
            </p:nvSpPr>
            <p:spPr bwMode="auto">
              <a:xfrm>
                <a:off x="3203" y="1257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57" name="Freeform 759"/>
              <p:cNvSpPr>
                <a:spLocks/>
              </p:cNvSpPr>
              <p:nvPr/>
            </p:nvSpPr>
            <p:spPr bwMode="auto">
              <a:xfrm>
                <a:off x="3203" y="1293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58" name="Freeform 760"/>
              <p:cNvSpPr>
                <a:spLocks/>
              </p:cNvSpPr>
              <p:nvPr/>
            </p:nvSpPr>
            <p:spPr bwMode="auto">
              <a:xfrm>
                <a:off x="3203" y="1328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59" name="Freeform 761"/>
              <p:cNvSpPr>
                <a:spLocks/>
              </p:cNvSpPr>
              <p:nvPr/>
            </p:nvSpPr>
            <p:spPr bwMode="auto">
              <a:xfrm>
                <a:off x="3203" y="1363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60" name="Freeform 762"/>
              <p:cNvSpPr>
                <a:spLocks/>
              </p:cNvSpPr>
              <p:nvPr/>
            </p:nvSpPr>
            <p:spPr bwMode="auto">
              <a:xfrm>
                <a:off x="3203" y="1401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61" name="Freeform 763"/>
              <p:cNvSpPr>
                <a:spLocks/>
              </p:cNvSpPr>
              <p:nvPr/>
            </p:nvSpPr>
            <p:spPr bwMode="auto">
              <a:xfrm>
                <a:off x="3203" y="1436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62" name="Freeform 764"/>
              <p:cNvSpPr>
                <a:spLocks/>
              </p:cNvSpPr>
              <p:nvPr/>
            </p:nvSpPr>
            <p:spPr bwMode="auto">
              <a:xfrm>
                <a:off x="3203" y="1473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63" name="Freeform 765"/>
              <p:cNvSpPr>
                <a:spLocks/>
              </p:cNvSpPr>
              <p:nvPr/>
            </p:nvSpPr>
            <p:spPr bwMode="auto">
              <a:xfrm>
                <a:off x="3203" y="1511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64" name="Freeform 766"/>
              <p:cNvSpPr>
                <a:spLocks/>
              </p:cNvSpPr>
              <p:nvPr/>
            </p:nvSpPr>
            <p:spPr bwMode="auto">
              <a:xfrm>
                <a:off x="3203" y="1548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65" name="Freeform 767"/>
              <p:cNvSpPr>
                <a:spLocks/>
              </p:cNvSpPr>
              <p:nvPr/>
            </p:nvSpPr>
            <p:spPr bwMode="auto">
              <a:xfrm>
                <a:off x="3203" y="1581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66" name="Freeform 768"/>
              <p:cNvSpPr>
                <a:spLocks/>
              </p:cNvSpPr>
              <p:nvPr/>
            </p:nvSpPr>
            <p:spPr bwMode="auto">
              <a:xfrm>
                <a:off x="3203" y="1617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67" name="Freeform 769"/>
              <p:cNvSpPr>
                <a:spLocks/>
              </p:cNvSpPr>
              <p:nvPr/>
            </p:nvSpPr>
            <p:spPr bwMode="auto">
              <a:xfrm>
                <a:off x="3203" y="1652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68" name="Freeform 770"/>
              <p:cNvSpPr>
                <a:spLocks/>
              </p:cNvSpPr>
              <p:nvPr/>
            </p:nvSpPr>
            <p:spPr bwMode="auto">
              <a:xfrm>
                <a:off x="3203" y="1690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69" name="Freeform 771"/>
              <p:cNvSpPr>
                <a:spLocks/>
              </p:cNvSpPr>
              <p:nvPr/>
            </p:nvSpPr>
            <p:spPr bwMode="auto">
              <a:xfrm>
                <a:off x="3203" y="1727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70" name="Freeform 772"/>
              <p:cNvSpPr>
                <a:spLocks/>
              </p:cNvSpPr>
              <p:nvPr/>
            </p:nvSpPr>
            <p:spPr bwMode="auto">
              <a:xfrm>
                <a:off x="3203" y="1762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71" name="Freeform 773"/>
              <p:cNvSpPr>
                <a:spLocks/>
              </p:cNvSpPr>
              <p:nvPr/>
            </p:nvSpPr>
            <p:spPr bwMode="auto">
              <a:xfrm>
                <a:off x="3203" y="1800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72" name="Freeform 774"/>
              <p:cNvSpPr>
                <a:spLocks/>
              </p:cNvSpPr>
              <p:nvPr/>
            </p:nvSpPr>
            <p:spPr bwMode="auto">
              <a:xfrm>
                <a:off x="3203" y="1837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73" name="Freeform 775"/>
              <p:cNvSpPr>
                <a:spLocks/>
              </p:cNvSpPr>
              <p:nvPr/>
            </p:nvSpPr>
            <p:spPr bwMode="auto">
              <a:xfrm>
                <a:off x="3203" y="1872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74" name="Freeform 776"/>
              <p:cNvSpPr>
                <a:spLocks/>
              </p:cNvSpPr>
              <p:nvPr/>
            </p:nvSpPr>
            <p:spPr bwMode="auto">
              <a:xfrm>
                <a:off x="3203" y="1906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75" name="Freeform 777"/>
              <p:cNvSpPr>
                <a:spLocks/>
              </p:cNvSpPr>
              <p:nvPr/>
            </p:nvSpPr>
            <p:spPr bwMode="auto">
              <a:xfrm>
                <a:off x="3203" y="1941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76" name="Freeform 778"/>
              <p:cNvSpPr>
                <a:spLocks/>
              </p:cNvSpPr>
              <p:nvPr/>
            </p:nvSpPr>
            <p:spPr bwMode="auto">
              <a:xfrm>
                <a:off x="3203" y="1978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77" name="Freeform 779"/>
              <p:cNvSpPr>
                <a:spLocks/>
              </p:cNvSpPr>
              <p:nvPr/>
            </p:nvSpPr>
            <p:spPr bwMode="auto">
              <a:xfrm>
                <a:off x="3203" y="2016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78" name="Freeform 780"/>
              <p:cNvSpPr>
                <a:spLocks/>
              </p:cNvSpPr>
              <p:nvPr/>
            </p:nvSpPr>
            <p:spPr bwMode="auto">
              <a:xfrm>
                <a:off x="3203" y="2053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79" name="Freeform 781"/>
              <p:cNvSpPr>
                <a:spLocks/>
              </p:cNvSpPr>
              <p:nvPr/>
            </p:nvSpPr>
            <p:spPr bwMode="auto">
              <a:xfrm>
                <a:off x="3203" y="2088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80" name="Freeform 782"/>
              <p:cNvSpPr>
                <a:spLocks/>
              </p:cNvSpPr>
              <p:nvPr/>
            </p:nvSpPr>
            <p:spPr bwMode="auto">
              <a:xfrm>
                <a:off x="3203" y="2126"/>
                <a:ext cx="1" cy="9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81" name="Freeform 783"/>
              <p:cNvSpPr>
                <a:spLocks/>
              </p:cNvSpPr>
              <p:nvPr/>
            </p:nvSpPr>
            <p:spPr bwMode="auto">
              <a:xfrm>
                <a:off x="3203" y="2161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82" name="Freeform 784"/>
              <p:cNvSpPr>
                <a:spLocks/>
              </p:cNvSpPr>
              <p:nvPr/>
            </p:nvSpPr>
            <p:spPr bwMode="auto">
              <a:xfrm>
                <a:off x="3203" y="2196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83" name="Freeform 785"/>
              <p:cNvSpPr>
                <a:spLocks/>
              </p:cNvSpPr>
              <p:nvPr/>
            </p:nvSpPr>
            <p:spPr bwMode="auto">
              <a:xfrm>
                <a:off x="3203" y="2230"/>
                <a:ext cx="1" cy="13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84" name="Freeform 786"/>
              <p:cNvSpPr>
                <a:spLocks/>
              </p:cNvSpPr>
              <p:nvPr/>
            </p:nvSpPr>
            <p:spPr bwMode="auto">
              <a:xfrm>
                <a:off x="3203" y="2267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5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85" name="Freeform 787"/>
              <p:cNvSpPr>
                <a:spLocks/>
              </p:cNvSpPr>
              <p:nvPr/>
            </p:nvSpPr>
            <p:spPr bwMode="auto">
              <a:xfrm>
                <a:off x="3203" y="2304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86" name="Freeform 788"/>
              <p:cNvSpPr>
                <a:spLocks/>
              </p:cNvSpPr>
              <p:nvPr/>
            </p:nvSpPr>
            <p:spPr bwMode="auto">
              <a:xfrm>
                <a:off x="3203" y="2342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87" name="Freeform 789"/>
              <p:cNvSpPr>
                <a:spLocks/>
              </p:cNvSpPr>
              <p:nvPr/>
            </p:nvSpPr>
            <p:spPr bwMode="auto">
              <a:xfrm>
                <a:off x="3203" y="2379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88" name="Freeform 790"/>
              <p:cNvSpPr>
                <a:spLocks/>
              </p:cNvSpPr>
              <p:nvPr/>
            </p:nvSpPr>
            <p:spPr bwMode="auto">
              <a:xfrm>
                <a:off x="3203" y="2414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89" name="Freeform 791"/>
              <p:cNvSpPr>
                <a:spLocks/>
              </p:cNvSpPr>
              <p:nvPr/>
            </p:nvSpPr>
            <p:spPr bwMode="auto">
              <a:xfrm>
                <a:off x="3203" y="2450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90" name="Freeform 792"/>
              <p:cNvSpPr>
                <a:spLocks/>
              </p:cNvSpPr>
              <p:nvPr/>
            </p:nvSpPr>
            <p:spPr bwMode="auto">
              <a:xfrm>
                <a:off x="3203" y="2485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91" name="Freeform 793"/>
              <p:cNvSpPr>
                <a:spLocks/>
              </p:cNvSpPr>
              <p:nvPr/>
            </p:nvSpPr>
            <p:spPr bwMode="auto">
              <a:xfrm>
                <a:off x="3203" y="2520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92" name="Freeform 794"/>
              <p:cNvSpPr>
                <a:spLocks/>
              </p:cNvSpPr>
              <p:nvPr/>
            </p:nvSpPr>
            <p:spPr bwMode="auto">
              <a:xfrm>
                <a:off x="3203" y="2558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93" name="Freeform 795"/>
              <p:cNvSpPr>
                <a:spLocks/>
              </p:cNvSpPr>
              <p:nvPr/>
            </p:nvSpPr>
            <p:spPr bwMode="auto">
              <a:xfrm>
                <a:off x="3203" y="2593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94" name="Freeform 796"/>
              <p:cNvSpPr>
                <a:spLocks/>
              </p:cNvSpPr>
              <p:nvPr/>
            </p:nvSpPr>
            <p:spPr bwMode="auto">
              <a:xfrm>
                <a:off x="3203" y="2630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95" name="Freeform 797"/>
              <p:cNvSpPr>
                <a:spLocks/>
              </p:cNvSpPr>
              <p:nvPr/>
            </p:nvSpPr>
            <p:spPr bwMode="auto">
              <a:xfrm>
                <a:off x="3203" y="2668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96" name="Freeform 798"/>
              <p:cNvSpPr>
                <a:spLocks/>
              </p:cNvSpPr>
              <p:nvPr/>
            </p:nvSpPr>
            <p:spPr bwMode="auto">
              <a:xfrm>
                <a:off x="3203" y="2705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97" name="Freeform 799"/>
              <p:cNvSpPr>
                <a:spLocks/>
              </p:cNvSpPr>
              <p:nvPr/>
            </p:nvSpPr>
            <p:spPr bwMode="auto">
              <a:xfrm>
                <a:off x="3203" y="2738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98" name="Freeform 800"/>
              <p:cNvSpPr>
                <a:spLocks/>
              </p:cNvSpPr>
              <p:nvPr/>
            </p:nvSpPr>
            <p:spPr bwMode="auto">
              <a:xfrm>
                <a:off x="3203" y="2774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99" name="Freeform 801"/>
              <p:cNvSpPr>
                <a:spLocks/>
              </p:cNvSpPr>
              <p:nvPr/>
            </p:nvSpPr>
            <p:spPr bwMode="auto">
              <a:xfrm>
                <a:off x="3203" y="2809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00" name="Freeform 802"/>
              <p:cNvSpPr>
                <a:spLocks/>
              </p:cNvSpPr>
              <p:nvPr/>
            </p:nvSpPr>
            <p:spPr bwMode="auto">
              <a:xfrm>
                <a:off x="3203" y="2847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01" name="Freeform 803"/>
              <p:cNvSpPr>
                <a:spLocks/>
              </p:cNvSpPr>
              <p:nvPr/>
            </p:nvSpPr>
            <p:spPr bwMode="auto">
              <a:xfrm>
                <a:off x="3203" y="2884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02" name="Freeform 804"/>
              <p:cNvSpPr>
                <a:spLocks/>
              </p:cNvSpPr>
              <p:nvPr/>
            </p:nvSpPr>
            <p:spPr bwMode="auto">
              <a:xfrm>
                <a:off x="3203" y="2919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03" name="Freeform 805"/>
              <p:cNvSpPr>
                <a:spLocks/>
              </p:cNvSpPr>
              <p:nvPr/>
            </p:nvSpPr>
            <p:spPr bwMode="auto">
              <a:xfrm>
                <a:off x="3203" y="2957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04" name="Freeform 806"/>
              <p:cNvSpPr>
                <a:spLocks/>
              </p:cNvSpPr>
              <p:nvPr/>
            </p:nvSpPr>
            <p:spPr bwMode="auto">
              <a:xfrm>
                <a:off x="3203" y="2994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05" name="Freeform 807"/>
              <p:cNvSpPr>
                <a:spLocks/>
              </p:cNvSpPr>
              <p:nvPr/>
            </p:nvSpPr>
            <p:spPr bwMode="auto">
              <a:xfrm>
                <a:off x="3203" y="3029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06" name="Freeform 808"/>
              <p:cNvSpPr>
                <a:spLocks/>
              </p:cNvSpPr>
              <p:nvPr/>
            </p:nvSpPr>
            <p:spPr bwMode="auto">
              <a:xfrm>
                <a:off x="3203" y="3063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07" name="Freeform 809"/>
              <p:cNvSpPr>
                <a:spLocks/>
              </p:cNvSpPr>
              <p:nvPr/>
            </p:nvSpPr>
            <p:spPr bwMode="auto">
              <a:xfrm>
                <a:off x="3203" y="3098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08" name="Freeform 810"/>
              <p:cNvSpPr>
                <a:spLocks/>
              </p:cNvSpPr>
              <p:nvPr/>
            </p:nvSpPr>
            <p:spPr bwMode="auto">
              <a:xfrm>
                <a:off x="3203" y="3135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09" name="Freeform 811"/>
              <p:cNvSpPr>
                <a:spLocks/>
              </p:cNvSpPr>
              <p:nvPr/>
            </p:nvSpPr>
            <p:spPr bwMode="auto">
              <a:xfrm>
                <a:off x="3203" y="3173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10" name="Freeform 812"/>
              <p:cNvSpPr>
                <a:spLocks/>
              </p:cNvSpPr>
              <p:nvPr/>
            </p:nvSpPr>
            <p:spPr bwMode="auto">
              <a:xfrm>
                <a:off x="3203" y="3210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611" name="Group 813"/>
            <p:cNvGrpSpPr>
              <a:grpSpLocks/>
            </p:cNvGrpSpPr>
            <p:nvPr/>
          </p:nvGrpSpPr>
          <p:grpSpPr bwMode="auto">
            <a:xfrm>
              <a:off x="4805363" y="1603425"/>
              <a:ext cx="3567112" cy="4649788"/>
              <a:chOff x="3203" y="503"/>
              <a:chExt cx="2362" cy="3192"/>
            </a:xfrm>
          </p:grpSpPr>
          <p:sp>
            <p:nvSpPr>
              <p:cNvPr id="612" name="Freeform 814"/>
              <p:cNvSpPr>
                <a:spLocks/>
              </p:cNvSpPr>
              <p:nvPr/>
            </p:nvSpPr>
            <p:spPr bwMode="auto">
              <a:xfrm>
                <a:off x="3203" y="3245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13" name="Freeform 815"/>
              <p:cNvSpPr>
                <a:spLocks/>
              </p:cNvSpPr>
              <p:nvPr/>
            </p:nvSpPr>
            <p:spPr bwMode="auto">
              <a:xfrm>
                <a:off x="3203" y="3283"/>
                <a:ext cx="1" cy="9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14" name="Freeform 816"/>
              <p:cNvSpPr>
                <a:spLocks/>
              </p:cNvSpPr>
              <p:nvPr/>
            </p:nvSpPr>
            <p:spPr bwMode="auto">
              <a:xfrm>
                <a:off x="3203" y="3318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15" name="Freeform 817"/>
              <p:cNvSpPr>
                <a:spLocks/>
              </p:cNvSpPr>
              <p:nvPr/>
            </p:nvSpPr>
            <p:spPr bwMode="auto">
              <a:xfrm>
                <a:off x="3203" y="3353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16" name="Freeform 818"/>
              <p:cNvSpPr>
                <a:spLocks/>
              </p:cNvSpPr>
              <p:nvPr/>
            </p:nvSpPr>
            <p:spPr bwMode="auto">
              <a:xfrm>
                <a:off x="3203" y="3387"/>
                <a:ext cx="1" cy="13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17" name="Freeform 819"/>
              <p:cNvSpPr>
                <a:spLocks/>
              </p:cNvSpPr>
              <p:nvPr/>
            </p:nvSpPr>
            <p:spPr bwMode="auto">
              <a:xfrm>
                <a:off x="3203" y="3424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5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18" name="Freeform 820"/>
              <p:cNvSpPr>
                <a:spLocks/>
              </p:cNvSpPr>
              <p:nvPr/>
            </p:nvSpPr>
            <p:spPr bwMode="auto">
              <a:xfrm>
                <a:off x="3203" y="3461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19" name="Freeform 821"/>
              <p:cNvSpPr>
                <a:spLocks/>
              </p:cNvSpPr>
              <p:nvPr/>
            </p:nvSpPr>
            <p:spPr bwMode="auto">
              <a:xfrm>
                <a:off x="3203" y="3499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20" name="Freeform 822"/>
              <p:cNvSpPr>
                <a:spLocks/>
              </p:cNvSpPr>
              <p:nvPr/>
            </p:nvSpPr>
            <p:spPr bwMode="auto">
              <a:xfrm>
                <a:off x="3203" y="3536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21" name="Freeform 823"/>
              <p:cNvSpPr>
                <a:spLocks/>
              </p:cNvSpPr>
              <p:nvPr/>
            </p:nvSpPr>
            <p:spPr bwMode="auto">
              <a:xfrm>
                <a:off x="3203" y="3571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22" name="Freeform 824"/>
              <p:cNvSpPr>
                <a:spLocks/>
              </p:cNvSpPr>
              <p:nvPr/>
            </p:nvSpPr>
            <p:spPr bwMode="auto">
              <a:xfrm>
                <a:off x="3203" y="3611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4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23" name="Freeform 825"/>
              <p:cNvSpPr>
                <a:spLocks/>
              </p:cNvSpPr>
              <p:nvPr/>
            </p:nvSpPr>
            <p:spPr bwMode="auto">
              <a:xfrm>
                <a:off x="3203" y="3648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24" name="Freeform 826"/>
              <p:cNvSpPr>
                <a:spLocks/>
              </p:cNvSpPr>
              <p:nvPr/>
            </p:nvSpPr>
            <p:spPr bwMode="auto">
              <a:xfrm>
                <a:off x="3203" y="3685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25" name="Freeform 827"/>
              <p:cNvSpPr>
                <a:spLocks/>
              </p:cNvSpPr>
              <p:nvPr/>
            </p:nvSpPr>
            <p:spPr bwMode="auto">
              <a:xfrm>
                <a:off x="3991" y="503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26" name="Freeform 828"/>
              <p:cNvSpPr>
                <a:spLocks/>
              </p:cNvSpPr>
              <p:nvPr/>
            </p:nvSpPr>
            <p:spPr bwMode="auto">
              <a:xfrm>
                <a:off x="3991" y="538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27" name="Freeform 829"/>
              <p:cNvSpPr>
                <a:spLocks/>
              </p:cNvSpPr>
              <p:nvPr/>
            </p:nvSpPr>
            <p:spPr bwMode="auto">
              <a:xfrm>
                <a:off x="3991" y="574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28" name="Freeform 830"/>
              <p:cNvSpPr>
                <a:spLocks/>
              </p:cNvSpPr>
              <p:nvPr/>
            </p:nvSpPr>
            <p:spPr bwMode="auto">
              <a:xfrm>
                <a:off x="3991" y="607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29" name="Freeform 831"/>
              <p:cNvSpPr>
                <a:spLocks/>
              </p:cNvSpPr>
              <p:nvPr/>
            </p:nvSpPr>
            <p:spPr bwMode="auto">
              <a:xfrm>
                <a:off x="3991" y="644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30" name="Freeform 832"/>
              <p:cNvSpPr>
                <a:spLocks/>
              </p:cNvSpPr>
              <p:nvPr/>
            </p:nvSpPr>
            <p:spPr bwMode="auto">
              <a:xfrm>
                <a:off x="3991" y="680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31" name="Freeform 833"/>
              <p:cNvSpPr>
                <a:spLocks/>
              </p:cNvSpPr>
              <p:nvPr/>
            </p:nvSpPr>
            <p:spPr bwMode="auto">
              <a:xfrm>
                <a:off x="3991" y="715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32" name="Freeform 834"/>
              <p:cNvSpPr>
                <a:spLocks/>
              </p:cNvSpPr>
              <p:nvPr/>
            </p:nvSpPr>
            <p:spPr bwMode="auto">
              <a:xfrm>
                <a:off x="3991" y="749"/>
                <a:ext cx="1" cy="13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33" name="Freeform 835"/>
              <p:cNvSpPr>
                <a:spLocks/>
              </p:cNvSpPr>
              <p:nvPr/>
            </p:nvSpPr>
            <p:spPr bwMode="auto">
              <a:xfrm>
                <a:off x="3991" y="786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5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34" name="Freeform 836"/>
              <p:cNvSpPr>
                <a:spLocks/>
              </p:cNvSpPr>
              <p:nvPr/>
            </p:nvSpPr>
            <p:spPr bwMode="auto">
              <a:xfrm>
                <a:off x="3991" y="823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35" name="Freeform 837"/>
              <p:cNvSpPr>
                <a:spLocks/>
              </p:cNvSpPr>
              <p:nvPr/>
            </p:nvSpPr>
            <p:spPr bwMode="auto">
              <a:xfrm>
                <a:off x="3991" y="861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36" name="Freeform 838"/>
              <p:cNvSpPr>
                <a:spLocks/>
              </p:cNvSpPr>
              <p:nvPr/>
            </p:nvSpPr>
            <p:spPr bwMode="auto">
              <a:xfrm>
                <a:off x="3991" y="898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37" name="Freeform 839"/>
              <p:cNvSpPr>
                <a:spLocks/>
              </p:cNvSpPr>
              <p:nvPr/>
            </p:nvSpPr>
            <p:spPr bwMode="auto">
              <a:xfrm>
                <a:off x="3991" y="933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38" name="Freeform 840"/>
              <p:cNvSpPr>
                <a:spLocks/>
              </p:cNvSpPr>
              <p:nvPr/>
            </p:nvSpPr>
            <p:spPr bwMode="auto">
              <a:xfrm>
                <a:off x="3991" y="969"/>
                <a:ext cx="1" cy="9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39" name="Freeform 841"/>
              <p:cNvSpPr>
                <a:spLocks/>
              </p:cNvSpPr>
              <p:nvPr/>
            </p:nvSpPr>
            <p:spPr bwMode="auto">
              <a:xfrm>
                <a:off x="3991" y="1004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40" name="Freeform 842"/>
              <p:cNvSpPr>
                <a:spLocks/>
              </p:cNvSpPr>
              <p:nvPr/>
            </p:nvSpPr>
            <p:spPr bwMode="auto">
              <a:xfrm>
                <a:off x="3991" y="1039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41" name="Freeform 843"/>
              <p:cNvSpPr>
                <a:spLocks/>
              </p:cNvSpPr>
              <p:nvPr/>
            </p:nvSpPr>
            <p:spPr bwMode="auto">
              <a:xfrm>
                <a:off x="3991" y="1077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42" name="Freeform 844"/>
              <p:cNvSpPr>
                <a:spLocks/>
              </p:cNvSpPr>
              <p:nvPr/>
            </p:nvSpPr>
            <p:spPr bwMode="auto">
              <a:xfrm>
                <a:off x="3991" y="1112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43" name="Freeform 845"/>
              <p:cNvSpPr>
                <a:spLocks/>
              </p:cNvSpPr>
              <p:nvPr/>
            </p:nvSpPr>
            <p:spPr bwMode="auto">
              <a:xfrm>
                <a:off x="3991" y="1149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44" name="Freeform 846"/>
              <p:cNvSpPr>
                <a:spLocks/>
              </p:cNvSpPr>
              <p:nvPr/>
            </p:nvSpPr>
            <p:spPr bwMode="auto">
              <a:xfrm>
                <a:off x="3991" y="1187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45" name="Freeform 847"/>
              <p:cNvSpPr>
                <a:spLocks/>
              </p:cNvSpPr>
              <p:nvPr/>
            </p:nvSpPr>
            <p:spPr bwMode="auto">
              <a:xfrm>
                <a:off x="3991" y="1224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46" name="Freeform 848"/>
              <p:cNvSpPr>
                <a:spLocks/>
              </p:cNvSpPr>
              <p:nvPr/>
            </p:nvSpPr>
            <p:spPr bwMode="auto">
              <a:xfrm>
                <a:off x="3991" y="1257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47" name="Freeform 849"/>
              <p:cNvSpPr>
                <a:spLocks/>
              </p:cNvSpPr>
              <p:nvPr/>
            </p:nvSpPr>
            <p:spPr bwMode="auto">
              <a:xfrm>
                <a:off x="3991" y="1293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48" name="Freeform 850"/>
              <p:cNvSpPr>
                <a:spLocks/>
              </p:cNvSpPr>
              <p:nvPr/>
            </p:nvSpPr>
            <p:spPr bwMode="auto">
              <a:xfrm>
                <a:off x="3991" y="1328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49" name="Freeform 851"/>
              <p:cNvSpPr>
                <a:spLocks/>
              </p:cNvSpPr>
              <p:nvPr/>
            </p:nvSpPr>
            <p:spPr bwMode="auto">
              <a:xfrm>
                <a:off x="3991" y="1365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50" name="Freeform 852"/>
              <p:cNvSpPr>
                <a:spLocks/>
              </p:cNvSpPr>
              <p:nvPr/>
            </p:nvSpPr>
            <p:spPr bwMode="auto">
              <a:xfrm>
                <a:off x="3991" y="1403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51" name="Freeform 853"/>
              <p:cNvSpPr>
                <a:spLocks/>
              </p:cNvSpPr>
              <p:nvPr/>
            </p:nvSpPr>
            <p:spPr bwMode="auto">
              <a:xfrm>
                <a:off x="3991" y="1438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52" name="Freeform 854"/>
              <p:cNvSpPr>
                <a:spLocks/>
              </p:cNvSpPr>
              <p:nvPr/>
            </p:nvSpPr>
            <p:spPr bwMode="auto">
              <a:xfrm>
                <a:off x="3991" y="1475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53" name="Freeform 855"/>
              <p:cNvSpPr>
                <a:spLocks/>
              </p:cNvSpPr>
              <p:nvPr/>
            </p:nvSpPr>
            <p:spPr bwMode="auto">
              <a:xfrm>
                <a:off x="3991" y="1513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54" name="Freeform 856"/>
              <p:cNvSpPr>
                <a:spLocks/>
              </p:cNvSpPr>
              <p:nvPr/>
            </p:nvSpPr>
            <p:spPr bwMode="auto">
              <a:xfrm>
                <a:off x="3991" y="1548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55" name="Freeform 857"/>
              <p:cNvSpPr>
                <a:spLocks/>
              </p:cNvSpPr>
              <p:nvPr/>
            </p:nvSpPr>
            <p:spPr bwMode="auto">
              <a:xfrm>
                <a:off x="3991" y="1581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56" name="Freeform 858"/>
              <p:cNvSpPr>
                <a:spLocks/>
              </p:cNvSpPr>
              <p:nvPr/>
            </p:nvSpPr>
            <p:spPr bwMode="auto">
              <a:xfrm>
                <a:off x="3991" y="1617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57" name="Freeform 859"/>
              <p:cNvSpPr>
                <a:spLocks/>
              </p:cNvSpPr>
              <p:nvPr/>
            </p:nvSpPr>
            <p:spPr bwMode="auto">
              <a:xfrm>
                <a:off x="3991" y="1654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58" name="Freeform 860"/>
              <p:cNvSpPr>
                <a:spLocks/>
              </p:cNvSpPr>
              <p:nvPr/>
            </p:nvSpPr>
            <p:spPr bwMode="auto">
              <a:xfrm>
                <a:off x="3991" y="1691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59" name="Freeform 861"/>
              <p:cNvSpPr>
                <a:spLocks/>
              </p:cNvSpPr>
              <p:nvPr/>
            </p:nvSpPr>
            <p:spPr bwMode="auto">
              <a:xfrm>
                <a:off x="3991" y="1729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60" name="Freeform 862"/>
              <p:cNvSpPr>
                <a:spLocks/>
              </p:cNvSpPr>
              <p:nvPr/>
            </p:nvSpPr>
            <p:spPr bwMode="auto">
              <a:xfrm>
                <a:off x="3991" y="1764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61" name="Freeform 863"/>
              <p:cNvSpPr>
                <a:spLocks/>
              </p:cNvSpPr>
              <p:nvPr/>
            </p:nvSpPr>
            <p:spPr bwMode="auto">
              <a:xfrm>
                <a:off x="3991" y="1801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62" name="Freeform 864"/>
              <p:cNvSpPr>
                <a:spLocks/>
              </p:cNvSpPr>
              <p:nvPr/>
            </p:nvSpPr>
            <p:spPr bwMode="auto">
              <a:xfrm>
                <a:off x="3991" y="1837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63" name="Freeform 865"/>
              <p:cNvSpPr>
                <a:spLocks/>
              </p:cNvSpPr>
              <p:nvPr/>
            </p:nvSpPr>
            <p:spPr bwMode="auto">
              <a:xfrm>
                <a:off x="3991" y="1872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64" name="Freeform 866"/>
              <p:cNvSpPr>
                <a:spLocks/>
              </p:cNvSpPr>
              <p:nvPr/>
            </p:nvSpPr>
            <p:spPr bwMode="auto">
              <a:xfrm>
                <a:off x="3991" y="1906"/>
                <a:ext cx="1" cy="13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65" name="Freeform 867"/>
              <p:cNvSpPr>
                <a:spLocks/>
              </p:cNvSpPr>
              <p:nvPr/>
            </p:nvSpPr>
            <p:spPr bwMode="auto">
              <a:xfrm>
                <a:off x="3991" y="1943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5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66" name="Freeform 868"/>
              <p:cNvSpPr>
                <a:spLocks/>
              </p:cNvSpPr>
              <p:nvPr/>
            </p:nvSpPr>
            <p:spPr bwMode="auto">
              <a:xfrm>
                <a:off x="3991" y="1980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67" name="Freeform 869"/>
              <p:cNvSpPr>
                <a:spLocks/>
              </p:cNvSpPr>
              <p:nvPr/>
            </p:nvSpPr>
            <p:spPr bwMode="auto">
              <a:xfrm>
                <a:off x="3991" y="2018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68" name="Freeform 870"/>
              <p:cNvSpPr>
                <a:spLocks/>
              </p:cNvSpPr>
              <p:nvPr/>
            </p:nvSpPr>
            <p:spPr bwMode="auto">
              <a:xfrm>
                <a:off x="3991" y="2055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69" name="Freeform 871"/>
              <p:cNvSpPr>
                <a:spLocks/>
              </p:cNvSpPr>
              <p:nvPr/>
            </p:nvSpPr>
            <p:spPr bwMode="auto">
              <a:xfrm>
                <a:off x="3991" y="2090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70" name="Freeform 872"/>
              <p:cNvSpPr>
                <a:spLocks/>
              </p:cNvSpPr>
              <p:nvPr/>
            </p:nvSpPr>
            <p:spPr bwMode="auto">
              <a:xfrm>
                <a:off x="3991" y="2126"/>
                <a:ext cx="1" cy="9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71" name="Freeform 873"/>
              <p:cNvSpPr>
                <a:spLocks/>
              </p:cNvSpPr>
              <p:nvPr/>
            </p:nvSpPr>
            <p:spPr bwMode="auto">
              <a:xfrm>
                <a:off x="3991" y="2161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72" name="Freeform 874"/>
              <p:cNvSpPr>
                <a:spLocks/>
              </p:cNvSpPr>
              <p:nvPr/>
            </p:nvSpPr>
            <p:spPr bwMode="auto">
              <a:xfrm>
                <a:off x="3991" y="2196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73" name="Freeform 875"/>
              <p:cNvSpPr>
                <a:spLocks/>
              </p:cNvSpPr>
              <p:nvPr/>
            </p:nvSpPr>
            <p:spPr bwMode="auto">
              <a:xfrm>
                <a:off x="3991" y="2234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74" name="Freeform 876"/>
              <p:cNvSpPr>
                <a:spLocks/>
              </p:cNvSpPr>
              <p:nvPr/>
            </p:nvSpPr>
            <p:spPr bwMode="auto">
              <a:xfrm>
                <a:off x="3991" y="2269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75" name="Freeform 877"/>
              <p:cNvSpPr>
                <a:spLocks/>
              </p:cNvSpPr>
              <p:nvPr/>
            </p:nvSpPr>
            <p:spPr bwMode="auto">
              <a:xfrm>
                <a:off x="3991" y="2306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76" name="Freeform 878"/>
              <p:cNvSpPr>
                <a:spLocks/>
              </p:cNvSpPr>
              <p:nvPr/>
            </p:nvSpPr>
            <p:spPr bwMode="auto">
              <a:xfrm>
                <a:off x="3991" y="2344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77" name="Freeform 879"/>
              <p:cNvSpPr>
                <a:spLocks/>
              </p:cNvSpPr>
              <p:nvPr/>
            </p:nvSpPr>
            <p:spPr bwMode="auto">
              <a:xfrm>
                <a:off x="3991" y="2381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78" name="Freeform 880"/>
              <p:cNvSpPr>
                <a:spLocks/>
              </p:cNvSpPr>
              <p:nvPr/>
            </p:nvSpPr>
            <p:spPr bwMode="auto">
              <a:xfrm>
                <a:off x="3991" y="2414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79" name="Freeform 881"/>
              <p:cNvSpPr>
                <a:spLocks/>
              </p:cNvSpPr>
              <p:nvPr/>
            </p:nvSpPr>
            <p:spPr bwMode="auto">
              <a:xfrm>
                <a:off x="3991" y="2450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80" name="Freeform 882"/>
              <p:cNvSpPr>
                <a:spLocks/>
              </p:cNvSpPr>
              <p:nvPr/>
            </p:nvSpPr>
            <p:spPr bwMode="auto">
              <a:xfrm>
                <a:off x="3991" y="2485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81" name="Freeform 883"/>
              <p:cNvSpPr>
                <a:spLocks/>
              </p:cNvSpPr>
              <p:nvPr/>
            </p:nvSpPr>
            <p:spPr bwMode="auto">
              <a:xfrm>
                <a:off x="3991" y="2522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82" name="Freeform 884"/>
              <p:cNvSpPr>
                <a:spLocks/>
              </p:cNvSpPr>
              <p:nvPr/>
            </p:nvSpPr>
            <p:spPr bwMode="auto">
              <a:xfrm>
                <a:off x="3991" y="2560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83" name="Freeform 885"/>
              <p:cNvSpPr>
                <a:spLocks/>
              </p:cNvSpPr>
              <p:nvPr/>
            </p:nvSpPr>
            <p:spPr bwMode="auto">
              <a:xfrm>
                <a:off x="3991" y="2595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84" name="Freeform 886"/>
              <p:cNvSpPr>
                <a:spLocks/>
              </p:cNvSpPr>
              <p:nvPr/>
            </p:nvSpPr>
            <p:spPr bwMode="auto">
              <a:xfrm>
                <a:off x="3991" y="2632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85" name="Freeform 887"/>
              <p:cNvSpPr>
                <a:spLocks/>
              </p:cNvSpPr>
              <p:nvPr/>
            </p:nvSpPr>
            <p:spPr bwMode="auto">
              <a:xfrm>
                <a:off x="3991" y="2670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86" name="Freeform 888"/>
              <p:cNvSpPr>
                <a:spLocks/>
              </p:cNvSpPr>
              <p:nvPr/>
            </p:nvSpPr>
            <p:spPr bwMode="auto">
              <a:xfrm>
                <a:off x="3991" y="2705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87" name="Freeform 889"/>
              <p:cNvSpPr>
                <a:spLocks/>
              </p:cNvSpPr>
              <p:nvPr/>
            </p:nvSpPr>
            <p:spPr bwMode="auto">
              <a:xfrm>
                <a:off x="3991" y="2738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88" name="Freeform 890"/>
              <p:cNvSpPr>
                <a:spLocks/>
              </p:cNvSpPr>
              <p:nvPr/>
            </p:nvSpPr>
            <p:spPr bwMode="auto">
              <a:xfrm>
                <a:off x="3991" y="2774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89" name="Freeform 891"/>
              <p:cNvSpPr>
                <a:spLocks/>
              </p:cNvSpPr>
              <p:nvPr/>
            </p:nvSpPr>
            <p:spPr bwMode="auto">
              <a:xfrm>
                <a:off x="3991" y="2811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90" name="Freeform 892"/>
              <p:cNvSpPr>
                <a:spLocks/>
              </p:cNvSpPr>
              <p:nvPr/>
            </p:nvSpPr>
            <p:spPr bwMode="auto">
              <a:xfrm>
                <a:off x="3991" y="2848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91" name="Freeform 893"/>
              <p:cNvSpPr>
                <a:spLocks/>
              </p:cNvSpPr>
              <p:nvPr/>
            </p:nvSpPr>
            <p:spPr bwMode="auto">
              <a:xfrm>
                <a:off x="3991" y="2886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92" name="Freeform 894"/>
              <p:cNvSpPr>
                <a:spLocks/>
              </p:cNvSpPr>
              <p:nvPr/>
            </p:nvSpPr>
            <p:spPr bwMode="auto">
              <a:xfrm>
                <a:off x="3991" y="2921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93" name="Freeform 895"/>
              <p:cNvSpPr>
                <a:spLocks/>
              </p:cNvSpPr>
              <p:nvPr/>
            </p:nvSpPr>
            <p:spPr bwMode="auto">
              <a:xfrm>
                <a:off x="3991" y="2958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94" name="Freeform 896"/>
              <p:cNvSpPr>
                <a:spLocks/>
              </p:cNvSpPr>
              <p:nvPr/>
            </p:nvSpPr>
            <p:spPr bwMode="auto">
              <a:xfrm>
                <a:off x="3991" y="2994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95" name="Freeform 897"/>
              <p:cNvSpPr>
                <a:spLocks/>
              </p:cNvSpPr>
              <p:nvPr/>
            </p:nvSpPr>
            <p:spPr bwMode="auto">
              <a:xfrm>
                <a:off x="3991" y="3029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96" name="Freeform 898"/>
              <p:cNvSpPr>
                <a:spLocks/>
              </p:cNvSpPr>
              <p:nvPr/>
            </p:nvSpPr>
            <p:spPr bwMode="auto">
              <a:xfrm>
                <a:off x="3991" y="3063"/>
                <a:ext cx="1" cy="13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97" name="Freeform 899"/>
              <p:cNvSpPr>
                <a:spLocks/>
              </p:cNvSpPr>
              <p:nvPr/>
            </p:nvSpPr>
            <p:spPr bwMode="auto">
              <a:xfrm>
                <a:off x="3991" y="3100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5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98" name="Freeform 900"/>
              <p:cNvSpPr>
                <a:spLocks/>
              </p:cNvSpPr>
              <p:nvPr/>
            </p:nvSpPr>
            <p:spPr bwMode="auto">
              <a:xfrm>
                <a:off x="3991" y="3137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99" name="Freeform 901"/>
              <p:cNvSpPr>
                <a:spLocks/>
              </p:cNvSpPr>
              <p:nvPr/>
            </p:nvSpPr>
            <p:spPr bwMode="auto">
              <a:xfrm>
                <a:off x="3991" y="3175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00" name="Freeform 902"/>
              <p:cNvSpPr>
                <a:spLocks/>
              </p:cNvSpPr>
              <p:nvPr/>
            </p:nvSpPr>
            <p:spPr bwMode="auto">
              <a:xfrm>
                <a:off x="3991" y="3212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01" name="Freeform 903"/>
              <p:cNvSpPr>
                <a:spLocks/>
              </p:cNvSpPr>
              <p:nvPr/>
            </p:nvSpPr>
            <p:spPr bwMode="auto">
              <a:xfrm>
                <a:off x="3991" y="3247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02" name="Freeform 904"/>
              <p:cNvSpPr>
                <a:spLocks/>
              </p:cNvSpPr>
              <p:nvPr/>
            </p:nvSpPr>
            <p:spPr bwMode="auto">
              <a:xfrm>
                <a:off x="3991" y="3283"/>
                <a:ext cx="1" cy="9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03" name="Freeform 905"/>
              <p:cNvSpPr>
                <a:spLocks/>
              </p:cNvSpPr>
              <p:nvPr/>
            </p:nvSpPr>
            <p:spPr bwMode="auto">
              <a:xfrm>
                <a:off x="3991" y="3318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04" name="Freeform 906"/>
              <p:cNvSpPr>
                <a:spLocks/>
              </p:cNvSpPr>
              <p:nvPr/>
            </p:nvSpPr>
            <p:spPr bwMode="auto">
              <a:xfrm>
                <a:off x="3991" y="3353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05" name="Freeform 907"/>
              <p:cNvSpPr>
                <a:spLocks/>
              </p:cNvSpPr>
              <p:nvPr/>
            </p:nvSpPr>
            <p:spPr bwMode="auto">
              <a:xfrm>
                <a:off x="3991" y="3389"/>
                <a:ext cx="1" cy="13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06" name="Freeform 908"/>
              <p:cNvSpPr>
                <a:spLocks/>
              </p:cNvSpPr>
              <p:nvPr/>
            </p:nvSpPr>
            <p:spPr bwMode="auto">
              <a:xfrm>
                <a:off x="3991" y="3426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07" name="Freeform 909"/>
              <p:cNvSpPr>
                <a:spLocks/>
              </p:cNvSpPr>
              <p:nvPr/>
            </p:nvSpPr>
            <p:spPr bwMode="auto">
              <a:xfrm>
                <a:off x="3991" y="3463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08" name="Freeform 910"/>
              <p:cNvSpPr>
                <a:spLocks/>
              </p:cNvSpPr>
              <p:nvPr/>
            </p:nvSpPr>
            <p:spPr bwMode="auto">
              <a:xfrm>
                <a:off x="3991" y="3501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09" name="Freeform 911"/>
              <p:cNvSpPr>
                <a:spLocks/>
              </p:cNvSpPr>
              <p:nvPr/>
            </p:nvSpPr>
            <p:spPr bwMode="auto">
              <a:xfrm>
                <a:off x="3991" y="3538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10" name="Freeform 912"/>
              <p:cNvSpPr>
                <a:spLocks/>
              </p:cNvSpPr>
              <p:nvPr/>
            </p:nvSpPr>
            <p:spPr bwMode="auto">
              <a:xfrm>
                <a:off x="3991" y="3573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11" name="Freeform 913"/>
              <p:cNvSpPr>
                <a:spLocks/>
              </p:cNvSpPr>
              <p:nvPr/>
            </p:nvSpPr>
            <p:spPr bwMode="auto">
              <a:xfrm>
                <a:off x="3991" y="3611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4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12" name="Freeform 914"/>
              <p:cNvSpPr>
                <a:spLocks/>
              </p:cNvSpPr>
              <p:nvPr/>
            </p:nvSpPr>
            <p:spPr bwMode="auto">
              <a:xfrm>
                <a:off x="3991" y="3648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13" name="Freeform 915"/>
              <p:cNvSpPr>
                <a:spLocks/>
              </p:cNvSpPr>
              <p:nvPr/>
            </p:nvSpPr>
            <p:spPr bwMode="auto">
              <a:xfrm>
                <a:off x="3991" y="3685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14" name="Freeform 916"/>
              <p:cNvSpPr>
                <a:spLocks/>
              </p:cNvSpPr>
              <p:nvPr/>
            </p:nvSpPr>
            <p:spPr bwMode="auto">
              <a:xfrm>
                <a:off x="4777" y="503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15" name="Freeform 917"/>
              <p:cNvSpPr>
                <a:spLocks/>
              </p:cNvSpPr>
              <p:nvPr/>
            </p:nvSpPr>
            <p:spPr bwMode="auto">
              <a:xfrm>
                <a:off x="4777" y="538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16" name="Freeform 918"/>
              <p:cNvSpPr>
                <a:spLocks/>
              </p:cNvSpPr>
              <p:nvPr/>
            </p:nvSpPr>
            <p:spPr bwMode="auto">
              <a:xfrm>
                <a:off x="4777" y="574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17" name="Freeform 919"/>
              <p:cNvSpPr>
                <a:spLocks/>
              </p:cNvSpPr>
              <p:nvPr/>
            </p:nvSpPr>
            <p:spPr bwMode="auto">
              <a:xfrm>
                <a:off x="4777" y="609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18" name="Freeform 920"/>
              <p:cNvSpPr>
                <a:spLocks/>
              </p:cNvSpPr>
              <p:nvPr/>
            </p:nvSpPr>
            <p:spPr bwMode="auto">
              <a:xfrm>
                <a:off x="4777" y="644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19" name="Freeform 921"/>
              <p:cNvSpPr>
                <a:spLocks/>
              </p:cNvSpPr>
              <p:nvPr/>
            </p:nvSpPr>
            <p:spPr bwMode="auto">
              <a:xfrm>
                <a:off x="4777" y="680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20" name="Freeform 922"/>
              <p:cNvSpPr>
                <a:spLocks/>
              </p:cNvSpPr>
              <p:nvPr/>
            </p:nvSpPr>
            <p:spPr bwMode="auto">
              <a:xfrm>
                <a:off x="4777" y="715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21" name="Freeform 923"/>
              <p:cNvSpPr>
                <a:spLocks/>
              </p:cNvSpPr>
              <p:nvPr/>
            </p:nvSpPr>
            <p:spPr bwMode="auto">
              <a:xfrm>
                <a:off x="4777" y="751"/>
                <a:ext cx="1" cy="13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22" name="Freeform 924"/>
              <p:cNvSpPr>
                <a:spLocks/>
              </p:cNvSpPr>
              <p:nvPr/>
            </p:nvSpPr>
            <p:spPr bwMode="auto">
              <a:xfrm>
                <a:off x="4777" y="788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23" name="Freeform 925"/>
              <p:cNvSpPr>
                <a:spLocks/>
              </p:cNvSpPr>
              <p:nvPr/>
            </p:nvSpPr>
            <p:spPr bwMode="auto">
              <a:xfrm>
                <a:off x="4777" y="825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24" name="Freeform 926"/>
              <p:cNvSpPr>
                <a:spLocks/>
              </p:cNvSpPr>
              <p:nvPr/>
            </p:nvSpPr>
            <p:spPr bwMode="auto">
              <a:xfrm>
                <a:off x="4777" y="862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25" name="Freeform 927"/>
              <p:cNvSpPr>
                <a:spLocks/>
              </p:cNvSpPr>
              <p:nvPr/>
            </p:nvSpPr>
            <p:spPr bwMode="auto">
              <a:xfrm>
                <a:off x="4777" y="900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26" name="Freeform 928"/>
              <p:cNvSpPr>
                <a:spLocks/>
              </p:cNvSpPr>
              <p:nvPr/>
            </p:nvSpPr>
            <p:spPr bwMode="auto">
              <a:xfrm>
                <a:off x="4777" y="933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27" name="Freeform 929"/>
              <p:cNvSpPr>
                <a:spLocks/>
              </p:cNvSpPr>
              <p:nvPr/>
            </p:nvSpPr>
            <p:spPr bwMode="auto">
              <a:xfrm>
                <a:off x="4777" y="969"/>
                <a:ext cx="1" cy="9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28" name="Freeform 930"/>
              <p:cNvSpPr>
                <a:spLocks/>
              </p:cNvSpPr>
              <p:nvPr/>
            </p:nvSpPr>
            <p:spPr bwMode="auto">
              <a:xfrm>
                <a:off x="4777" y="1004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29" name="Freeform 931"/>
              <p:cNvSpPr>
                <a:spLocks/>
              </p:cNvSpPr>
              <p:nvPr/>
            </p:nvSpPr>
            <p:spPr bwMode="auto">
              <a:xfrm>
                <a:off x="4777" y="1041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30" name="Freeform 932"/>
              <p:cNvSpPr>
                <a:spLocks/>
              </p:cNvSpPr>
              <p:nvPr/>
            </p:nvSpPr>
            <p:spPr bwMode="auto">
              <a:xfrm>
                <a:off x="4777" y="1079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31" name="Freeform 933"/>
              <p:cNvSpPr>
                <a:spLocks/>
              </p:cNvSpPr>
              <p:nvPr/>
            </p:nvSpPr>
            <p:spPr bwMode="auto">
              <a:xfrm>
                <a:off x="4777" y="1114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32" name="Freeform 934"/>
              <p:cNvSpPr>
                <a:spLocks/>
              </p:cNvSpPr>
              <p:nvPr/>
            </p:nvSpPr>
            <p:spPr bwMode="auto">
              <a:xfrm>
                <a:off x="4777" y="1151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33" name="Freeform 935"/>
              <p:cNvSpPr>
                <a:spLocks/>
              </p:cNvSpPr>
              <p:nvPr/>
            </p:nvSpPr>
            <p:spPr bwMode="auto">
              <a:xfrm>
                <a:off x="4777" y="1189"/>
                <a:ext cx="1" cy="9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34" name="Freeform 936"/>
              <p:cNvSpPr>
                <a:spLocks/>
              </p:cNvSpPr>
              <p:nvPr/>
            </p:nvSpPr>
            <p:spPr bwMode="auto">
              <a:xfrm>
                <a:off x="4777" y="1224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35" name="Freeform 937"/>
              <p:cNvSpPr>
                <a:spLocks/>
              </p:cNvSpPr>
              <p:nvPr/>
            </p:nvSpPr>
            <p:spPr bwMode="auto">
              <a:xfrm>
                <a:off x="4777" y="1257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36" name="Freeform 938"/>
              <p:cNvSpPr>
                <a:spLocks/>
              </p:cNvSpPr>
              <p:nvPr/>
            </p:nvSpPr>
            <p:spPr bwMode="auto">
              <a:xfrm>
                <a:off x="4777" y="1293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37" name="Freeform 939"/>
              <p:cNvSpPr>
                <a:spLocks/>
              </p:cNvSpPr>
              <p:nvPr/>
            </p:nvSpPr>
            <p:spPr bwMode="auto">
              <a:xfrm>
                <a:off x="4777" y="1330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38" name="Freeform 940"/>
              <p:cNvSpPr>
                <a:spLocks/>
              </p:cNvSpPr>
              <p:nvPr/>
            </p:nvSpPr>
            <p:spPr bwMode="auto">
              <a:xfrm>
                <a:off x="4777" y="1367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39" name="Freeform 941"/>
              <p:cNvSpPr>
                <a:spLocks/>
              </p:cNvSpPr>
              <p:nvPr/>
            </p:nvSpPr>
            <p:spPr bwMode="auto">
              <a:xfrm>
                <a:off x="4777" y="1405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40" name="Freeform 942"/>
              <p:cNvSpPr>
                <a:spLocks/>
              </p:cNvSpPr>
              <p:nvPr/>
            </p:nvSpPr>
            <p:spPr bwMode="auto">
              <a:xfrm>
                <a:off x="4777" y="1440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41" name="Freeform 943"/>
              <p:cNvSpPr>
                <a:spLocks/>
              </p:cNvSpPr>
              <p:nvPr/>
            </p:nvSpPr>
            <p:spPr bwMode="auto">
              <a:xfrm>
                <a:off x="4777" y="1477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42" name="Freeform 944"/>
              <p:cNvSpPr>
                <a:spLocks/>
              </p:cNvSpPr>
              <p:nvPr/>
            </p:nvSpPr>
            <p:spPr bwMode="auto">
              <a:xfrm>
                <a:off x="4777" y="1513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43" name="Freeform 945"/>
              <p:cNvSpPr>
                <a:spLocks/>
              </p:cNvSpPr>
              <p:nvPr/>
            </p:nvSpPr>
            <p:spPr bwMode="auto">
              <a:xfrm>
                <a:off x="4777" y="1548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44" name="Freeform 946"/>
              <p:cNvSpPr>
                <a:spLocks/>
              </p:cNvSpPr>
              <p:nvPr/>
            </p:nvSpPr>
            <p:spPr bwMode="auto">
              <a:xfrm>
                <a:off x="4777" y="1581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45" name="Freeform 947"/>
              <p:cNvSpPr>
                <a:spLocks/>
              </p:cNvSpPr>
              <p:nvPr/>
            </p:nvSpPr>
            <p:spPr bwMode="auto">
              <a:xfrm>
                <a:off x="4777" y="1619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5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46" name="Freeform 948"/>
              <p:cNvSpPr>
                <a:spLocks/>
              </p:cNvSpPr>
              <p:nvPr/>
            </p:nvSpPr>
            <p:spPr bwMode="auto">
              <a:xfrm>
                <a:off x="4777" y="1656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47" name="Freeform 949"/>
              <p:cNvSpPr>
                <a:spLocks/>
              </p:cNvSpPr>
              <p:nvPr/>
            </p:nvSpPr>
            <p:spPr bwMode="auto">
              <a:xfrm>
                <a:off x="4777" y="1693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48" name="Freeform 950"/>
              <p:cNvSpPr>
                <a:spLocks/>
              </p:cNvSpPr>
              <p:nvPr/>
            </p:nvSpPr>
            <p:spPr bwMode="auto">
              <a:xfrm>
                <a:off x="4777" y="1731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49" name="Freeform 951"/>
              <p:cNvSpPr>
                <a:spLocks/>
              </p:cNvSpPr>
              <p:nvPr/>
            </p:nvSpPr>
            <p:spPr bwMode="auto">
              <a:xfrm>
                <a:off x="4777" y="1766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50" name="Freeform 952"/>
              <p:cNvSpPr>
                <a:spLocks/>
              </p:cNvSpPr>
              <p:nvPr/>
            </p:nvSpPr>
            <p:spPr bwMode="auto">
              <a:xfrm>
                <a:off x="4777" y="1801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51" name="Freeform 953"/>
              <p:cNvSpPr>
                <a:spLocks/>
              </p:cNvSpPr>
              <p:nvPr/>
            </p:nvSpPr>
            <p:spPr bwMode="auto">
              <a:xfrm>
                <a:off x="4777" y="1837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52" name="Freeform 954"/>
              <p:cNvSpPr>
                <a:spLocks/>
              </p:cNvSpPr>
              <p:nvPr/>
            </p:nvSpPr>
            <p:spPr bwMode="auto">
              <a:xfrm>
                <a:off x="4777" y="1872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53" name="Freeform 955"/>
              <p:cNvSpPr>
                <a:spLocks/>
              </p:cNvSpPr>
              <p:nvPr/>
            </p:nvSpPr>
            <p:spPr bwMode="auto">
              <a:xfrm>
                <a:off x="4777" y="1908"/>
                <a:ext cx="1" cy="13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54" name="Freeform 956"/>
              <p:cNvSpPr>
                <a:spLocks/>
              </p:cNvSpPr>
              <p:nvPr/>
            </p:nvSpPr>
            <p:spPr bwMode="auto">
              <a:xfrm>
                <a:off x="4777" y="1945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55" name="Freeform 957"/>
              <p:cNvSpPr>
                <a:spLocks/>
              </p:cNvSpPr>
              <p:nvPr/>
            </p:nvSpPr>
            <p:spPr bwMode="auto">
              <a:xfrm>
                <a:off x="4777" y="1982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56" name="Freeform 958"/>
              <p:cNvSpPr>
                <a:spLocks/>
              </p:cNvSpPr>
              <p:nvPr/>
            </p:nvSpPr>
            <p:spPr bwMode="auto">
              <a:xfrm>
                <a:off x="4777" y="2020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57" name="Freeform 959"/>
              <p:cNvSpPr>
                <a:spLocks/>
              </p:cNvSpPr>
              <p:nvPr/>
            </p:nvSpPr>
            <p:spPr bwMode="auto">
              <a:xfrm>
                <a:off x="4777" y="2057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58" name="Freeform 960"/>
              <p:cNvSpPr>
                <a:spLocks/>
              </p:cNvSpPr>
              <p:nvPr/>
            </p:nvSpPr>
            <p:spPr bwMode="auto">
              <a:xfrm>
                <a:off x="4777" y="2090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59" name="Freeform 961"/>
              <p:cNvSpPr>
                <a:spLocks/>
              </p:cNvSpPr>
              <p:nvPr/>
            </p:nvSpPr>
            <p:spPr bwMode="auto">
              <a:xfrm>
                <a:off x="4777" y="2126"/>
                <a:ext cx="1" cy="9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60" name="Freeform 962"/>
              <p:cNvSpPr>
                <a:spLocks/>
              </p:cNvSpPr>
              <p:nvPr/>
            </p:nvSpPr>
            <p:spPr bwMode="auto">
              <a:xfrm>
                <a:off x="4777" y="2161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61" name="Freeform 963"/>
              <p:cNvSpPr>
                <a:spLocks/>
              </p:cNvSpPr>
              <p:nvPr/>
            </p:nvSpPr>
            <p:spPr bwMode="auto">
              <a:xfrm>
                <a:off x="4777" y="2198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62" name="Freeform 964"/>
              <p:cNvSpPr>
                <a:spLocks/>
              </p:cNvSpPr>
              <p:nvPr/>
            </p:nvSpPr>
            <p:spPr bwMode="auto">
              <a:xfrm>
                <a:off x="4777" y="2236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63" name="Freeform 965"/>
              <p:cNvSpPr>
                <a:spLocks/>
              </p:cNvSpPr>
              <p:nvPr/>
            </p:nvSpPr>
            <p:spPr bwMode="auto">
              <a:xfrm>
                <a:off x="4777" y="2271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64" name="Freeform 966"/>
              <p:cNvSpPr>
                <a:spLocks/>
              </p:cNvSpPr>
              <p:nvPr/>
            </p:nvSpPr>
            <p:spPr bwMode="auto">
              <a:xfrm>
                <a:off x="4777" y="2308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65" name="Freeform 967"/>
              <p:cNvSpPr>
                <a:spLocks/>
              </p:cNvSpPr>
              <p:nvPr/>
            </p:nvSpPr>
            <p:spPr bwMode="auto">
              <a:xfrm>
                <a:off x="4777" y="2346"/>
                <a:ext cx="1" cy="9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66" name="Freeform 968"/>
              <p:cNvSpPr>
                <a:spLocks/>
              </p:cNvSpPr>
              <p:nvPr/>
            </p:nvSpPr>
            <p:spPr bwMode="auto">
              <a:xfrm>
                <a:off x="4777" y="2381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67" name="Freeform 969"/>
              <p:cNvSpPr>
                <a:spLocks/>
              </p:cNvSpPr>
              <p:nvPr/>
            </p:nvSpPr>
            <p:spPr bwMode="auto">
              <a:xfrm>
                <a:off x="4777" y="2414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68" name="Freeform 970"/>
              <p:cNvSpPr>
                <a:spLocks/>
              </p:cNvSpPr>
              <p:nvPr/>
            </p:nvSpPr>
            <p:spPr bwMode="auto">
              <a:xfrm>
                <a:off x="4777" y="2450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69" name="Freeform 971"/>
              <p:cNvSpPr>
                <a:spLocks/>
              </p:cNvSpPr>
              <p:nvPr/>
            </p:nvSpPr>
            <p:spPr bwMode="auto">
              <a:xfrm>
                <a:off x="4777" y="2487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70" name="Freeform 972"/>
              <p:cNvSpPr>
                <a:spLocks/>
              </p:cNvSpPr>
              <p:nvPr/>
            </p:nvSpPr>
            <p:spPr bwMode="auto">
              <a:xfrm>
                <a:off x="4777" y="2524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71" name="Freeform 973"/>
              <p:cNvSpPr>
                <a:spLocks/>
              </p:cNvSpPr>
              <p:nvPr/>
            </p:nvSpPr>
            <p:spPr bwMode="auto">
              <a:xfrm>
                <a:off x="4777" y="2562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72" name="Freeform 974"/>
              <p:cNvSpPr>
                <a:spLocks/>
              </p:cNvSpPr>
              <p:nvPr/>
            </p:nvSpPr>
            <p:spPr bwMode="auto">
              <a:xfrm>
                <a:off x="4777" y="2597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73" name="Freeform 975"/>
              <p:cNvSpPr>
                <a:spLocks/>
              </p:cNvSpPr>
              <p:nvPr/>
            </p:nvSpPr>
            <p:spPr bwMode="auto">
              <a:xfrm>
                <a:off x="4777" y="2634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74" name="Freeform 976"/>
              <p:cNvSpPr>
                <a:spLocks/>
              </p:cNvSpPr>
              <p:nvPr/>
            </p:nvSpPr>
            <p:spPr bwMode="auto">
              <a:xfrm>
                <a:off x="4777" y="2670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75" name="Freeform 977"/>
              <p:cNvSpPr>
                <a:spLocks/>
              </p:cNvSpPr>
              <p:nvPr/>
            </p:nvSpPr>
            <p:spPr bwMode="auto">
              <a:xfrm>
                <a:off x="4777" y="2705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76" name="Freeform 978"/>
              <p:cNvSpPr>
                <a:spLocks/>
              </p:cNvSpPr>
              <p:nvPr/>
            </p:nvSpPr>
            <p:spPr bwMode="auto">
              <a:xfrm>
                <a:off x="4777" y="2738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77" name="Freeform 979"/>
              <p:cNvSpPr>
                <a:spLocks/>
              </p:cNvSpPr>
              <p:nvPr/>
            </p:nvSpPr>
            <p:spPr bwMode="auto">
              <a:xfrm>
                <a:off x="4777" y="2776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5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78" name="Freeform 980"/>
              <p:cNvSpPr>
                <a:spLocks/>
              </p:cNvSpPr>
              <p:nvPr/>
            </p:nvSpPr>
            <p:spPr bwMode="auto">
              <a:xfrm>
                <a:off x="4777" y="2813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79" name="Freeform 981"/>
              <p:cNvSpPr>
                <a:spLocks/>
              </p:cNvSpPr>
              <p:nvPr/>
            </p:nvSpPr>
            <p:spPr bwMode="auto">
              <a:xfrm>
                <a:off x="4777" y="2850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80" name="Freeform 982"/>
              <p:cNvSpPr>
                <a:spLocks/>
              </p:cNvSpPr>
              <p:nvPr/>
            </p:nvSpPr>
            <p:spPr bwMode="auto">
              <a:xfrm>
                <a:off x="4777" y="2888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81" name="Freeform 983"/>
              <p:cNvSpPr>
                <a:spLocks/>
              </p:cNvSpPr>
              <p:nvPr/>
            </p:nvSpPr>
            <p:spPr bwMode="auto">
              <a:xfrm>
                <a:off x="4777" y="2923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82" name="Freeform 984"/>
              <p:cNvSpPr>
                <a:spLocks/>
              </p:cNvSpPr>
              <p:nvPr/>
            </p:nvSpPr>
            <p:spPr bwMode="auto">
              <a:xfrm>
                <a:off x="4777" y="2958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83" name="Freeform 985"/>
              <p:cNvSpPr>
                <a:spLocks/>
              </p:cNvSpPr>
              <p:nvPr/>
            </p:nvSpPr>
            <p:spPr bwMode="auto">
              <a:xfrm>
                <a:off x="4777" y="2994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84" name="Freeform 986"/>
              <p:cNvSpPr>
                <a:spLocks/>
              </p:cNvSpPr>
              <p:nvPr/>
            </p:nvSpPr>
            <p:spPr bwMode="auto">
              <a:xfrm>
                <a:off x="4777" y="3029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85" name="Freeform 987"/>
              <p:cNvSpPr>
                <a:spLocks/>
              </p:cNvSpPr>
              <p:nvPr/>
            </p:nvSpPr>
            <p:spPr bwMode="auto">
              <a:xfrm>
                <a:off x="4777" y="3065"/>
                <a:ext cx="1" cy="13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86" name="Freeform 988"/>
              <p:cNvSpPr>
                <a:spLocks/>
              </p:cNvSpPr>
              <p:nvPr/>
            </p:nvSpPr>
            <p:spPr bwMode="auto">
              <a:xfrm>
                <a:off x="4777" y="3102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87" name="Freeform 989"/>
              <p:cNvSpPr>
                <a:spLocks/>
              </p:cNvSpPr>
              <p:nvPr/>
            </p:nvSpPr>
            <p:spPr bwMode="auto">
              <a:xfrm>
                <a:off x="4777" y="3139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88" name="Freeform 990"/>
              <p:cNvSpPr>
                <a:spLocks/>
              </p:cNvSpPr>
              <p:nvPr/>
            </p:nvSpPr>
            <p:spPr bwMode="auto">
              <a:xfrm>
                <a:off x="4777" y="3177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89" name="Freeform 991"/>
              <p:cNvSpPr>
                <a:spLocks/>
              </p:cNvSpPr>
              <p:nvPr/>
            </p:nvSpPr>
            <p:spPr bwMode="auto">
              <a:xfrm>
                <a:off x="4777" y="3214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90" name="Freeform 992"/>
              <p:cNvSpPr>
                <a:spLocks/>
              </p:cNvSpPr>
              <p:nvPr/>
            </p:nvSpPr>
            <p:spPr bwMode="auto">
              <a:xfrm>
                <a:off x="4777" y="3247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91" name="Freeform 993"/>
              <p:cNvSpPr>
                <a:spLocks/>
              </p:cNvSpPr>
              <p:nvPr/>
            </p:nvSpPr>
            <p:spPr bwMode="auto">
              <a:xfrm>
                <a:off x="4777" y="3283"/>
                <a:ext cx="1" cy="9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92" name="Freeform 994"/>
              <p:cNvSpPr>
                <a:spLocks/>
              </p:cNvSpPr>
              <p:nvPr/>
            </p:nvSpPr>
            <p:spPr bwMode="auto">
              <a:xfrm>
                <a:off x="4777" y="3318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93" name="Freeform 995"/>
              <p:cNvSpPr>
                <a:spLocks/>
              </p:cNvSpPr>
              <p:nvPr/>
            </p:nvSpPr>
            <p:spPr bwMode="auto">
              <a:xfrm>
                <a:off x="4777" y="3355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94" name="Freeform 996"/>
              <p:cNvSpPr>
                <a:spLocks/>
              </p:cNvSpPr>
              <p:nvPr/>
            </p:nvSpPr>
            <p:spPr bwMode="auto">
              <a:xfrm>
                <a:off x="4777" y="3393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95" name="Freeform 997"/>
              <p:cNvSpPr>
                <a:spLocks/>
              </p:cNvSpPr>
              <p:nvPr/>
            </p:nvSpPr>
            <p:spPr bwMode="auto">
              <a:xfrm>
                <a:off x="4777" y="3428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96" name="Freeform 998"/>
              <p:cNvSpPr>
                <a:spLocks/>
              </p:cNvSpPr>
              <p:nvPr/>
            </p:nvSpPr>
            <p:spPr bwMode="auto">
              <a:xfrm>
                <a:off x="4777" y="3465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97" name="Freeform 999"/>
              <p:cNvSpPr>
                <a:spLocks/>
              </p:cNvSpPr>
              <p:nvPr/>
            </p:nvSpPr>
            <p:spPr bwMode="auto">
              <a:xfrm>
                <a:off x="4777" y="3503"/>
                <a:ext cx="1" cy="9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98" name="Freeform 1000"/>
              <p:cNvSpPr>
                <a:spLocks/>
              </p:cNvSpPr>
              <p:nvPr/>
            </p:nvSpPr>
            <p:spPr bwMode="auto">
              <a:xfrm>
                <a:off x="4777" y="3538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99" name="Freeform 1001"/>
              <p:cNvSpPr>
                <a:spLocks/>
              </p:cNvSpPr>
              <p:nvPr/>
            </p:nvSpPr>
            <p:spPr bwMode="auto">
              <a:xfrm>
                <a:off x="4777" y="3573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00" name="Freeform 1002"/>
              <p:cNvSpPr>
                <a:spLocks/>
              </p:cNvSpPr>
              <p:nvPr/>
            </p:nvSpPr>
            <p:spPr bwMode="auto">
              <a:xfrm>
                <a:off x="4777" y="3611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4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01" name="Freeform 1003"/>
              <p:cNvSpPr>
                <a:spLocks/>
              </p:cNvSpPr>
              <p:nvPr/>
            </p:nvSpPr>
            <p:spPr bwMode="auto">
              <a:xfrm>
                <a:off x="4777" y="3648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02" name="Freeform 1004"/>
              <p:cNvSpPr>
                <a:spLocks/>
              </p:cNvSpPr>
              <p:nvPr/>
            </p:nvSpPr>
            <p:spPr bwMode="auto">
              <a:xfrm>
                <a:off x="4777" y="3685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03" name="Freeform 1005"/>
              <p:cNvSpPr>
                <a:spLocks/>
              </p:cNvSpPr>
              <p:nvPr/>
            </p:nvSpPr>
            <p:spPr bwMode="auto">
              <a:xfrm>
                <a:off x="5564" y="503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04" name="Freeform 1006"/>
              <p:cNvSpPr>
                <a:spLocks/>
              </p:cNvSpPr>
              <p:nvPr/>
            </p:nvSpPr>
            <p:spPr bwMode="auto">
              <a:xfrm>
                <a:off x="5564" y="538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05" name="Freeform 1007"/>
              <p:cNvSpPr>
                <a:spLocks/>
              </p:cNvSpPr>
              <p:nvPr/>
            </p:nvSpPr>
            <p:spPr bwMode="auto">
              <a:xfrm>
                <a:off x="5564" y="576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06" name="Freeform 1008"/>
              <p:cNvSpPr>
                <a:spLocks/>
              </p:cNvSpPr>
              <p:nvPr/>
            </p:nvSpPr>
            <p:spPr bwMode="auto">
              <a:xfrm>
                <a:off x="5564" y="609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07" name="Freeform 1009"/>
              <p:cNvSpPr>
                <a:spLocks/>
              </p:cNvSpPr>
              <p:nvPr/>
            </p:nvSpPr>
            <p:spPr bwMode="auto">
              <a:xfrm>
                <a:off x="5564" y="644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08" name="Freeform 1010"/>
              <p:cNvSpPr>
                <a:spLocks/>
              </p:cNvSpPr>
              <p:nvPr/>
            </p:nvSpPr>
            <p:spPr bwMode="auto">
              <a:xfrm>
                <a:off x="5564" y="680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09" name="Freeform 1011"/>
              <p:cNvSpPr>
                <a:spLocks/>
              </p:cNvSpPr>
              <p:nvPr/>
            </p:nvSpPr>
            <p:spPr bwMode="auto">
              <a:xfrm>
                <a:off x="5564" y="717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10" name="Freeform 1012"/>
              <p:cNvSpPr>
                <a:spLocks/>
              </p:cNvSpPr>
              <p:nvPr/>
            </p:nvSpPr>
            <p:spPr bwMode="auto">
              <a:xfrm>
                <a:off x="5564" y="754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11" name="Freeform 1013"/>
              <p:cNvSpPr>
                <a:spLocks/>
              </p:cNvSpPr>
              <p:nvPr/>
            </p:nvSpPr>
            <p:spPr bwMode="auto">
              <a:xfrm>
                <a:off x="5564" y="790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812" name="Group 1014"/>
            <p:cNvGrpSpPr>
              <a:grpSpLocks/>
            </p:cNvGrpSpPr>
            <p:nvPr/>
          </p:nvGrpSpPr>
          <p:grpSpPr bwMode="auto">
            <a:xfrm>
              <a:off x="1270000" y="1579613"/>
              <a:ext cx="7154863" cy="4714875"/>
              <a:chOff x="835" y="487"/>
              <a:chExt cx="4739" cy="3236"/>
            </a:xfrm>
          </p:grpSpPr>
          <p:sp>
            <p:nvSpPr>
              <p:cNvPr id="813" name="Freeform 1015"/>
              <p:cNvSpPr>
                <a:spLocks/>
              </p:cNvSpPr>
              <p:nvPr/>
            </p:nvSpPr>
            <p:spPr bwMode="auto">
              <a:xfrm>
                <a:off x="5564" y="827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14" name="Freeform 1016"/>
              <p:cNvSpPr>
                <a:spLocks/>
              </p:cNvSpPr>
              <p:nvPr/>
            </p:nvSpPr>
            <p:spPr bwMode="auto">
              <a:xfrm>
                <a:off x="5564" y="864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15" name="Freeform 1017"/>
              <p:cNvSpPr>
                <a:spLocks/>
              </p:cNvSpPr>
              <p:nvPr/>
            </p:nvSpPr>
            <p:spPr bwMode="auto">
              <a:xfrm>
                <a:off x="5564" y="900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16" name="Freeform 1018"/>
              <p:cNvSpPr>
                <a:spLocks/>
              </p:cNvSpPr>
              <p:nvPr/>
            </p:nvSpPr>
            <p:spPr bwMode="auto">
              <a:xfrm>
                <a:off x="5564" y="933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17" name="Freeform 1019"/>
              <p:cNvSpPr>
                <a:spLocks/>
              </p:cNvSpPr>
              <p:nvPr/>
            </p:nvSpPr>
            <p:spPr bwMode="auto">
              <a:xfrm>
                <a:off x="5564" y="969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18" name="Freeform 1020"/>
              <p:cNvSpPr>
                <a:spLocks/>
              </p:cNvSpPr>
              <p:nvPr/>
            </p:nvSpPr>
            <p:spPr bwMode="auto">
              <a:xfrm>
                <a:off x="5564" y="1006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19" name="Freeform 1021"/>
              <p:cNvSpPr>
                <a:spLocks/>
              </p:cNvSpPr>
              <p:nvPr/>
            </p:nvSpPr>
            <p:spPr bwMode="auto">
              <a:xfrm>
                <a:off x="5564" y="1043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20" name="Freeform 1022"/>
              <p:cNvSpPr>
                <a:spLocks/>
              </p:cNvSpPr>
              <p:nvPr/>
            </p:nvSpPr>
            <p:spPr bwMode="auto">
              <a:xfrm>
                <a:off x="5564" y="1081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21" name="Freeform 1023"/>
              <p:cNvSpPr>
                <a:spLocks/>
              </p:cNvSpPr>
              <p:nvPr/>
            </p:nvSpPr>
            <p:spPr bwMode="auto">
              <a:xfrm>
                <a:off x="5564" y="1116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22" name="Freeform 1024"/>
              <p:cNvSpPr>
                <a:spLocks/>
              </p:cNvSpPr>
              <p:nvPr/>
            </p:nvSpPr>
            <p:spPr bwMode="auto">
              <a:xfrm>
                <a:off x="5564" y="1153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23" name="Freeform 1025"/>
              <p:cNvSpPr>
                <a:spLocks/>
              </p:cNvSpPr>
              <p:nvPr/>
            </p:nvSpPr>
            <p:spPr bwMode="auto">
              <a:xfrm>
                <a:off x="5564" y="1189"/>
                <a:ext cx="1" cy="9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24" name="Freeform 1026"/>
              <p:cNvSpPr>
                <a:spLocks/>
              </p:cNvSpPr>
              <p:nvPr/>
            </p:nvSpPr>
            <p:spPr bwMode="auto">
              <a:xfrm>
                <a:off x="5564" y="1224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25" name="Freeform 1027"/>
              <p:cNvSpPr>
                <a:spLocks/>
              </p:cNvSpPr>
              <p:nvPr/>
            </p:nvSpPr>
            <p:spPr bwMode="auto">
              <a:xfrm>
                <a:off x="5564" y="1257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26" name="Freeform 1028"/>
              <p:cNvSpPr>
                <a:spLocks/>
              </p:cNvSpPr>
              <p:nvPr/>
            </p:nvSpPr>
            <p:spPr bwMode="auto">
              <a:xfrm>
                <a:off x="5564" y="1295"/>
                <a:ext cx="1" cy="13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5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27" name="Freeform 1029"/>
              <p:cNvSpPr>
                <a:spLocks/>
              </p:cNvSpPr>
              <p:nvPr/>
            </p:nvSpPr>
            <p:spPr bwMode="auto">
              <a:xfrm>
                <a:off x="5564" y="1332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28" name="Freeform 1030"/>
              <p:cNvSpPr>
                <a:spLocks/>
              </p:cNvSpPr>
              <p:nvPr/>
            </p:nvSpPr>
            <p:spPr bwMode="auto">
              <a:xfrm>
                <a:off x="5564" y="1369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29" name="Freeform 1031"/>
              <p:cNvSpPr>
                <a:spLocks/>
              </p:cNvSpPr>
              <p:nvPr/>
            </p:nvSpPr>
            <p:spPr bwMode="auto">
              <a:xfrm>
                <a:off x="5564" y="1407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30" name="Freeform 1032"/>
              <p:cNvSpPr>
                <a:spLocks/>
              </p:cNvSpPr>
              <p:nvPr/>
            </p:nvSpPr>
            <p:spPr bwMode="auto">
              <a:xfrm>
                <a:off x="5564" y="1442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31" name="Freeform 1033"/>
              <p:cNvSpPr>
                <a:spLocks/>
              </p:cNvSpPr>
              <p:nvPr/>
            </p:nvSpPr>
            <p:spPr bwMode="auto">
              <a:xfrm>
                <a:off x="5564" y="1477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32" name="Freeform 1034"/>
              <p:cNvSpPr>
                <a:spLocks/>
              </p:cNvSpPr>
              <p:nvPr/>
            </p:nvSpPr>
            <p:spPr bwMode="auto">
              <a:xfrm>
                <a:off x="5564" y="1513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33" name="Freeform 1035"/>
              <p:cNvSpPr>
                <a:spLocks/>
              </p:cNvSpPr>
              <p:nvPr/>
            </p:nvSpPr>
            <p:spPr bwMode="auto">
              <a:xfrm>
                <a:off x="5564" y="1548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34" name="Freeform 1036"/>
              <p:cNvSpPr>
                <a:spLocks/>
              </p:cNvSpPr>
              <p:nvPr/>
            </p:nvSpPr>
            <p:spPr bwMode="auto">
              <a:xfrm>
                <a:off x="5564" y="1583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35" name="Freeform 1037"/>
              <p:cNvSpPr>
                <a:spLocks/>
              </p:cNvSpPr>
              <p:nvPr/>
            </p:nvSpPr>
            <p:spPr bwMode="auto">
              <a:xfrm>
                <a:off x="5564" y="1621"/>
                <a:ext cx="1" cy="13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36" name="Freeform 1038"/>
              <p:cNvSpPr>
                <a:spLocks/>
              </p:cNvSpPr>
              <p:nvPr/>
            </p:nvSpPr>
            <p:spPr bwMode="auto">
              <a:xfrm>
                <a:off x="5564" y="1658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37" name="Freeform 1039"/>
              <p:cNvSpPr>
                <a:spLocks/>
              </p:cNvSpPr>
              <p:nvPr/>
            </p:nvSpPr>
            <p:spPr bwMode="auto">
              <a:xfrm>
                <a:off x="5564" y="1695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38" name="Freeform 1040"/>
              <p:cNvSpPr>
                <a:spLocks/>
              </p:cNvSpPr>
              <p:nvPr/>
            </p:nvSpPr>
            <p:spPr bwMode="auto">
              <a:xfrm>
                <a:off x="5564" y="1733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39" name="Freeform 1041"/>
              <p:cNvSpPr>
                <a:spLocks/>
              </p:cNvSpPr>
              <p:nvPr/>
            </p:nvSpPr>
            <p:spPr bwMode="auto">
              <a:xfrm>
                <a:off x="5564" y="1766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40" name="Freeform 1042"/>
              <p:cNvSpPr>
                <a:spLocks/>
              </p:cNvSpPr>
              <p:nvPr/>
            </p:nvSpPr>
            <p:spPr bwMode="auto">
              <a:xfrm>
                <a:off x="5564" y="1801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41" name="Freeform 1043"/>
              <p:cNvSpPr>
                <a:spLocks/>
              </p:cNvSpPr>
              <p:nvPr/>
            </p:nvSpPr>
            <p:spPr bwMode="auto">
              <a:xfrm>
                <a:off x="5564" y="1837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42" name="Freeform 1044"/>
              <p:cNvSpPr>
                <a:spLocks/>
              </p:cNvSpPr>
              <p:nvPr/>
            </p:nvSpPr>
            <p:spPr bwMode="auto">
              <a:xfrm>
                <a:off x="5564" y="1874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43" name="Freeform 1045"/>
              <p:cNvSpPr>
                <a:spLocks/>
              </p:cNvSpPr>
              <p:nvPr/>
            </p:nvSpPr>
            <p:spPr bwMode="auto">
              <a:xfrm>
                <a:off x="5564" y="1911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44" name="Freeform 1046"/>
              <p:cNvSpPr>
                <a:spLocks/>
              </p:cNvSpPr>
              <p:nvPr/>
            </p:nvSpPr>
            <p:spPr bwMode="auto">
              <a:xfrm>
                <a:off x="5564" y="1947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45" name="Freeform 1047"/>
              <p:cNvSpPr>
                <a:spLocks/>
              </p:cNvSpPr>
              <p:nvPr/>
            </p:nvSpPr>
            <p:spPr bwMode="auto">
              <a:xfrm>
                <a:off x="5564" y="1984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46" name="Freeform 1048"/>
              <p:cNvSpPr>
                <a:spLocks/>
              </p:cNvSpPr>
              <p:nvPr/>
            </p:nvSpPr>
            <p:spPr bwMode="auto">
              <a:xfrm>
                <a:off x="5564" y="2021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47" name="Freeform 1049"/>
              <p:cNvSpPr>
                <a:spLocks/>
              </p:cNvSpPr>
              <p:nvPr/>
            </p:nvSpPr>
            <p:spPr bwMode="auto">
              <a:xfrm>
                <a:off x="5564" y="2057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48" name="Freeform 1050"/>
              <p:cNvSpPr>
                <a:spLocks/>
              </p:cNvSpPr>
              <p:nvPr/>
            </p:nvSpPr>
            <p:spPr bwMode="auto">
              <a:xfrm>
                <a:off x="5564" y="2090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49" name="Freeform 1051"/>
              <p:cNvSpPr>
                <a:spLocks/>
              </p:cNvSpPr>
              <p:nvPr/>
            </p:nvSpPr>
            <p:spPr bwMode="auto">
              <a:xfrm>
                <a:off x="5564" y="2126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50" name="Freeform 1052"/>
              <p:cNvSpPr>
                <a:spLocks/>
              </p:cNvSpPr>
              <p:nvPr/>
            </p:nvSpPr>
            <p:spPr bwMode="auto">
              <a:xfrm>
                <a:off x="5564" y="2163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51" name="Freeform 1053"/>
              <p:cNvSpPr>
                <a:spLocks/>
              </p:cNvSpPr>
              <p:nvPr/>
            </p:nvSpPr>
            <p:spPr bwMode="auto">
              <a:xfrm>
                <a:off x="5564" y="2200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52" name="Freeform 1054"/>
              <p:cNvSpPr>
                <a:spLocks/>
              </p:cNvSpPr>
              <p:nvPr/>
            </p:nvSpPr>
            <p:spPr bwMode="auto">
              <a:xfrm>
                <a:off x="5564" y="2238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53" name="Freeform 1055"/>
              <p:cNvSpPr>
                <a:spLocks/>
              </p:cNvSpPr>
              <p:nvPr/>
            </p:nvSpPr>
            <p:spPr bwMode="auto">
              <a:xfrm>
                <a:off x="5564" y="2273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54" name="Freeform 1056"/>
              <p:cNvSpPr>
                <a:spLocks/>
              </p:cNvSpPr>
              <p:nvPr/>
            </p:nvSpPr>
            <p:spPr bwMode="auto">
              <a:xfrm>
                <a:off x="5564" y="2310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55" name="Freeform 1057"/>
              <p:cNvSpPr>
                <a:spLocks/>
              </p:cNvSpPr>
              <p:nvPr/>
            </p:nvSpPr>
            <p:spPr bwMode="auto">
              <a:xfrm>
                <a:off x="5564" y="2346"/>
                <a:ext cx="1" cy="9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56" name="Freeform 1058"/>
              <p:cNvSpPr>
                <a:spLocks/>
              </p:cNvSpPr>
              <p:nvPr/>
            </p:nvSpPr>
            <p:spPr bwMode="auto">
              <a:xfrm>
                <a:off x="5564" y="2381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57" name="Freeform 1059"/>
              <p:cNvSpPr>
                <a:spLocks/>
              </p:cNvSpPr>
              <p:nvPr/>
            </p:nvSpPr>
            <p:spPr bwMode="auto">
              <a:xfrm>
                <a:off x="5564" y="2414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58" name="Freeform 1060"/>
              <p:cNvSpPr>
                <a:spLocks/>
              </p:cNvSpPr>
              <p:nvPr/>
            </p:nvSpPr>
            <p:spPr bwMode="auto">
              <a:xfrm>
                <a:off x="5564" y="2452"/>
                <a:ext cx="1" cy="13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5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59" name="Freeform 1061"/>
              <p:cNvSpPr>
                <a:spLocks/>
              </p:cNvSpPr>
              <p:nvPr/>
            </p:nvSpPr>
            <p:spPr bwMode="auto">
              <a:xfrm>
                <a:off x="5564" y="2489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60" name="Freeform 1062"/>
              <p:cNvSpPr>
                <a:spLocks/>
              </p:cNvSpPr>
              <p:nvPr/>
            </p:nvSpPr>
            <p:spPr bwMode="auto">
              <a:xfrm>
                <a:off x="5564" y="2526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61" name="Freeform 1063"/>
              <p:cNvSpPr>
                <a:spLocks/>
              </p:cNvSpPr>
              <p:nvPr/>
            </p:nvSpPr>
            <p:spPr bwMode="auto">
              <a:xfrm>
                <a:off x="5564" y="2564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62" name="Freeform 1064"/>
              <p:cNvSpPr>
                <a:spLocks/>
              </p:cNvSpPr>
              <p:nvPr/>
            </p:nvSpPr>
            <p:spPr bwMode="auto">
              <a:xfrm>
                <a:off x="5564" y="2599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63" name="Freeform 1065"/>
              <p:cNvSpPr>
                <a:spLocks/>
              </p:cNvSpPr>
              <p:nvPr/>
            </p:nvSpPr>
            <p:spPr bwMode="auto">
              <a:xfrm>
                <a:off x="5564" y="2634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64" name="Freeform 1066"/>
              <p:cNvSpPr>
                <a:spLocks/>
              </p:cNvSpPr>
              <p:nvPr/>
            </p:nvSpPr>
            <p:spPr bwMode="auto">
              <a:xfrm>
                <a:off x="5564" y="2670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65" name="Freeform 1067"/>
              <p:cNvSpPr>
                <a:spLocks/>
              </p:cNvSpPr>
              <p:nvPr/>
            </p:nvSpPr>
            <p:spPr bwMode="auto">
              <a:xfrm>
                <a:off x="5564" y="2705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66" name="Freeform 1068"/>
              <p:cNvSpPr>
                <a:spLocks/>
              </p:cNvSpPr>
              <p:nvPr/>
            </p:nvSpPr>
            <p:spPr bwMode="auto">
              <a:xfrm>
                <a:off x="5564" y="2740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67" name="Freeform 1069"/>
              <p:cNvSpPr>
                <a:spLocks/>
              </p:cNvSpPr>
              <p:nvPr/>
            </p:nvSpPr>
            <p:spPr bwMode="auto">
              <a:xfrm>
                <a:off x="5564" y="2778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68" name="Freeform 1070"/>
              <p:cNvSpPr>
                <a:spLocks/>
              </p:cNvSpPr>
              <p:nvPr/>
            </p:nvSpPr>
            <p:spPr bwMode="auto">
              <a:xfrm>
                <a:off x="5564" y="2815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69" name="Freeform 1071"/>
              <p:cNvSpPr>
                <a:spLocks/>
              </p:cNvSpPr>
              <p:nvPr/>
            </p:nvSpPr>
            <p:spPr bwMode="auto">
              <a:xfrm>
                <a:off x="5564" y="2852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70" name="Freeform 1072"/>
              <p:cNvSpPr>
                <a:spLocks/>
              </p:cNvSpPr>
              <p:nvPr/>
            </p:nvSpPr>
            <p:spPr bwMode="auto">
              <a:xfrm>
                <a:off x="5564" y="2890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71" name="Freeform 1073"/>
              <p:cNvSpPr>
                <a:spLocks/>
              </p:cNvSpPr>
              <p:nvPr/>
            </p:nvSpPr>
            <p:spPr bwMode="auto">
              <a:xfrm>
                <a:off x="5564" y="2923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72" name="Freeform 1074"/>
              <p:cNvSpPr>
                <a:spLocks/>
              </p:cNvSpPr>
              <p:nvPr/>
            </p:nvSpPr>
            <p:spPr bwMode="auto">
              <a:xfrm>
                <a:off x="5564" y="2958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73" name="Freeform 1075"/>
              <p:cNvSpPr>
                <a:spLocks/>
              </p:cNvSpPr>
              <p:nvPr/>
            </p:nvSpPr>
            <p:spPr bwMode="auto">
              <a:xfrm>
                <a:off x="5564" y="2994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74" name="Freeform 1076"/>
              <p:cNvSpPr>
                <a:spLocks/>
              </p:cNvSpPr>
              <p:nvPr/>
            </p:nvSpPr>
            <p:spPr bwMode="auto">
              <a:xfrm>
                <a:off x="5564" y="3031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75" name="Freeform 1077"/>
              <p:cNvSpPr>
                <a:spLocks/>
              </p:cNvSpPr>
              <p:nvPr/>
            </p:nvSpPr>
            <p:spPr bwMode="auto">
              <a:xfrm>
                <a:off x="5564" y="3068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76" name="Freeform 1078"/>
              <p:cNvSpPr>
                <a:spLocks/>
              </p:cNvSpPr>
              <p:nvPr/>
            </p:nvSpPr>
            <p:spPr bwMode="auto">
              <a:xfrm>
                <a:off x="5564" y="3104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77" name="Freeform 1079"/>
              <p:cNvSpPr>
                <a:spLocks/>
              </p:cNvSpPr>
              <p:nvPr/>
            </p:nvSpPr>
            <p:spPr bwMode="auto">
              <a:xfrm>
                <a:off x="5564" y="3141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78" name="Freeform 1080"/>
              <p:cNvSpPr>
                <a:spLocks/>
              </p:cNvSpPr>
              <p:nvPr/>
            </p:nvSpPr>
            <p:spPr bwMode="auto">
              <a:xfrm>
                <a:off x="5564" y="3179"/>
                <a:ext cx="1" cy="9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79" name="Freeform 1081"/>
              <p:cNvSpPr>
                <a:spLocks/>
              </p:cNvSpPr>
              <p:nvPr/>
            </p:nvSpPr>
            <p:spPr bwMode="auto">
              <a:xfrm>
                <a:off x="5564" y="3214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80" name="Freeform 1082"/>
              <p:cNvSpPr>
                <a:spLocks/>
              </p:cNvSpPr>
              <p:nvPr/>
            </p:nvSpPr>
            <p:spPr bwMode="auto">
              <a:xfrm>
                <a:off x="5564" y="3247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81" name="Freeform 1083"/>
              <p:cNvSpPr>
                <a:spLocks/>
              </p:cNvSpPr>
              <p:nvPr/>
            </p:nvSpPr>
            <p:spPr bwMode="auto">
              <a:xfrm>
                <a:off x="5564" y="3283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82" name="Freeform 1084"/>
              <p:cNvSpPr>
                <a:spLocks/>
              </p:cNvSpPr>
              <p:nvPr/>
            </p:nvSpPr>
            <p:spPr bwMode="auto">
              <a:xfrm>
                <a:off x="5564" y="3320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83" name="Freeform 1085"/>
              <p:cNvSpPr>
                <a:spLocks/>
              </p:cNvSpPr>
              <p:nvPr/>
            </p:nvSpPr>
            <p:spPr bwMode="auto">
              <a:xfrm>
                <a:off x="5564" y="3357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84" name="Freeform 1086"/>
              <p:cNvSpPr>
                <a:spLocks/>
              </p:cNvSpPr>
              <p:nvPr/>
            </p:nvSpPr>
            <p:spPr bwMode="auto">
              <a:xfrm>
                <a:off x="5564" y="3395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85" name="Freeform 1087"/>
              <p:cNvSpPr>
                <a:spLocks/>
              </p:cNvSpPr>
              <p:nvPr/>
            </p:nvSpPr>
            <p:spPr bwMode="auto">
              <a:xfrm>
                <a:off x="5564" y="3430"/>
                <a:ext cx="1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2147483647 h 7"/>
                  <a:gd name="T4" fmla="*/ 0 w 1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86" name="Freeform 1088"/>
              <p:cNvSpPr>
                <a:spLocks/>
              </p:cNvSpPr>
              <p:nvPr/>
            </p:nvSpPr>
            <p:spPr bwMode="auto">
              <a:xfrm>
                <a:off x="5564" y="3467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87" name="Freeform 1089"/>
              <p:cNvSpPr>
                <a:spLocks/>
              </p:cNvSpPr>
              <p:nvPr/>
            </p:nvSpPr>
            <p:spPr bwMode="auto">
              <a:xfrm>
                <a:off x="5564" y="3503"/>
                <a:ext cx="1" cy="9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88" name="Freeform 1090"/>
              <p:cNvSpPr>
                <a:spLocks/>
              </p:cNvSpPr>
              <p:nvPr/>
            </p:nvSpPr>
            <p:spPr bwMode="auto">
              <a:xfrm>
                <a:off x="5564" y="3538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89" name="Freeform 1091"/>
              <p:cNvSpPr>
                <a:spLocks/>
              </p:cNvSpPr>
              <p:nvPr/>
            </p:nvSpPr>
            <p:spPr bwMode="auto">
              <a:xfrm>
                <a:off x="5564" y="3573"/>
                <a:ext cx="1" cy="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90" name="Freeform 1092"/>
              <p:cNvSpPr>
                <a:spLocks/>
              </p:cNvSpPr>
              <p:nvPr/>
            </p:nvSpPr>
            <p:spPr bwMode="auto">
              <a:xfrm>
                <a:off x="5564" y="3611"/>
                <a:ext cx="1" cy="1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147483647 h 6"/>
                  <a:gd name="T4" fmla="*/ 0 w 1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4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91" name="Freeform 1093"/>
              <p:cNvSpPr>
                <a:spLocks/>
              </p:cNvSpPr>
              <p:nvPr/>
            </p:nvSpPr>
            <p:spPr bwMode="auto">
              <a:xfrm>
                <a:off x="5564" y="3648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92" name="Freeform 1094"/>
              <p:cNvSpPr>
                <a:spLocks/>
              </p:cNvSpPr>
              <p:nvPr/>
            </p:nvSpPr>
            <p:spPr bwMode="auto">
              <a:xfrm>
                <a:off x="5564" y="3685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147483647 h 5"/>
                  <a:gd name="T4" fmla="*/ 0 w 1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93" name="Freeform 1095"/>
              <p:cNvSpPr>
                <a:spLocks/>
              </p:cNvSpPr>
              <p:nvPr/>
            </p:nvSpPr>
            <p:spPr bwMode="auto">
              <a:xfrm>
                <a:off x="843" y="3711"/>
                <a:ext cx="55" cy="1"/>
              </a:xfrm>
              <a:custGeom>
                <a:avLst/>
                <a:gdLst>
                  <a:gd name="T0" fmla="*/ 0 w 28"/>
                  <a:gd name="T1" fmla="*/ 0 h 1"/>
                  <a:gd name="T2" fmla="*/ 2147483647 w 28"/>
                  <a:gd name="T3" fmla="*/ 0 h 1"/>
                  <a:gd name="T4" fmla="*/ 2147483647 w 2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1"/>
                  <a:gd name="T11" fmla="*/ 28 w 2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1">
                    <a:moveTo>
                      <a:pt x="0" y="0"/>
                    </a:moveTo>
                    <a:lnTo>
                      <a:pt x="27" y="0"/>
                    </a:lnTo>
                    <a:lnTo>
                      <a:pt x="2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94" name="Freeform 1096"/>
              <p:cNvSpPr>
                <a:spLocks/>
              </p:cNvSpPr>
              <p:nvPr/>
            </p:nvSpPr>
            <p:spPr bwMode="auto">
              <a:xfrm>
                <a:off x="843" y="2907"/>
                <a:ext cx="55" cy="1"/>
              </a:xfrm>
              <a:custGeom>
                <a:avLst/>
                <a:gdLst>
                  <a:gd name="T0" fmla="*/ 0 w 28"/>
                  <a:gd name="T1" fmla="*/ 0 h 1"/>
                  <a:gd name="T2" fmla="*/ 2147483647 w 28"/>
                  <a:gd name="T3" fmla="*/ 0 h 1"/>
                  <a:gd name="T4" fmla="*/ 2147483647 w 2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1"/>
                  <a:gd name="T11" fmla="*/ 28 w 2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1">
                    <a:moveTo>
                      <a:pt x="0" y="0"/>
                    </a:moveTo>
                    <a:lnTo>
                      <a:pt x="27" y="0"/>
                    </a:lnTo>
                    <a:lnTo>
                      <a:pt x="2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95" name="Freeform 1097"/>
              <p:cNvSpPr>
                <a:spLocks/>
              </p:cNvSpPr>
              <p:nvPr/>
            </p:nvSpPr>
            <p:spPr bwMode="auto">
              <a:xfrm>
                <a:off x="843" y="2104"/>
                <a:ext cx="55" cy="1"/>
              </a:xfrm>
              <a:custGeom>
                <a:avLst/>
                <a:gdLst>
                  <a:gd name="T0" fmla="*/ 0 w 28"/>
                  <a:gd name="T1" fmla="*/ 0 h 1"/>
                  <a:gd name="T2" fmla="*/ 2147483647 w 28"/>
                  <a:gd name="T3" fmla="*/ 0 h 1"/>
                  <a:gd name="T4" fmla="*/ 2147483647 w 2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1"/>
                  <a:gd name="T11" fmla="*/ 28 w 2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1">
                    <a:moveTo>
                      <a:pt x="0" y="0"/>
                    </a:moveTo>
                    <a:lnTo>
                      <a:pt x="27" y="0"/>
                    </a:lnTo>
                    <a:lnTo>
                      <a:pt x="2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96" name="Freeform 1098"/>
              <p:cNvSpPr>
                <a:spLocks/>
              </p:cNvSpPr>
              <p:nvPr/>
            </p:nvSpPr>
            <p:spPr bwMode="auto">
              <a:xfrm>
                <a:off x="843" y="1299"/>
                <a:ext cx="55" cy="1"/>
              </a:xfrm>
              <a:custGeom>
                <a:avLst/>
                <a:gdLst>
                  <a:gd name="T0" fmla="*/ 0 w 28"/>
                  <a:gd name="T1" fmla="*/ 0 h 1"/>
                  <a:gd name="T2" fmla="*/ 2147483647 w 28"/>
                  <a:gd name="T3" fmla="*/ 0 h 1"/>
                  <a:gd name="T4" fmla="*/ 2147483647 w 2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1"/>
                  <a:gd name="T11" fmla="*/ 28 w 2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1">
                    <a:moveTo>
                      <a:pt x="0" y="0"/>
                    </a:moveTo>
                    <a:lnTo>
                      <a:pt x="27" y="0"/>
                    </a:lnTo>
                    <a:lnTo>
                      <a:pt x="2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97" name="Freeform 1099"/>
              <p:cNvSpPr>
                <a:spLocks/>
              </p:cNvSpPr>
              <p:nvPr/>
            </p:nvSpPr>
            <p:spPr bwMode="auto">
              <a:xfrm>
                <a:off x="843" y="495"/>
                <a:ext cx="55" cy="1"/>
              </a:xfrm>
              <a:custGeom>
                <a:avLst/>
                <a:gdLst>
                  <a:gd name="T0" fmla="*/ 0 w 28"/>
                  <a:gd name="T1" fmla="*/ 0 h 1"/>
                  <a:gd name="T2" fmla="*/ 2147483647 w 28"/>
                  <a:gd name="T3" fmla="*/ 0 h 1"/>
                  <a:gd name="T4" fmla="*/ 2147483647 w 2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1"/>
                  <a:gd name="T11" fmla="*/ 28 w 2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1">
                    <a:moveTo>
                      <a:pt x="0" y="0"/>
                    </a:moveTo>
                    <a:lnTo>
                      <a:pt x="27" y="0"/>
                    </a:lnTo>
                    <a:lnTo>
                      <a:pt x="2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98" name="Freeform 1100"/>
              <p:cNvSpPr>
                <a:spLocks/>
              </p:cNvSpPr>
              <p:nvPr/>
            </p:nvSpPr>
            <p:spPr bwMode="auto">
              <a:xfrm>
                <a:off x="843" y="3550"/>
                <a:ext cx="27" cy="1"/>
              </a:xfrm>
              <a:custGeom>
                <a:avLst/>
                <a:gdLst>
                  <a:gd name="T0" fmla="*/ 0 w 14"/>
                  <a:gd name="T1" fmla="*/ 0 h 1"/>
                  <a:gd name="T2" fmla="*/ 2147483647 w 14"/>
                  <a:gd name="T3" fmla="*/ 0 h 1"/>
                  <a:gd name="T4" fmla="*/ 2147483647 w 1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"/>
                  <a:gd name="T11" fmla="*/ 14 w 1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">
                    <a:moveTo>
                      <a:pt x="0" y="0"/>
                    </a:moveTo>
                    <a:lnTo>
                      <a:pt x="13" y="0"/>
                    </a:lnTo>
                    <a:lnTo>
                      <a:pt x="1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99" name="Freeform 1101"/>
              <p:cNvSpPr>
                <a:spLocks/>
              </p:cNvSpPr>
              <p:nvPr/>
            </p:nvSpPr>
            <p:spPr bwMode="auto">
              <a:xfrm>
                <a:off x="843" y="3389"/>
                <a:ext cx="27" cy="1"/>
              </a:xfrm>
              <a:custGeom>
                <a:avLst/>
                <a:gdLst>
                  <a:gd name="T0" fmla="*/ 0 w 14"/>
                  <a:gd name="T1" fmla="*/ 0 h 1"/>
                  <a:gd name="T2" fmla="*/ 2147483647 w 14"/>
                  <a:gd name="T3" fmla="*/ 0 h 1"/>
                  <a:gd name="T4" fmla="*/ 2147483647 w 1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"/>
                  <a:gd name="T11" fmla="*/ 14 w 1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">
                    <a:moveTo>
                      <a:pt x="0" y="0"/>
                    </a:moveTo>
                    <a:lnTo>
                      <a:pt x="13" y="0"/>
                    </a:lnTo>
                    <a:lnTo>
                      <a:pt x="1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00" name="Freeform 1102"/>
              <p:cNvSpPr>
                <a:spLocks/>
              </p:cNvSpPr>
              <p:nvPr/>
            </p:nvSpPr>
            <p:spPr bwMode="auto">
              <a:xfrm>
                <a:off x="843" y="3228"/>
                <a:ext cx="27" cy="1"/>
              </a:xfrm>
              <a:custGeom>
                <a:avLst/>
                <a:gdLst>
                  <a:gd name="T0" fmla="*/ 0 w 14"/>
                  <a:gd name="T1" fmla="*/ 0 h 1"/>
                  <a:gd name="T2" fmla="*/ 2147483647 w 14"/>
                  <a:gd name="T3" fmla="*/ 0 h 1"/>
                  <a:gd name="T4" fmla="*/ 2147483647 w 1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"/>
                  <a:gd name="T11" fmla="*/ 14 w 1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">
                    <a:moveTo>
                      <a:pt x="0" y="0"/>
                    </a:moveTo>
                    <a:lnTo>
                      <a:pt x="13" y="0"/>
                    </a:lnTo>
                    <a:lnTo>
                      <a:pt x="1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01" name="Freeform 1103"/>
              <p:cNvSpPr>
                <a:spLocks/>
              </p:cNvSpPr>
              <p:nvPr/>
            </p:nvSpPr>
            <p:spPr bwMode="auto">
              <a:xfrm>
                <a:off x="843" y="3068"/>
                <a:ext cx="27" cy="1"/>
              </a:xfrm>
              <a:custGeom>
                <a:avLst/>
                <a:gdLst>
                  <a:gd name="T0" fmla="*/ 0 w 14"/>
                  <a:gd name="T1" fmla="*/ 0 h 1"/>
                  <a:gd name="T2" fmla="*/ 2147483647 w 14"/>
                  <a:gd name="T3" fmla="*/ 0 h 1"/>
                  <a:gd name="T4" fmla="*/ 2147483647 w 1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"/>
                  <a:gd name="T11" fmla="*/ 14 w 1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">
                    <a:moveTo>
                      <a:pt x="0" y="0"/>
                    </a:moveTo>
                    <a:lnTo>
                      <a:pt x="13" y="0"/>
                    </a:lnTo>
                    <a:lnTo>
                      <a:pt x="1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02" name="Freeform 1104"/>
              <p:cNvSpPr>
                <a:spLocks/>
              </p:cNvSpPr>
              <p:nvPr/>
            </p:nvSpPr>
            <p:spPr bwMode="auto">
              <a:xfrm>
                <a:off x="843" y="2746"/>
                <a:ext cx="27" cy="1"/>
              </a:xfrm>
              <a:custGeom>
                <a:avLst/>
                <a:gdLst>
                  <a:gd name="T0" fmla="*/ 0 w 14"/>
                  <a:gd name="T1" fmla="*/ 0 h 1"/>
                  <a:gd name="T2" fmla="*/ 2147483647 w 14"/>
                  <a:gd name="T3" fmla="*/ 0 h 1"/>
                  <a:gd name="T4" fmla="*/ 2147483647 w 1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"/>
                  <a:gd name="T11" fmla="*/ 14 w 1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">
                    <a:moveTo>
                      <a:pt x="0" y="0"/>
                    </a:moveTo>
                    <a:lnTo>
                      <a:pt x="13" y="0"/>
                    </a:lnTo>
                    <a:lnTo>
                      <a:pt x="1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03" name="Freeform 1105"/>
              <p:cNvSpPr>
                <a:spLocks/>
              </p:cNvSpPr>
              <p:nvPr/>
            </p:nvSpPr>
            <p:spPr bwMode="auto">
              <a:xfrm>
                <a:off x="843" y="2585"/>
                <a:ext cx="27" cy="1"/>
              </a:xfrm>
              <a:custGeom>
                <a:avLst/>
                <a:gdLst>
                  <a:gd name="T0" fmla="*/ 0 w 14"/>
                  <a:gd name="T1" fmla="*/ 0 h 1"/>
                  <a:gd name="T2" fmla="*/ 2147483647 w 14"/>
                  <a:gd name="T3" fmla="*/ 0 h 1"/>
                  <a:gd name="T4" fmla="*/ 2147483647 w 1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"/>
                  <a:gd name="T11" fmla="*/ 14 w 1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">
                    <a:moveTo>
                      <a:pt x="0" y="0"/>
                    </a:moveTo>
                    <a:lnTo>
                      <a:pt x="13" y="0"/>
                    </a:lnTo>
                    <a:lnTo>
                      <a:pt x="1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04" name="Freeform 1106"/>
              <p:cNvSpPr>
                <a:spLocks/>
              </p:cNvSpPr>
              <p:nvPr/>
            </p:nvSpPr>
            <p:spPr bwMode="auto">
              <a:xfrm>
                <a:off x="843" y="2424"/>
                <a:ext cx="27" cy="1"/>
              </a:xfrm>
              <a:custGeom>
                <a:avLst/>
                <a:gdLst>
                  <a:gd name="T0" fmla="*/ 0 w 14"/>
                  <a:gd name="T1" fmla="*/ 0 h 1"/>
                  <a:gd name="T2" fmla="*/ 2147483647 w 14"/>
                  <a:gd name="T3" fmla="*/ 0 h 1"/>
                  <a:gd name="T4" fmla="*/ 2147483647 w 1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"/>
                  <a:gd name="T11" fmla="*/ 14 w 1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">
                    <a:moveTo>
                      <a:pt x="0" y="0"/>
                    </a:moveTo>
                    <a:lnTo>
                      <a:pt x="13" y="0"/>
                    </a:lnTo>
                    <a:lnTo>
                      <a:pt x="1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05" name="Freeform 1107"/>
              <p:cNvSpPr>
                <a:spLocks/>
              </p:cNvSpPr>
              <p:nvPr/>
            </p:nvSpPr>
            <p:spPr bwMode="auto">
              <a:xfrm>
                <a:off x="843" y="2263"/>
                <a:ext cx="27" cy="1"/>
              </a:xfrm>
              <a:custGeom>
                <a:avLst/>
                <a:gdLst>
                  <a:gd name="T0" fmla="*/ 0 w 14"/>
                  <a:gd name="T1" fmla="*/ 0 h 1"/>
                  <a:gd name="T2" fmla="*/ 2147483647 w 14"/>
                  <a:gd name="T3" fmla="*/ 0 h 1"/>
                  <a:gd name="T4" fmla="*/ 2147483647 w 1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"/>
                  <a:gd name="T11" fmla="*/ 14 w 1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">
                    <a:moveTo>
                      <a:pt x="0" y="0"/>
                    </a:moveTo>
                    <a:lnTo>
                      <a:pt x="13" y="0"/>
                    </a:lnTo>
                    <a:lnTo>
                      <a:pt x="1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06" name="Freeform 1108"/>
              <p:cNvSpPr>
                <a:spLocks/>
              </p:cNvSpPr>
              <p:nvPr/>
            </p:nvSpPr>
            <p:spPr bwMode="auto">
              <a:xfrm>
                <a:off x="843" y="1941"/>
                <a:ext cx="27" cy="1"/>
              </a:xfrm>
              <a:custGeom>
                <a:avLst/>
                <a:gdLst>
                  <a:gd name="T0" fmla="*/ 0 w 14"/>
                  <a:gd name="T1" fmla="*/ 0 h 1"/>
                  <a:gd name="T2" fmla="*/ 2147483647 w 14"/>
                  <a:gd name="T3" fmla="*/ 0 h 1"/>
                  <a:gd name="T4" fmla="*/ 2147483647 w 1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"/>
                  <a:gd name="T11" fmla="*/ 14 w 1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">
                    <a:moveTo>
                      <a:pt x="0" y="0"/>
                    </a:moveTo>
                    <a:lnTo>
                      <a:pt x="13" y="0"/>
                    </a:lnTo>
                    <a:lnTo>
                      <a:pt x="1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07" name="Freeform 1109"/>
              <p:cNvSpPr>
                <a:spLocks/>
              </p:cNvSpPr>
              <p:nvPr/>
            </p:nvSpPr>
            <p:spPr bwMode="auto">
              <a:xfrm>
                <a:off x="843" y="1782"/>
                <a:ext cx="27" cy="1"/>
              </a:xfrm>
              <a:custGeom>
                <a:avLst/>
                <a:gdLst>
                  <a:gd name="T0" fmla="*/ 0 w 14"/>
                  <a:gd name="T1" fmla="*/ 0 h 1"/>
                  <a:gd name="T2" fmla="*/ 2147483647 w 14"/>
                  <a:gd name="T3" fmla="*/ 0 h 1"/>
                  <a:gd name="T4" fmla="*/ 2147483647 w 1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"/>
                  <a:gd name="T11" fmla="*/ 14 w 1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">
                    <a:moveTo>
                      <a:pt x="0" y="0"/>
                    </a:moveTo>
                    <a:lnTo>
                      <a:pt x="13" y="0"/>
                    </a:lnTo>
                    <a:lnTo>
                      <a:pt x="1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08" name="Freeform 1110"/>
              <p:cNvSpPr>
                <a:spLocks/>
              </p:cNvSpPr>
              <p:nvPr/>
            </p:nvSpPr>
            <p:spPr bwMode="auto">
              <a:xfrm>
                <a:off x="843" y="1619"/>
                <a:ext cx="27" cy="1"/>
              </a:xfrm>
              <a:custGeom>
                <a:avLst/>
                <a:gdLst>
                  <a:gd name="T0" fmla="*/ 0 w 14"/>
                  <a:gd name="T1" fmla="*/ 0 h 1"/>
                  <a:gd name="T2" fmla="*/ 2147483647 w 14"/>
                  <a:gd name="T3" fmla="*/ 0 h 1"/>
                  <a:gd name="T4" fmla="*/ 2147483647 w 1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"/>
                  <a:gd name="T11" fmla="*/ 14 w 1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">
                    <a:moveTo>
                      <a:pt x="0" y="0"/>
                    </a:moveTo>
                    <a:lnTo>
                      <a:pt x="13" y="0"/>
                    </a:lnTo>
                    <a:lnTo>
                      <a:pt x="1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09" name="Freeform 1111"/>
              <p:cNvSpPr>
                <a:spLocks/>
              </p:cNvSpPr>
              <p:nvPr/>
            </p:nvSpPr>
            <p:spPr bwMode="auto">
              <a:xfrm>
                <a:off x="843" y="1460"/>
                <a:ext cx="27" cy="1"/>
              </a:xfrm>
              <a:custGeom>
                <a:avLst/>
                <a:gdLst>
                  <a:gd name="T0" fmla="*/ 0 w 14"/>
                  <a:gd name="T1" fmla="*/ 0 h 1"/>
                  <a:gd name="T2" fmla="*/ 2147483647 w 14"/>
                  <a:gd name="T3" fmla="*/ 0 h 1"/>
                  <a:gd name="T4" fmla="*/ 2147483647 w 1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"/>
                  <a:gd name="T11" fmla="*/ 14 w 1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">
                    <a:moveTo>
                      <a:pt x="0" y="0"/>
                    </a:moveTo>
                    <a:lnTo>
                      <a:pt x="13" y="0"/>
                    </a:lnTo>
                    <a:lnTo>
                      <a:pt x="1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10" name="Freeform 1112"/>
              <p:cNvSpPr>
                <a:spLocks/>
              </p:cNvSpPr>
              <p:nvPr/>
            </p:nvSpPr>
            <p:spPr bwMode="auto">
              <a:xfrm>
                <a:off x="843" y="1138"/>
                <a:ext cx="27" cy="1"/>
              </a:xfrm>
              <a:custGeom>
                <a:avLst/>
                <a:gdLst>
                  <a:gd name="T0" fmla="*/ 0 w 14"/>
                  <a:gd name="T1" fmla="*/ 0 h 1"/>
                  <a:gd name="T2" fmla="*/ 2147483647 w 14"/>
                  <a:gd name="T3" fmla="*/ 0 h 1"/>
                  <a:gd name="T4" fmla="*/ 2147483647 w 1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"/>
                  <a:gd name="T11" fmla="*/ 14 w 1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">
                    <a:moveTo>
                      <a:pt x="0" y="0"/>
                    </a:moveTo>
                    <a:lnTo>
                      <a:pt x="13" y="0"/>
                    </a:lnTo>
                    <a:lnTo>
                      <a:pt x="1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11" name="Freeform 1113"/>
              <p:cNvSpPr>
                <a:spLocks/>
              </p:cNvSpPr>
              <p:nvPr/>
            </p:nvSpPr>
            <p:spPr bwMode="auto">
              <a:xfrm>
                <a:off x="843" y="976"/>
                <a:ext cx="27" cy="1"/>
              </a:xfrm>
              <a:custGeom>
                <a:avLst/>
                <a:gdLst>
                  <a:gd name="T0" fmla="*/ 0 w 14"/>
                  <a:gd name="T1" fmla="*/ 0 h 1"/>
                  <a:gd name="T2" fmla="*/ 2147483647 w 14"/>
                  <a:gd name="T3" fmla="*/ 0 h 1"/>
                  <a:gd name="T4" fmla="*/ 2147483647 w 1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"/>
                  <a:gd name="T11" fmla="*/ 14 w 1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">
                    <a:moveTo>
                      <a:pt x="0" y="0"/>
                    </a:moveTo>
                    <a:lnTo>
                      <a:pt x="13" y="0"/>
                    </a:lnTo>
                    <a:lnTo>
                      <a:pt x="1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12" name="Freeform 1114"/>
              <p:cNvSpPr>
                <a:spLocks/>
              </p:cNvSpPr>
              <p:nvPr/>
            </p:nvSpPr>
            <p:spPr bwMode="auto">
              <a:xfrm>
                <a:off x="843" y="815"/>
                <a:ext cx="27" cy="1"/>
              </a:xfrm>
              <a:custGeom>
                <a:avLst/>
                <a:gdLst>
                  <a:gd name="T0" fmla="*/ 0 w 14"/>
                  <a:gd name="T1" fmla="*/ 0 h 1"/>
                  <a:gd name="T2" fmla="*/ 2147483647 w 14"/>
                  <a:gd name="T3" fmla="*/ 0 h 1"/>
                  <a:gd name="T4" fmla="*/ 2147483647 w 1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"/>
                  <a:gd name="T11" fmla="*/ 14 w 1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">
                    <a:moveTo>
                      <a:pt x="0" y="0"/>
                    </a:moveTo>
                    <a:lnTo>
                      <a:pt x="13" y="0"/>
                    </a:lnTo>
                    <a:lnTo>
                      <a:pt x="1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13" name="Freeform 1115"/>
              <p:cNvSpPr>
                <a:spLocks/>
              </p:cNvSpPr>
              <p:nvPr/>
            </p:nvSpPr>
            <p:spPr bwMode="auto">
              <a:xfrm>
                <a:off x="843" y="654"/>
                <a:ext cx="27" cy="1"/>
              </a:xfrm>
              <a:custGeom>
                <a:avLst/>
                <a:gdLst>
                  <a:gd name="T0" fmla="*/ 0 w 14"/>
                  <a:gd name="T1" fmla="*/ 0 h 1"/>
                  <a:gd name="T2" fmla="*/ 2147483647 w 14"/>
                  <a:gd name="T3" fmla="*/ 0 h 1"/>
                  <a:gd name="T4" fmla="*/ 2147483647 w 1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"/>
                  <a:gd name="T11" fmla="*/ 14 w 1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">
                    <a:moveTo>
                      <a:pt x="0" y="0"/>
                    </a:moveTo>
                    <a:lnTo>
                      <a:pt x="13" y="0"/>
                    </a:lnTo>
                    <a:lnTo>
                      <a:pt x="1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14" name="Freeform 1116"/>
              <p:cNvSpPr>
                <a:spLocks/>
              </p:cNvSpPr>
              <p:nvPr/>
            </p:nvSpPr>
            <p:spPr bwMode="auto">
              <a:xfrm>
                <a:off x="5510" y="3711"/>
                <a:ext cx="54" cy="1"/>
              </a:xfrm>
              <a:custGeom>
                <a:avLst/>
                <a:gdLst>
                  <a:gd name="T0" fmla="*/ 2147483647 w 28"/>
                  <a:gd name="T1" fmla="*/ 0 h 1"/>
                  <a:gd name="T2" fmla="*/ 2147483647 w 28"/>
                  <a:gd name="T3" fmla="*/ 0 h 1"/>
                  <a:gd name="T4" fmla="*/ 0 w 2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1"/>
                  <a:gd name="T11" fmla="*/ 28 w 2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1">
                    <a:moveTo>
                      <a:pt x="28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15" name="Freeform 1117"/>
              <p:cNvSpPr>
                <a:spLocks/>
              </p:cNvSpPr>
              <p:nvPr/>
            </p:nvSpPr>
            <p:spPr bwMode="auto">
              <a:xfrm>
                <a:off x="5510" y="2907"/>
                <a:ext cx="54" cy="1"/>
              </a:xfrm>
              <a:custGeom>
                <a:avLst/>
                <a:gdLst>
                  <a:gd name="T0" fmla="*/ 2147483647 w 28"/>
                  <a:gd name="T1" fmla="*/ 0 h 1"/>
                  <a:gd name="T2" fmla="*/ 2147483647 w 28"/>
                  <a:gd name="T3" fmla="*/ 0 h 1"/>
                  <a:gd name="T4" fmla="*/ 0 w 2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1"/>
                  <a:gd name="T11" fmla="*/ 28 w 2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1">
                    <a:moveTo>
                      <a:pt x="28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16" name="Freeform 1118"/>
              <p:cNvSpPr>
                <a:spLocks/>
              </p:cNvSpPr>
              <p:nvPr/>
            </p:nvSpPr>
            <p:spPr bwMode="auto">
              <a:xfrm>
                <a:off x="5510" y="2104"/>
                <a:ext cx="54" cy="1"/>
              </a:xfrm>
              <a:custGeom>
                <a:avLst/>
                <a:gdLst>
                  <a:gd name="T0" fmla="*/ 2147483647 w 28"/>
                  <a:gd name="T1" fmla="*/ 0 h 1"/>
                  <a:gd name="T2" fmla="*/ 2147483647 w 28"/>
                  <a:gd name="T3" fmla="*/ 0 h 1"/>
                  <a:gd name="T4" fmla="*/ 0 w 2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1"/>
                  <a:gd name="T11" fmla="*/ 28 w 2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1">
                    <a:moveTo>
                      <a:pt x="28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17" name="Freeform 1119"/>
              <p:cNvSpPr>
                <a:spLocks/>
              </p:cNvSpPr>
              <p:nvPr/>
            </p:nvSpPr>
            <p:spPr bwMode="auto">
              <a:xfrm>
                <a:off x="5510" y="1299"/>
                <a:ext cx="54" cy="1"/>
              </a:xfrm>
              <a:custGeom>
                <a:avLst/>
                <a:gdLst>
                  <a:gd name="T0" fmla="*/ 2147483647 w 28"/>
                  <a:gd name="T1" fmla="*/ 0 h 1"/>
                  <a:gd name="T2" fmla="*/ 2147483647 w 28"/>
                  <a:gd name="T3" fmla="*/ 0 h 1"/>
                  <a:gd name="T4" fmla="*/ 0 w 2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1"/>
                  <a:gd name="T11" fmla="*/ 28 w 2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1">
                    <a:moveTo>
                      <a:pt x="28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18" name="Freeform 1120"/>
              <p:cNvSpPr>
                <a:spLocks/>
              </p:cNvSpPr>
              <p:nvPr/>
            </p:nvSpPr>
            <p:spPr bwMode="auto">
              <a:xfrm>
                <a:off x="5510" y="495"/>
                <a:ext cx="54" cy="1"/>
              </a:xfrm>
              <a:custGeom>
                <a:avLst/>
                <a:gdLst>
                  <a:gd name="T0" fmla="*/ 2147483647 w 28"/>
                  <a:gd name="T1" fmla="*/ 0 h 1"/>
                  <a:gd name="T2" fmla="*/ 2147483647 w 28"/>
                  <a:gd name="T3" fmla="*/ 0 h 1"/>
                  <a:gd name="T4" fmla="*/ 0 w 2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1"/>
                  <a:gd name="T11" fmla="*/ 28 w 2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1">
                    <a:moveTo>
                      <a:pt x="28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19" name="Freeform 1121"/>
              <p:cNvSpPr>
                <a:spLocks/>
              </p:cNvSpPr>
              <p:nvPr/>
            </p:nvSpPr>
            <p:spPr bwMode="auto">
              <a:xfrm>
                <a:off x="5535" y="3550"/>
                <a:ext cx="29" cy="1"/>
              </a:xfrm>
              <a:custGeom>
                <a:avLst/>
                <a:gdLst>
                  <a:gd name="T0" fmla="*/ 2147483647 w 15"/>
                  <a:gd name="T1" fmla="*/ 0 h 1"/>
                  <a:gd name="T2" fmla="*/ 2147483647 w 15"/>
                  <a:gd name="T3" fmla="*/ 0 h 1"/>
                  <a:gd name="T4" fmla="*/ 0 w 1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"/>
                  <a:gd name="T11" fmla="*/ 15 w 1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">
                    <a:moveTo>
                      <a:pt x="15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20" name="Freeform 1122"/>
              <p:cNvSpPr>
                <a:spLocks/>
              </p:cNvSpPr>
              <p:nvPr/>
            </p:nvSpPr>
            <p:spPr bwMode="auto">
              <a:xfrm>
                <a:off x="5535" y="3389"/>
                <a:ext cx="29" cy="1"/>
              </a:xfrm>
              <a:custGeom>
                <a:avLst/>
                <a:gdLst>
                  <a:gd name="T0" fmla="*/ 2147483647 w 15"/>
                  <a:gd name="T1" fmla="*/ 0 h 1"/>
                  <a:gd name="T2" fmla="*/ 2147483647 w 15"/>
                  <a:gd name="T3" fmla="*/ 0 h 1"/>
                  <a:gd name="T4" fmla="*/ 0 w 1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"/>
                  <a:gd name="T11" fmla="*/ 15 w 1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">
                    <a:moveTo>
                      <a:pt x="15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21" name="Freeform 1123"/>
              <p:cNvSpPr>
                <a:spLocks/>
              </p:cNvSpPr>
              <p:nvPr/>
            </p:nvSpPr>
            <p:spPr bwMode="auto">
              <a:xfrm>
                <a:off x="5535" y="3228"/>
                <a:ext cx="29" cy="1"/>
              </a:xfrm>
              <a:custGeom>
                <a:avLst/>
                <a:gdLst>
                  <a:gd name="T0" fmla="*/ 2147483647 w 15"/>
                  <a:gd name="T1" fmla="*/ 0 h 1"/>
                  <a:gd name="T2" fmla="*/ 2147483647 w 15"/>
                  <a:gd name="T3" fmla="*/ 0 h 1"/>
                  <a:gd name="T4" fmla="*/ 0 w 1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"/>
                  <a:gd name="T11" fmla="*/ 15 w 1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">
                    <a:moveTo>
                      <a:pt x="15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22" name="Freeform 1124"/>
              <p:cNvSpPr>
                <a:spLocks/>
              </p:cNvSpPr>
              <p:nvPr/>
            </p:nvSpPr>
            <p:spPr bwMode="auto">
              <a:xfrm>
                <a:off x="5535" y="3068"/>
                <a:ext cx="29" cy="1"/>
              </a:xfrm>
              <a:custGeom>
                <a:avLst/>
                <a:gdLst>
                  <a:gd name="T0" fmla="*/ 2147483647 w 15"/>
                  <a:gd name="T1" fmla="*/ 0 h 1"/>
                  <a:gd name="T2" fmla="*/ 2147483647 w 15"/>
                  <a:gd name="T3" fmla="*/ 0 h 1"/>
                  <a:gd name="T4" fmla="*/ 0 w 1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"/>
                  <a:gd name="T11" fmla="*/ 15 w 1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">
                    <a:moveTo>
                      <a:pt x="15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23" name="Freeform 1125"/>
              <p:cNvSpPr>
                <a:spLocks/>
              </p:cNvSpPr>
              <p:nvPr/>
            </p:nvSpPr>
            <p:spPr bwMode="auto">
              <a:xfrm>
                <a:off x="5535" y="2746"/>
                <a:ext cx="29" cy="1"/>
              </a:xfrm>
              <a:custGeom>
                <a:avLst/>
                <a:gdLst>
                  <a:gd name="T0" fmla="*/ 2147483647 w 15"/>
                  <a:gd name="T1" fmla="*/ 0 h 1"/>
                  <a:gd name="T2" fmla="*/ 2147483647 w 15"/>
                  <a:gd name="T3" fmla="*/ 0 h 1"/>
                  <a:gd name="T4" fmla="*/ 0 w 1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"/>
                  <a:gd name="T11" fmla="*/ 15 w 1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">
                    <a:moveTo>
                      <a:pt x="15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24" name="Freeform 1126"/>
              <p:cNvSpPr>
                <a:spLocks/>
              </p:cNvSpPr>
              <p:nvPr/>
            </p:nvSpPr>
            <p:spPr bwMode="auto">
              <a:xfrm>
                <a:off x="5535" y="2585"/>
                <a:ext cx="29" cy="1"/>
              </a:xfrm>
              <a:custGeom>
                <a:avLst/>
                <a:gdLst>
                  <a:gd name="T0" fmla="*/ 2147483647 w 15"/>
                  <a:gd name="T1" fmla="*/ 0 h 1"/>
                  <a:gd name="T2" fmla="*/ 2147483647 w 15"/>
                  <a:gd name="T3" fmla="*/ 0 h 1"/>
                  <a:gd name="T4" fmla="*/ 0 w 1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"/>
                  <a:gd name="T11" fmla="*/ 15 w 1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">
                    <a:moveTo>
                      <a:pt x="15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25" name="Freeform 1127"/>
              <p:cNvSpPr>
                <a:spLocks/>
              </p:cNvSpPr>
              <p:nvPr/>
            </p:nvSpPr>
            <p:spPr bwMode="auto">
              <a:xfrm>
                <a:off x="5535" y="2424"/>
                <a:ext cx="29" cy="1"/>
              </a:xfrm>
              <a:custGeom>
                <a:avLst/>
                <a:gdLst>
                  <a:gd name="T0" fmla="*/ 2147483647 w 15"/>
                  <a:gd name="T1" fmla="*/ 0 h 1"/>
                  <a:gd name="T2" fmla="*/ 2147483647 w 15"/>
                  <a:gd name="T3" fmla="*/ 0 h 1"/>
                  <a:gd name="T4" fmla="*/ 0 w 1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"/>
                  <a:gd name="T11" fmla="*/ 15 w 1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">
                    <a:moveTo>
                      <a:pt x="15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26" name="Freeform 1128"/>
              <p:cNvSpPr>
                <a:spLocks/>
              </p:cNvSpPr>
              <p:nvPr/>
            </p:nvSpPr>
            <p:spPr bwMode="auto">
              <a:xfrm>
                <a:off x="5535" y="2263"/>
                <a:ext cx="29" cy="1"/>
              </a:xfrm>
              <a:custGeom>
                <a:avLst/>
                <a:gdLst>
                  <a:gd name="T0" fmla="*/ 2147483647 w 15"/>
                  <a:gd name="T1" fmla="*/ 0 h 1"/>
                  <a:gd name="T2" fmla="*/ 2147483647 w 15"/>
                  <a:gd name="T3" fmla="*/ 0 h 1"/>
                  <a:gd name="T4" fmla="*/ 0 w 1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"/>
                  <a:gd name="T11" fmla="*/ 15 w 1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">
                    <a:moveTo>
                      <a:pt x="15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27" name="Freeform 1129"/>
              <p:cNvSpPr>
                <a:spLocks/>
              </p:cNvSpPr>
              <p:nvPr/>
            </p:nvSpPr>
            <p:spPr bwMode="auto">
              <a:xfrm>
                <a:off x="5535" y="1941"/>
                <a:ext cx="29" cy="1"/>
              </a:xfrm>
              <a:custGeom>
                <a:avLst/>
                <a:gdLst>
                  <a:gd name="T0" fmla="*/ 2147483647 w 15"/>
                  <a:gd name="T1" fmla="*/ 0 h 1"/>
                  <a:gd name="T2" fmla="*/ 2147483647 w 15"/>
                  <a:gd name="T3" fmla="*/ 0 h 1"/>
                  <a:gd name="T4" fmla="*/ 0 w 1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"/>
                  <a:gd name="T11" fmla="*/ 15 w 1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">
                    <a:moveTo>
                      <a:pt x="15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28" name="Freeform 1130"/>
              <p:cNvSpPr>
                <a:spLocks/>
              </p:cNvSpPr>
              <p:nvPr/>
            </p:nvSpPr>
            <p:spPr bwMode="auto">
              <a:xfrm>
                <a:off x="5535" y="1782"/>
                <a:ext cx="29" cy="1"/>
              </a:xfrm>
              <a:custGeom>
                <a:avLst/>
                <a:gdLst>
                  <a:gd name="T0" fmla="*/ 2147483647 w 15"/>
                  <a:gd name="T1" fmla="*/ 0 h 1"/>
                  <a:gd name="T2" fmla="*/ 2147483647 w 15"/>
                  <a:gd name="T3" fmla="*/ 0 h 1"/>
                  <a:gd name="T4" fmla="*/ 0 w 1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"/>
                  <a:gd name="T11" fmla="*/ 15 w 1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">
                    <a:moveTo>
                      <a:pt x="15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29" name="Freeform 1131"/>
              <p:cNvSpPr>
                <a:spLocks/>
              </p:cNvSpPr>
              <p:nvPr/>
            </p:nvSpPr>
            <p:spPr bwMode="auto">
              <a:xfrm>
                <a:off x="5535" y="1619"/>
                <a:ext cx="29" cy="1"/>
              </a:xfrm>
              <a:custGeom>
                <a:avLst/>
                <a:gdLst>
                  <a:gd name="T0" fmla="*/ 2147483647 w 15"/>
                  <a:gd name="T1" fmla="*/ 0 h 1"/>
                  <a:gd name="T2" fmla="*/ 2147483647 w 15"/>
                  <a:gd name="T3" fmla="*/ 0 h 1"/>
                  <a:gd name="T4" fmla="*/ 0 w 1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"/>
                  <a:gd name="T11" fmla="*/ 15 w 1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">
                    <a:moveTo>
                      <a:pt x="15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30" name="Freeform 1132"/>
              <p:cNvSpPr>
                <a:spLocks/>
              </p:cNvSpPr>
              <p:nvPr/>
            </p:nvSpPr>
            <p:spPr bwMode="auto">
              <a:xfrm>
                <a:off x="5535" y="1460"/>
                <a:ext cx="29" cy="1"/>
              </a:xfrm>
              <a:custGeom>
                <a:avLst/>
                <a:gdLst>
                  <a:gd name="T0" fmla="*/ 2147483647 w 15"/>
                  <a:gd name="T1" fmla="*/ 0 h 1"/>
                  <a:gd name="T2" fmla="*/ 2147483647 w 15"/>
                  <a:gd name="T3" fmla="*/ 0 h 1"/>
                  <a:gd name="T4" fmla="*/ 0 w 1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"/>
                  <a:gd name="T11" fmla="*/ 15 w 1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">
                    <a:moveTo>
                      <a:pt x="15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31" name="Freeform 1133"/>
              <p:cNvSpPr>
                <a:spLocks/>
              </p:cNvSpPr>
              <p:nvPr/>
            </p:nvSpPr>
            <p:spPr bwMode="auto">
              <a:xfrm>
                <a:off x="5535" y="1138"/>
                <a:ext cx="29" cy="1"/>
              </a:xfrm>
              <a:custGeom>
                <a:avLst/>
                <a:gdLst>
                  <a:gd name="T0" fmla="*/ 2147483647 w 15"/>
                  <a:gd name="T1" fmla="*/ 0 h 1"/>
                  <a:gd name="T2" fmla="*/ 2147483647 w 15"/>
                  <a:gd name="T3" fmla="*/ 0 h 1"/>
                  <a:gd name="T4" fmla="*/ 0 w 1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"/>
                  <a:gd name="T11" fmla="*/ 15 w 1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">
                    <a:moveTo>
                      <a:pt x="15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32" name="Freeform 1134"/>
              <p:cNvSpPr>
                <a:spLocks/>
              </p:cNvSpPr>
              <p:nvPr/>
            </p:nvSpPr>
            <p:spPr bwMode="auto">
              <a:xfrm>
                <a:off x="5535" y="976"/>
                <a:ext cx="29" cy="1"/>
              </a:xfrm>
              <a:custGeom>
                <a:avLst/>
                <a:gdLst>
                  <a:gd name="T0" fmla="*/ 2147483647 w 15"/>
                  <a:gd name="T1" fmla="*/ 0 h 1"/>
                  <a:gd name="T2" fmla="*/ 2147483647 w 15"/>
                  <a:gd name="T3" fmla="*/ 0 h 1"/>
                  <a:gd name="T4" fmla="*/ 0 w 1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"/>
                  <a:gd name="T11" fmla="*/ 15 w 1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">
                    <a:moveTo>
                      <a:pt x="15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33" name="Freeform 1135"/>
              <p:cNvSpPr>
                <a:spLocks/>
              </p:cNvSpPr>
              <p:nvPr/>
            </p:nvSpPr>
            <p:spPr bwMode="auto">
              <a:xfrm>
                <a:off x="5535" y="815"/>
                <a:ext cx="29" cy="1"/>
              </a:xfrm>
              <a:custGeom>
                <a:avLst/>
                <a:gdLst>
                  <a:gd name="T0" fmla="*/ 2147483647 w 15"/>
                  <a:gd name="T1" fmla="*/ 0 h 1"/>
                  <a:gd name="T2" fmla="*/ 2147483647 w 15"/>
                  <a:gd name="T3" fmla="*/ 0 h 1"/>
                  <a:gd name="T4" fmla="*/ 0 w 1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"/>
                  <a:gd name="T11" fmla="*/ 15 w 1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">
                    <a:moveTo>
                      <a:pt x="15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34" name="Freeform 1136"/>
              <p:cNvSpPr>
                <a:spLocks/>
              </p:cNvSpPr>
              <p:nvPr/>
            </p:nvSpPr>
            <p:spPr bwMode="auto">
              <a:xfrm>
                <a:off x="5535" y="654"/>
                <a:ext cx="29" cy="1"/>
              </a:xfrm>
              <a:custGeom>
                <a:avLst/>
                <a:gdLst>
                  <a:gd name="T0" fmla="*/ 2147483647 w 15"/>
                  <a:gd name="T1" fmla="*/ 0 h 1"/>
                  <a:gd name="T2" fmla="*/ 2147483647 w 15"/>
                  <a:gd name="T3" fmla="*/ 0 h 1"/>
                  <a:gd name="T4" fmla="*/ 0 w 1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"/>
                  <a:gd name="T11" fmla="*/ 15 w 1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">
                    <a:moveTo>
                      <a:pt x="15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35" name="Freeform 1137"/>
              <p:cNvSpPr>
                <a:spLocks/>
              </p:cNvSpPr>
              <p:nvPr/>
            </p:nvSpPr>
            <p:spPr bwMode="auto">
              <a:xfrm>
                <a:off x="843" y="3654"/>
                <a:ext cx="1" cy="57"/>
              </a:xfrm>
              <a:custGeom>
                <a:avLst/>
                <a:gdLst>
                  <a:gd name="T0" fmla="*/ 0 w 1"/>
                  <a:gd name="T1" fmla="*/ 2147483647 h 29"/>
                  <a:gd name="T2" fmla="*/ 0 w 1"/>
                  <a:gd name="T3" fmla="*/ 2147483647 h 29"/>
                  <a:gd name="T4" fmla="*/ 0 w 1"/>
                  <a:gd name="T5" fmla="*/ 0 h 2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9"/>
                  <a:gd name="T11" fmla="*/ 1 w 1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9">
                    <a:moveTo>
                      <a:pt x="0" y="29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36" name="Freeform 1138"/>
              <p:cNvSpPr>
                <a:spLocks/>
              </p:cNvSpPr>
              <p:nvPr/>
            </p:nvSpPr>
            <p:spPr bwMode="auto">
              <a:xfrm>
                <a:off x="1629" y="3654"/>
                <a:ext cx="1" cy="57"/>
              </a:xfrm>
              <a:custGeom>
                <a:avLst/>
                <a:gdLst>
                  <a:gd name="T0" fmla="*/ 0 w 1"/>
                  <a:gd name="T1" fmla="*/ 2147483647 h 29"/>
                  <a:gd name="T2" fmla="*/ 0 w 1"/>
                  <a:gd name="T3" fmla="*/ 2147483647 h 29"/>
                  <a:gd name="T4" fmla="*/ 0 w 1"/>
                  <a:gd name="T5" fmla="*/ 0 h 2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9"/>
                  <a:gd name="T11" fmla="*/ 1 w 1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9">
                    <a:moveTo>
                      <a:pt x="0" y="29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37" name="Freeform 1139"/>
              <p:cNvSpPr>
                <a:spLocks/>
              </p:cNvSpPr>
              <p:nvPr/>
            </p:nvSpPr>
            <p:spPr bwMode="auto">
              <a:xfrm>
                <a:off x="2417" y="3654"/>
                <a:ext cx="1" cy="57"/>
              </a:xfrm>
              <a:custGeom>
                <a:avLst/>
                <a:gdLst>
                  <a:gd name="T0" fmla="*/ 0 w 1"/>
                  <a:gd name="T1" fmla="*/ 2147483647 h 29"/>
                  <a:gd name="T2" fmla="*/ 0 w 1"/>
                  <a:gd name="T3" fmla="*/ 2147483647 h 29"/>
                  <a:gd name="T4" fmla="*/ 0 w 1"/>
                  <a:gd name="T5" fmla="*/ 0 h 2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9"/>
                  <a:gd name="T11" fmla="*/ 1 w 1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9">
                    <a:moveTo>
                      <a:pt x="0" y="29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38" name="Freeform 1140"/>
              <p:cNvSpPr>
                <a:spLocks/>
              </p:cNvSpPr>
              <p:nvPr/>
            </p:nvSpPr>
            <p:spPr bwMode="auto">
              <a:xfrm>
                <a:off x="3203" y="3654"/>
                <a:ext cx="1" cy="57"/>
              </a:xfrm>
              <a:custGeom>
                <a:avLst/>
                <a:gdLst>
                  <a:gd name="T0" fmla="*/ 0 w 1"/>
                  <a:gd name="T1" fmla="*/ 2147483647 h 29"/>
                  <a:gd name="T2" fmla="*/ 0 w 1"/>
                  <a:gd name="T3" fmla="*/ 2147483647 h 29"/>
                  <a:gd name="T4" fmla="*/ 0 w 1"/>
                  <a:gd name="T5" fmla="*/ 0 h 2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9"/>
                  <a:gd name="T11" fmla="*/ 1 w 1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9">
                    <a:moveTo>
                      <a:pt x="0" y="29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39" name="Freeform 1141"/>
              <p:cNvSpPr>
                <a:spLocks/>
              </p:cNvSpPr>
              <p:nvPr/>
            </p:nvSpPr>
            <p:spPr bwMode="auto">
              <a:xfrm>
                <a:off x="3991" y="3654"/>
                <a:ext cx="1" cy="57"/>
              </a:xfrm>
              <a:custGeom>
                <a:avLst/>
                <a:gdLst>
                  <a:gd name="T0" fmla="*/ 0 w 1"/>
                  <a:gd name="T1" fmla="*/ 2147483647 h 29"/>
                  <a:gd name="T2" fmla="*/ 0 w 1"/>
                  <a:gd name="T3" fmla="*/ 2147483647 h 29"/>
                  <a:gd name="T4" fmla="*/ 0 w 1"/>
                  <a:gd name="T5" fmla="*/ 0 h 2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9"/>
                  <a:gd name="T11" fmla="*/ 1 w 1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9">
                    <a:moveTo>
                      <a:pt x="0" y="29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40" name="Freeform 1142"/>
              <p:cNvSpPr>
                <a:spLocks/>
              </p:cNvSpPr>
              <p:nvPr/>
            </p:nvSpPr>
            <p:spPr bwMode="auto">
              <a:xfrm>
                <a:off x="4777" y="3654"/>
                <a:ext cx="1" cy="57"/>
              </a:xfrm>
              <a:custGeom>
                <a:avLst/>
                <a:gdLst>
                  <a:gd name="T0" fmla="*/ 0 w 1"/>
                  <a:gd name="T1" fmla="*/ 2147483647 h 29"/>
                  <a:gd name="T2" fmla="*/ 0 w 1"/>
                  <a:gd name="T3" fmla="*/ 2147483647 h 29"/>
                  <a:gd name="T4" fmla="*/ 0 w 1"/>
                  <a:gd name="T5" fmla="*/ 0 h 2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9"/>
                  <a:gd name="T11" fmla="*/ 1 w 1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9">
                    <a:moveTo>
                      <a:pt x="0" y="29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41" name="Freeform 1143"/>
              <p:cNvSpPr>
                <a:spLocks/>
              </p:cNvSpPr>
              <p:nvPr/>
            </p:nvSpPr>
            <p:spPr bwMode="auto">
              <a:xfrm>
                <a:off x="5564" y="3654"/>
                <a:ext cx="1" cy="57"/>
              </a:xfrm>
              <a:custGeom>
                <a:avLst/>
                <a:gdLst>
                  <a:gd name="T0" fmla="*/ 0 w 1"/>
                  <a:gd name="T1" fmla="*/ 2147483647 h 29"/>
                  <a:gd name="T2" fmla="*/ 0 w 1"/>
                  <a:gd name="T3" fmla="*/ 2147483647 h 29"/>
                  <a:gd name="T4" fmla="*/ 0 w 1"/>
                  <a:gd name="T5" fmla="*/ 0 h 2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9"/>
                  <a:gd name="T11" fmla="*/ 1 w 1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9">
                    <a:moveTo>
                      <a:pt x="0" y="29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42" name="Freeform 1144"/>
              <p:cNvSpPr>
                <a:spLocks/>
              </p:cNvSpPr>
              <p:nvPr/>
            </p:nvSpPr>
            <p:spPr bwMode="auto">
              <a:xfrm>
                <a:off x="1000" y="3683"/>
                <a:ext cx="1" cy="28"/>
              </a:xfrm>
              <a:custGeom>
                <a:avLst/>
                <a:gdLst>
                  <a:gd name="T0" fmla="*/ 0 w 1"/>
                  <a:gd name="T1" fmla="*/ 2147483647 h 14"/>
                  <a:gd name="T2" fmla="*/ 0 w 1"/>
                  <a:gd name="T3" fmla="*/ 2147483647 h 14"/>
                  <a:gd name="T4" fmla="*/ 0 w 1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4"/>
                  <a:gd name="T11" fmla="*/ 1 w 1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4">
                    <a:moveTo>
                      <a:pt x="0" y="14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43" name="Freeform 1145"/>
              <p:cNvSpPr>
                <a:spLocks/>
              </p:cNvSpPr>
              <p:nvPr/>
            </p:nvSpPr>
            <p:spPr bwMode="auto">
              <a:xfrm>
                <a:off x="1156" y="3683"/>
                <a:ext cx="1" cy="28"/>
              </a:xfrm>
              <a:custGeom>
                <a:avLst/>
                <a:gdLst>
                  <a:gd name="T0" fmla="*/ 0 w 1"/>
                  <a:gd name="T1" fmla="*/ 2147483647 h 14"/>
                  <a:gd name="T2" fmla="*/ 0 w 1"/>
                  <a:gd name="T3" fmla="*/ 2147483647 h 14"/>
                  <a:gd name="T4" fmla="*/ 0 w 1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4"/>
                  <a:gd name="T11" fmla="*/ 1 w 1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4">
                    <a:moveTo>
                      <a:pt x="0" y="14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44" name="Freeform 1146"/>
              <p:cNvSpPr>
                <a:spLocks/>
              </p:cNvSpPr>
              <p:nvPr/>
            </p:nvSpPr>
            <p:spPr bwMode="auto">
              <a:xfrm>
                <a:off x="1313" y="3683"/>
                <a:ext cx="1" cy="28"/>
              </a:xfrm>
              <a:custGeom>
                <a:avLst/>
                <a:gdLst>
                  <a:gd name="T0" fmla="*/ 0 w 1"/>
                  <a:gd name="T1" fmla="*/ 2147483647 h 14"/>
                  <a:gd name="T2" fmla="*/ 0 w 1"/>
                  <a:gd name="T3" fmla="*/ 2147483647 h 14"/>
                  <a:gd name="T4" fmla="*/ 0 w 1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4"/>
                  <a:gd name="T11" fmla="*/ 1 w 1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4">
                    <a:moveTo>
                      <a:pt x="0" y="14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45" name="Freeform 1147"/>
              <p:cNvSpPr>
                <a:spLocks/>
              </p:cNvSpPr>
              <p:nvPr/>
            </p:nvSpPr>
            <p:spPr bwMode="auto">
              <a:xfrm>
                <a:off x="1472" y="3683"/>
                <a:ext cx="1" cy="28"/>
              </a:xfrm>
              <a:custGeom>
                <a:avLst/>
                <a:gdLst>
                  <a:gd name="T0" fmla="*/ 0 w 1"/>
                  <a:gd name="T1" fmla="*/ 2147483647 h 14"/>
                  <a:gd name="T2" fmla="*/ 0 w 1"/>
                  <a:gd name="T3" fmla="*/ 2147483647 h 14"/>
                  <a:gd name="T4" fmla="*/ 0 w 1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4"/>
                  <a:gd name="T11" fmla="*/ 1 w 1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4">
                    <a:moveTo>
                      <a:pt x="0" y="14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46" name="Freeform 1148"/>
              <p:cNvSpPr>
                <a:spLocks/>
              </p:cNvSpPr>
              <p:nvPr/>
            </p:nvSpPr>
            <p:spPr bwMode="auto">
              <a:xfrm>
                <a:off x="1788" y="3683"/>
                <a:ext cx="1" cy="28"/>
              </a:xfrm>
              <a:custGeom>
                <a:avLst/>
                <a:gdLst>
                  <a:gd name="T0" fmla="*/ 0 w 1"/>
                  <a:gd name="T1" fmla="*/ 2147483647 h 14"/>
                  <a:gd name="T2" fmla="*/ 0 w 1"/>
                  <a:gd name="T3" fmla="*/ 2147483647 h 14"/>
                  <a:gd name="T4" fmla="*/ 0 w 1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4"/>
                  <a:gd name="T11" fmla="*/ 1 w 1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4">
                    <a:moveTo>
                      <a:pt x="0" y="14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47" name="Freeform 1149"/>
              <p:cNvSpPr>
                <a:spLocks/>
              </p:cNvSpPr>
              <p:nvPr/>
            </p:nvSpPr>
            <p:spPr bwMode="auto">
              <a:xfrm>
                <a:off x="1942" y="3683"/>
                <a:ext cx="1" cy="28"/>
              </a:xfrm>
              <a:custGeom>
                <a:avLst/>
                <a:gdLst>
                  <a:gd name="T0" fmla="*/ 0 w 1"/>
                  <a:gd name="T1" fmla="*/ 2147483647 h 14"/>
                  <a:gd name="T2" fmla="*/ 0 w 1"/>
                  <a:gd name="T3" fmla="*/ 2147483647 h 14"/>
                  <a:gd name="T4" fmla="*/ 0 w 1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4"/>
                  <a:gd name="T11" fmla="*/ 1 w 1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4">
                    <a:moveTo>
                      <a:pt x="0" y="14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48" name="Freeform 1150"/>
              <p:cNvSpPr>
                <a:spLocks/>
              </p:cNvSpPr>
              <p:nvPr/>
            </p:nvSpPr>
            <p:spPr bwMode="auto">
              <a:xfrm>
                <a:off x="2101" y="3683"/>
                <a:ext cx="1" cy="28"/>
              </a:xfrm>
              <a:custGeom>
                <a:avLst/>
                <a:gdLst>
                  <a:gd name="T0" fmla="*/ 0 w 1"/>
                  <a:gd name="T1" fmla="*/ 2147483647 h 14"/>
                  <a:gd name="T2" fmla="*/ 0 w 1"/>
                  <a:gd name="T3" fmla="*/ 2147483647 h 14"/>
                  <a:gd name="T4" fmla="*/ 0 w 1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4"/>
                  <a:gd name="T11" fmla="*/ 1 w 1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4">
                    <a:moveTo>
                      <a:pt x="0" y="14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49" name="Freeform 1151"/>
              <p:cNvSpPr>
                <a:spLocks/>
              </p:cNvSpPr>
              <p:nvPr/>
            </p:nvSpPr>
            <p:spPr bwMode="auto">
              <a:xfrm>
                <a:off x="2258" y="3683"/>
                <a:ext cx="1" cy="28"/>
              </a:xfrm>
              <a:custGeom>
                <a:avLst/>
                <a:gdLst>
                  <a:gd name="T0" fmla="*/ 0 w 1"/>
                  <a:gd name="T1" fmla="*/ 2147483647 h 14"/>
                  <a:gd name="T2" fmla="*/ 0 w 1"/>
                  <a:gd name="T3" fmla="*/ 2147483647 h 14"/>
                  <a:gd name="T4" fmla="*/ 0 w 1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4"/>
                  <a:gd name="T11" fmla="*/ 1 w 1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4">
                    <a:moveTo>
                      <a:pt x="0" y="14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50" name="Freeform 1152"/>
              <p:cNvSpPr>
                <a:spLocks/>
              </p:cNvSpPr>
              <p:nvPr/>
            </p:nvSpPr>
            <p:spPr bwMode="auto">
              <a:xfrm>
                <a:off x="2573" y="3683"/>
                <a:ext cx="1" cy="28"/>
              </a:xfrm>
              <a:custGeom>
                <a:avLst/>
                <a:gdLst>
                  <a:gd name="T0" fmla="*/ 0 w 1"/>
                  <a:gd name="T1" fmla="*/ 2147483647 h 14"/>
                  <a:gd name="T2" fmla="*/ 0 w 1"/>
                  <a:gd name="T3" fmla="*/ 2147483647 h 14"/>
                  <a:gd name="T4" fmla="*/ 0 w 1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4"/>
                  <a:gd name="T11" fmla="*/ 1 w 1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4">
                    <a:moveTo>
                      <a:pt x="0" y="14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51" name="Freeform 1153"/>
              <p:cNvSpPr>
                <a:spLocks/>
              </p:cNvSpPr>
              <p:nvPr/>
            </p:nvSpPr>
            <p:spPr bwMode="auto">
              <a:xfrm>
                <a:off x="2730" y="3683"/>
                <a:ext cx="1" cy="28"/>
              </a:xfrm>
              <a:custGeom>
                <a:avLst/>
                <a:gdLst>
                  <a:gd name="T0" fmla="*/ 0 w 1"/>
                  <a:gd name="T1" fmla="*/ 2147483647 h 14"/>
                  <a:gd name="T2" fmla="*/ 0 w 1"/>
                  <a:gd name="T3" fmla="*/ 2147483647 h 14"/>
                  <a:gd name="T4" fmla="*/ 0 w 1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4"/>
                  <a:gd name="T11" fmla="*/ 1 w 1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4">
                    <a:moveTo>
                      <a:pt x="0" y="14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52" name="Freeform 1154"/>
              <p:cNvSpPr>
                <a:spLocks/>
              </p:cNvSpPr>
              <p:nvPr/>
            </p:nvSpPr>
            <p:spPr bwMode="auto">
              <a:xfrm>
                <a:off x="2887" y="3683"/>
                <a:ext cx="1" cy="28"/>
              </a:xfrm>
              <a:custGeom>
                <a:avLst/>
                <a:gdLst>
                  <a:gd name="T0" fmla="*/ 0 w 1"/>
                  <a:gd name="T1" fmla="*/ 2147483647 h 14"/>
                  <a:gd name="T2" fmla="*/ 0 w 1"/>
                  <a:gd name="T3" fmla="*/ 2147483647 h 14"/>
                  <a:gd name="T4" fmla="*/ 0 w 1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4"/>
                  <a:gd name="T11" fmla="*/ 1 w 1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4">
                    <a:moveTo>
                      <a:pt x="0" y="14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53" name="Freeform 1155"/>
              <p:cNvSpPr>
                <a:spLocks/>
              </p:cNvSpPr>
              <p:nvPr/>
            </p:nvSpPr>
            <p:spPr bwMode="auto">
              <a:xfrm>
                <a:off x="3046" y="3683"/>
                <a:ext cx="1" cy="28"/>
              </a:xfrm>
              <a:custGeom>
                <a:avLst/>
                <a:gdLst>
                  <a:gd name="T0" fmla="*/ 0 w 1"/>
                  <a:gd name="T1" fmla="*/ 2147483647 h 14"/>
                  <a:gd name="T2" fmla="*/ 0 w 1"/>
                  <a:gd name="T3" fmla="*/ 2147483647 h 14"/>
                  <a:gd name="T4" fmla="*/ 0 w 1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4"/>
                  <a:gd name="T11" fmla="*/ 1 w 1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4">
                    <a:moveTo>
                      <a:pt x="0" y="14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54" name="Freeform 1156"/>
              <p:cNvSpPr>
                <a:spLocks/>
              </p:cNvSpPr>
              <p:nvPr/>
            </p:nvSpPr>
            <p:spPr bwMode="auto">
              <a:xfrm>
                <a:off x="3361" y="3683"/>
                <a:ext cx="1" cy="28"/>
              </a:xfrm>
              <a:custGeom>
                <a:avLst/>
                <a:gdLst>
                  <a:gd name="T0" fmla="*/ 0 w 1"/>
                  <a:gd name="T1" fmla="*/ 2147483647 h 14"/>
                  <a:gd name="T2" fmla="*/ 0 w 1"/>
                  <a:gd name="T3" fmla="*/ 2147483647 h 14"/>
                  <a:gd name="T4" fmla="*/ 0 w 1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4"/>
                  <a:gd name="T11" fmla="*/ 1 w 1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4">
                    <a:moveTo>
                      <a:pt x="0" y="14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55" name="Freeform 1157"/>
              <p:cNvSpPr>
                <a:spLocks/>
              </p:cNvSpPr>
              <p:nvPr/>
            </p:nvSpPr>
            <p:spPr bwMode="auto">
              <a:xfrm>
                <a:off x="3516" y="3683"/>
                <a:ext cx="1" cy="28"/>
              </a:xfrm>
              <a:custGeom>
                <a:avLst/>
                <a:gdLst>
                  <a:gd name="T0" fmla="*/ 0 w 1"/>
                  <a:gd name="T1" fmla="*/ 2147483647 h 14"/>
                  <a:gd name="T2" fmla="*/ 0 w 1"/>
                  <a:gd name="T3" fmla="*/ 2147483647 h 14"/>
                  <a:gd name="T4" fmla="*/ 0 w 1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4"/>
                  <a:gd name="T11" fmla="*/ 1 w 1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4">
                    <a:moveTo>
                      <a:pt x="0" y="14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56" name="Freeform 1158"/>
              <p:cNvSpPr>
                <a:spLocks/>
              </p:cNvSpPr>
              <p:nvPr/>
            </p:nvSpPr>
            <p:spPr bwMode="auto">
              <a:xfrm>
                <a:off x="3675" y="3683"/>
                <a:ext cx="1" cy="28"/>
              </a:xfrm>
              <a:custGeom>
                <a:avLst/>
                <a:gdLst>
                  <a:gd name="T0" fmla="*/ 0 w 1"/>
                  <a:gd name="T1" fmla="*/ 2147483647 h 14"/>
                  <a:gd name="T2" fmla="*/ 0 w 1"/>
                  <a:gd name="T3" fmla="*/ 2147483647 h 14"/>
                  <a:gd name="T4" fmla="*/ 0 w 1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4"/>
                  <a:gd name="T11" fmla="*/ 1 w 1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4">
                    <a:moveTo>
                      <a:pt x="0" y="14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57" name="Freeform 1159"/>
              <p:cNvSpPr>
                <a:spLocks/>
              </p:cNvSpPr>
              <p:nvPr/>
            </p:nvSpPr>
            <p:spPr bwMode="auto">
              <a:xfrm>
                <a:off x="3832" y="3683"/>
                <a:ext cx="1" cy="28"/>
              </a:xfrm>
              <a:custGeom>
                <a:avLst/>
                <a:gdLst>
                  <a:gd name="T0" fmla="*/ 0 w 1"/>
                  <a:gd name="T1" fmla="*/ 2147483647 h 14"/>
                  <a:gd name="T2" fmla="*/ 0 w 1"/>
                  <a:gd name="T3" fmla="*/ 2147483647 h 14"/>
                  <a:gd name="T4" fmla="*/ 0 w 1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4"/>
                  <a:gd name="T11" fmla="*/ 1 w 1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4">
                    <a:moveTo>
                      <a:pt x="0" y="14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58" name="Freeform 1160"/>
              <p:cNvSpPr>
                <a:spLocks/>
              </p:cNvSpPr>
              <p:nvPr/>
            </p:nvSpPr>
            <p:spPr bwMode="auto">
              <a:xfrm>
                <a:off x="4147" y="3683"/>
                <a:ext cx="1" cy="28"/>
              </a:xfrm>
              <a:custGeom>
                <a:avLst/>
                <a:gdLst>
                  <a:gd name="T0" fmla="*/ 0 w 1"/>
                  <a:gd name="T1" fmla="*/ 2147483647 h 14"/>
                  <a:gd name="T2" fmla="*/ 0 w 1"/>
                  <a:gd name="T3" fmla="*/ 2147483647 h 14"/>
                  <a:gd name="T4" fmla="*/ 0 w 1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4"/>
                  <a:gd name="T11" fmla="*/ 1 w 1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4">
                    <a:moveTo>
                      <a:pt x="0" y="14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59" name="Freeform 1161"/>
              <p:cNvSpPr>
                <a:spLocks/>
              </p:cNvSpPr>
              <p:nvPr/>
            </p:nvSpPr>
            <p:spPr bwMode="auto">
              <a:xfrm>
                <a:off x="4304" y="3683"/>
                <a:ext cx="1" cy="28"/>
              </a:xfrm>
              <a:custGeom>
                <a:avLst/>
                <a:gdLst>
                  <a:gd name="T0" fmla="*/ 0 w 1"/>
                  <a:gd name="T1" fmla="*/ 2147483647 h 14"/>
                  <a:gd name="T2" fmla="*/ 0 w 1"/>
                  <a:gd name="T3" fmla="*/ 2147483647 h 14"/>
                  <a:gd name="T4" fmla="*/ 0 w 1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4"/>
                  <a:gd name="T11" fmla="*/ 1 w 1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4">
                    <a:moveTo>
                      <a:pt x="0" y="14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60" name="Freeform 1162"/>
              <p:cNvSpPr>
                <a:spLocks/>
              </p:cNvSpPr>
              <p:nvPr/>
            </p:nvSpPr>
            <p:spPr bwMode="auto">
              <a:xfrm>
                <a:off x="4461" y="3683"/>
                <a:ext cx="1" cy="28"/>
              </a:xfrm>
              <a:custGeom>
                <a:avLst/>
                <a:gdLst>
                  <a:gd name="T0" fmla="*/ 0 w 1"/>
                  <a:gd name="T1" fmla="*/ 2147483647 h 14"/>
                  <a:gd name="T2" fmla="*/ 0 w 1"/>
                  <a:gd name="T3" fmla="*/ 2147483647 h 14"/>
                  <a:gd name="T4" fmla="*/ 0 w 1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4"/>
                  <a:gd name="T11" fmla="*/ 1 w 1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4">
                    <a:moveTo>
                      <a:pt x="0" y="14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61" name="Freeform 1163"/>
              <p:cNvSpPr>
                <a:spLocks/>
              </p:cNvSpPr>
              <p:nvPr/>
            </p:nvSpPr>
            <p:spPr bwMode="auto">
              <a:xfrm>
                <a:off x="4620" y="3683"/>
                <a:ext cx="1" cy="28"/>
              </a:xfrm>
              <a:custGeom>
                <a:avLst/>
                <a:gdLst>
                  <a:gd name="T0" fmla="*/ 0 w 1"/>
                  <a:gd name="T1" fmla="*/ 2147483647 h 14"/>
                  <a:gd name="T2" fmla="*/ 0 w 1"/>
                  <a:gd name="T3" fmla="*/ 2147483647 h 14"/>
                  <a:gd name="T4" fmla="*/ 0 w 1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4"/>
                  <a:gd name="T11" fmla="*/ 1 w 1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4">
                    <a:moveTo>
                      <a:pt x="0" y="14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62" name="Freeform 1164"/>
              <p:cNvSpPr>
                <a:spLocks/>
              </p:cNvSpPr>
              <p:nvPr/>
            </p:nvSpPr>
            <p:spPr bwMode="auto">
              <a:xfrm>
                <a:off x="4935" y="3683"/>
                <a:ext cx="1" cy="28"/>
              </a:xfrm>
              <a:custGeom>
                <a:avLst/>
                <a:gdLst>
                  <a:gd name="T0" fmla="*/ 0 w 1"/>
                  <a:gd name="T1" fmla="*/ 2147483647 h 14"/>
                  <a:gd name="T2" fmla="*/ 0 w 1"/>
                  <a:gd name="T3" fmla="*/ 2147483647 h 14"/>
                  <a:gd name="T4" fmla="*/ 0 w 1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4"/>
                  <a:gd name="T11" fmla="*/ 1 w 1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4">
                    <a:moveTo>
                      <a:pt x="0" y="14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63" name="Freeform 1165"/>
              <p:cNvSpPr>
                <a:spLocks/>
              </p:cNvSpPr>
              <p:nvPr/>
            </p:nvSpPr>
            <p:spPr bwMode="auto">
              <a:xfrm>
                <a:off x="5090" y="3683"/>
                <a:ext cx="1" cy="28"/>
              </a:xfrm>
              <a:custGeom>
                <a:avLst/>
                <a:gdLst>
                  <a:gd name="T0" fmla="*/ 0 w 1"/>
                  <a:gd name="T1" fmla="*/ 2147483647 h 14"/>
                  <a:gd name="T2" fmla="*/ 0 w 1"/>
                  <a:gd name="T3" fmla="*/ 2147483647 h 14"/>
                  <a:gd name="T4" fmla="*/ 0 w 1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4"/>
                  <a:gd name="T11" fmla="*/ 1 w 1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4">
                    <a:moveTo>
                      <a:pt x="0" y="14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64" name="Freeform 1166"/>
              <p:cNvSpPr>
                <a:spLocks/>
              </p:cNvSpPr>
              <p:nvPr/>
            </p:nvSpPr>
            <p:spPr bwMode="auto">
              <a:xfrm>
                <a:off x="5249" y="3683"/>
                <a:ext cx="1" cy="28"/>
              </a:xfrm>
              <a:custGeom>
                <a:avLst/>
                <a:gdLst>
                  <a:gd name="T0" fmla="*/ 0 w 1"/>
                  <a:gd name="T1" fmla="*/ 2147483647 h 14"/>
                  <a:gd name="T2" fmla="*/ 0 w 1"/>
                  <a:gd name="T3" fmla="*/ 2147483647 h 14"/>
                  <a:gd name="T4" fmla="*/ 0 w 1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4"/>
                  <a:gd name="T11" fmla="*/ 1 w 1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4">
                    <a:moveTo>
                      <a:pt x="0" y="14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65" name="Freeform 1167"/>
              <p:cNvSpPr>
                <a:spLocks/>
              </p:cNvSpPr>
              <p:nvPr/>
            </p:nvSpPr>
            <p:spPr bwMode="auto">
              <a:xfrm>
                <a:off x="5406" y="3683"/>
                <a:ext cx="1" cy="28"/>
              </a:xfrm>
              <a:custGeom>
                <a:avLst/>
                <a:gdLst>
                  <a:gd name="T0" fmla="*/ 0 w 1"/>
                  <a:gd name="T1" fmla="*/ 2147483647 h 14"/>
                  <a:gd name="T2" fmla="*/ 0 w 1"/>
                  <a:gd name="T3" fmla="*/ 2147483647 h 14"/>
                  <a:gd name="T4" fmla="*/ 0 w 1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4"/>
                  <a:gd name="T11" fmla="*/ 1 w 1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4">
                    <a:moveTo>
                      <a:pt x="0" y="14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66" name="Freeform 1168"/>
              <p:cNvSpPr>
                <a:spLocks/>
              </p:cNvSpPr>
              <p:nvPr/>
            </p:nvSpPr>
            <p:spPr bwMode="auto">
              <a:xfrm>
                <a:off x="843" y="495"/>
                <a:ext cx="1" cy="55"/>
              </a:xfrm>
              <a:custGeom>
                <a:avLst/>
                <a:gdLst>
                  <a:gd name="T0" fmla="*/ 0 w 1"/>
                  <a:gd name="T1" fmla="*/ 0 h 28"/>
                  <a:gd name="T2" fmla="*/ 0 w 1"/>
                  <a:gd name="T3" fmla="*/ 2147483647 h 28"/>
                  <a:gd name="T4" fmla="*/ 0 w 1"/>
                  <a:gd name="T5" fmla="*/ 2147483647 h 2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8"/>
                  <a:gd name="T11" fmla="*/ 1 w 1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8">
                    <a:moveTo>
                      <a:pt x="0" y="0"/>
                    </a:moveTo>
                    <a:lnTo>
                      <a:pt x="0" y="27"/>
                    </a:lnTo>
                    <a:lnTo>
                      <a:pt x="0" y="28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67" name="Freeform 1169"/>
              <p:cNvSpPr>
                <a:spLocks/>
              </p:cNvSpPr>
              <p:nvPr/>
            </p:nvSpPr>
            <p:spPr bwMode="auto">
              <a:xfrm>
                <a:off x="1629" y="495"/>
                <a:ext cx="1" cy="55"/>
              </a:xfrm>
              <a:custGeom>
                <a:avLst/>
                <a:gdLst>
                  <a:gd name="T0" fmla="*/ 0 w 1"/>
                  <a:gd name="T1" fmla="*/ 0 h 28"/>
                  <a:gd name="T2" fmla="*/ 0 w 1"/>
                  <a:gd name="T3" fmla="*/ 2147483647 h 28"/>
                  <a:gd name="T4" fmla="*/ 0 w 1"/>
                  <a:gd name="T5" fmla="*/ 2147483647 h 2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8"/>
                  <a:gd name="T11" fmla="*/ 1 w 1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8">
                    <a:moveTo>
                      <a:pt x="0" y="0"/>
                    </a:moveTo>
                    <a:lnTo>
                      <a:pt x="0" y="27"/>
                    </a:lnTo>
                    <a:lnTo>
                      <a:pt x="0" y="28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68" name="Freeform 1170"/>
              <p:cNvSpPr>
                <a:spLocks/>
              </p:cNvSpPr>
              <p:nvPr/>
            </p:nvSpPr>
            <p:spPr bwMode="auto">
              <a:xfrm>
                <a:off x="2417" y="495"/>
                <a:ext cx="1" cy="55"/>
              </a:xfrm>
              <a:custGeom>
                <a:avLst/>
                <a:gdLst>
                  <a:gd name="T0" fmla="*/ 0 w 1"/>
                  <a:gd name="T1" fmla="*/ 0 h 28"/>
                  <a:gd name="T2" fmla="*/ 0 w 1"/>
                  <a:gd name="T3" fmla="*/ 2147483647 h 28"/>
                  <a:gd name="T4" fmla="*/ 0 w 1"/>
                  <a:gd name="T5" fmla="*/ 2147483647 h 2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8"/>
                  <a:gd name="T11" fmla="*/ 1 w 1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8">
                    <a:moveTo>
                      <a:pt x="0" y="0"/>
                    </a:moveTo>
                    <a:lnTo>
                      <a:pt x="0" y="27"/>
                    </a:lnTo>
                    <a:lnTo>
                      <a:pt x="0" y="28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69" name="Freeform 1171"/>
              <p:cNvSpPr>
                <a:spLocks/>
              </p:cNvSpPr>
              <p:nvPr/>
            </p:nvSpPr>
            <p:spPr bwMode="auto">
              <a:xfrm>
                <a:off x="3203" y="495"/>
                <a:ext cx="1" cy="55"/>
              </a:xfrm>
              <a:custGeom>
                <a:avLst/>
                <a:gdLst>
                  <a:gd name="T0" fmla="*/ 0 w 1"/>
                  <a:gd name="T1" fmla="*/ 0 h 28"/>
                  <a:gd name="T2" fmla="*/ 0 w 1"/>
                  <a:gd name="T3" fmla="*/ 2147483647 h 28"/>
                  <a:gd name="T4" fmla="*/ 0 w 1"/>
                  <a:gd name="T5" fmla="*/ 2147483647 h 2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8"/>
                  <a:gd name="T11" fmla="*/ 1 w 1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8">
                    <a:moveTo>
                      <a:pt x="0" y="0"/>
                    </a:moveTo>
                    <a:lnTo>
                      <a:pt x="0" y="27"/>
                    </a:lnTo>
                    <a:lnTo>
                      <a:pt x="0" y="28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70" name="Freeform 1172"/>
              <p:cNvSpPr>
                <a:spLocks/>
              </p:cNvSpPr>
              <p:nvPr/>
            </p:nvSpPr>
            <p:spPr bwMode="auto">
              <a:xfrm>
                <a:off x="3991" y="495"/>
                <a:ext cx="1" cy="55"/>
              </a:xfrm>
              <a:custGeom>
                <a:avLst/>
                <a:gdLst>
                  <a:gd name="T0" fmla="*/ 0 w 1"/>
                  <a:gd name="T1" fmla="*/ 0 h 28"/>
                  <a:gd name="T2" fmla="*/ 0 w 1"/>
                  <a:gd name="T3" fmla="*/ 2147483647 h 28"/>
                  <a:gd name="T4" fmla="*/ 0 w 1"/>
                  <a:gd name="T5" fmla="*/ 2147483647 h 2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8"/>
                  <a:gd name="T11" fmla="*/ 1 w 1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8">
                    <a:moveTo>
                      <a:pt x="0" y="0"/>
                    </a:moveTo>
                    <a:lnTo>
                      <a:pt x="0" y="27"/>
                    </a:lnTo>
                    <a:lnTo>
                      <a:pt x="0" y="28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71" name="Freeform 1173"/>
              <p:cNvSpPr>
                <a:spLocks/>
              </p:cNvSpPr>
              <p:nvPr/>
            </p:nvSpPr>
            <p:spPr bwMode="auto">
              <a:xfrm>
                <a:off x="4777" y="495"/>
                <a:ext cx="1" cy="55"/>
              </a:xfrm>
              <a:custGeom>
                <a:avLst/>
                <a:gdLst>
                  <a:gd name="T0" fmla="*/ 0 w 1"/>
                  <a:gd name="T1" fmla="*/ 0 h 28"/>
                  <a:gd name="T2" fmla="*/ 0 w 1"/>
                  <a:gd name="T3" fmla="*/ 2147483647 h 28"/>
                  <a:gd name="T4" fmla="*/ 0 w 1"/>
                  <a:gd name="T5" fmla="*/ 2147483647 h 2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8"/>
                  <a:gd name="T11" fmla="*/ 1 w 1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8">
                    <a:moveTo>
                      <a:pt x="0" y="0"/>
                    </a:moveTo>
                    <a:lnTo>
                      <a:pt x="0" y="27"/>
                    </a:lnTo>
                    <a:lnTo>
                      <a:pt x="0" y="28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72" name="Freeform 1174"/>
              <p:cNvSpPr>
                <a:spLocks/>
              </p:cNvSpPr>
              <p:nvPr/>
            </p:nvSpPr>
            <p:spPr bwMode="auto">
              <a:xfrm>
                <a:off x="5564" y="495"/>
                <a:ext cx="1" cy="55"/>
              </a:xfrm>
              <a:custGeom>
                <a:avLst/>
                <a:gdLst>
                  <a:gd name="T0" fmla="*/ 0 w 1"/>
                  <a:gd name="T1" fmla="*/ 0 h 28"/>
                  <a:gd name="T2" fmla="*/ 0 w 1"/>
                  <a:gd name="T3" fmla="*/ 2147483647 h 28"/>
                  <a:gd name="T4" fmla="*/ 0 w 1"/>
                  <a:gd name="T5" fmla="*/ 2147483647 h 2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8"/>
                  <a:gd name="T11" fmla="*/ 1 w 1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8">
                    <a:moveTo>
                      <a:pt x="0" y="0"/>
                    </a:moveTo>
                    <a:lnTo>
                      <a:pt x="0" y="27"/>
                    </a:lnTo>
                    <a:lnTo>
                      <a:pt x="0" y="28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73" name="Freeform 1175"/>
              <p:cNvSpPr>
                <a:spLocks/>
              </p:cNvSpPr>
              <p:nvPr/>
            </p:nvSpPr>
            <p:spPr bwMode="auto">
              <a:xfrm>
                <a:off x="1000" y="495"/>
                <a:ext cx="1" cy="30"/>
              </a:xfrm>
              <a:custGeom>
                <a:avLst/>
                <a:gdLst>
                  <a:gd name="T0" fmla="*/ 0 w 1"/>
                  <a:gd name="T1" fmla="*/ 0 h 15"/>
                  <a:gd name="T2" fmla="*/ 0 w 1"/>
                  <a:gd name="T3" fmla="*/ 2147483647 h 15"/>
                  <a:gd name="T4" fmla="*/ 0 w 1"/>
                  <a:gd name="T5" fmla="*/ 2147483647 h 1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5"/>
                  <a:gd name="T11" fmla="*/ 1 w 1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5">
                    <a:moveTo>
                      <a:pt x="0" y="0"/>
                    </a:moveTo>
                    <a:lnTo>
                      <a:pt x="0" y="14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74" name="Freeform 1176"/>
              <p:cNvSpPr>
                <a:spLocks/>
              </p:cNvSpPr>
              <p:nvPr/>
            </p:nvSpPr>
            <p:spPr bwMode="auto">
              <a:xfrm>
                <a:off x="1156" y="495"/>
                <a:ext cx="1" cy="30"/>
              </a:xfrm>
              <a:custGeom>
                <a:avLst/>
                <a:gdLst>
                  <a:gd name="T0" fmla="*/ 0 w 1"/>
                  <a:gd name="T1" fmla="*/ 0 h 15"/>
                  <a:gd name="T2" fmla="*/ 0 w 1"/>
                  <a:gd name="T3" fmla="*/ 2147483647 h 15"/>
                  <a:gd name="T4" fmla="*/ 0 w 1"/>
                  <a:gd name="T5" fmla="*/ 2147483647 h 1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5"/>
                  <a:gd name="T11" fmla="*/ 1 w 1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5">
                    <a:moveTo>
                      <a:pt x="0" y="0"/>
                    </a:moveTo>
                    <a:lnTo>
                      <a:pt x="0" y="14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75" name="Freeform 1177"/>
              <p:cNvSpPr>
                <a:spLocks/>
              </p:cNvSpPr>
              <p:nvPr/>
            </p:nvSpPr>
            <p:spPr bwMode="auto">
              <a:xfrm>
                <a:off x="1313" y="495"/>
                <a:ext cx="1" cy="30"/>
              </a:xfrm>
              <a:custGeom>
                <a:avLst/>
                <a:gdLst>
                  <a:gd name="T0" fmla="*/ 0 w 1"/>
                  <a:gd name="T1" fmla="*/ 0 h 15"/>
                  <a:gd name="T2" fmla="*/ 0 w 1"/>
                  <a:gd name="T3" fmla="*/ 2147483647 h 15"/>
                  <a:gd name="T4" fmla="*/ 0 w 1"/>
                  <a:gd name="T5" fmla="*/ 2147483647 h 1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5"/>
                  <a:gd name="T11" fmla="*/ 1 w 1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5">
                    <a:moveTo>
                      <a:pt x="0" y="0"/>
                    </a:moveTo>
                    <a:lnTo>
                      <a:pt x="0" y="14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76" name="Freeform 1178"/>
              <p:cNvSpPr>
                <a:spLocks/>
              </p:cNvSpPr>
              <p:nvPr/>
            </p:nvSpPr>
            <p:spPr bwMode="auto">
              <a:xfrm>
                <a:off x="1472" y="495"/>
                <a:ext cx="1" cy="30"/>
              </a:xfrm>
              <a:custGeom>
                <a:avLst/>
                <a:gdLst>
                  <a:gd name="T0" fmla="*/ 0 w 1"/>
                  <a:gd name="T1" fmla="*/ 0 h 15"/>
                  <a:gd name="T2" fmla="*/ 0 w 1"/>
                  <a:gd name="T3" fmla="*/ 2147483647 h 15"/>
                  <a:gd name="T4" fmla="*/ 0 w 1"/>
                  <a:gd name="T5" fmla="*/ 2147483647 h 1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5"/>
                  <a:gd name="T11" fmla="*/ 1 w 1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5">
                    <a:moveTo>
                      <a:pt x="0" y="0"/>
                    </a:moveTo>
                    <a:lnTo>
                      <a:pt x="0" y="14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77" name="Freeform 1179"/>
              <p:cNvSpPr>
                <a:spLocks/>
              </p:cNvSpPr>
              <p:nvPr/>
            </p:nvSpPr>
            <p:spPr bwMode="auto">
              <a:xfrm>
                <a:off x="1788" y="495"/>
                <a:ext cx="1" cy="30"/>
              </a:xfrm>
              <a:custGeom>
                <a:avLst/>
                <a:gdLst>
                  <a:gd name="T0" fmla="*/ 0 w 1"/>
                  <a:gd name="T1" fmla="*/ 0 h 15"/>
                  <a:gd name="T2" fmla="*/ 0 w 1"/>
                  <a:gd name="T3" fmla="*/ 2147483647 h 15"/>
                  <a:gd name="T4" fmla="*/ 0 w 1"/>
                  <a:gd name="T5" fmla="*/ 2147483647 h 1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5"/>
                  <a:gd name="T11" fmla="*/ 1 w 1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5">
                    <a:moveTo>
                      <a:pt x="0" y="0"/>
                    </a:moveTo>
                    <a:lnTo>
                      <a:pt x="0" y="14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78" name="Freeform 1180"/>
              <p:cNvSpPr>
                <a:spLocks/>
              </p:cNvSpPr>
              <p:nvPr/>
            </p:nvSpPr>
            <p:spPr bwMode="auto">
              <a:xfrm>
                <a:off x="1942" y="495"/>
                <a:ext cx="1" cy="30"/>
              </a:xfrm>
              <a:custGeom>
                <a:avLst/>
                <a:gdLst>
                  <a:gd name="T0" fmla="*/ 0 w 1"/>
                  <a:gd name="T1" fmla="*/ 0 h 15"/>
                  <a:gd name="T2" fmla="*/ 0 w 1"/>
                  <a:gd name="T3" fmla="*/ 2147483647 h 15"/>
                  <a:gd name="T4" fmla="*/ 0 w 1"/>
                  <a:gd name="T5" fmla="*/ 2147483647 h 1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5"/>
                  <a:gd name="T11" fmla="*/ 1 w 1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5">
                    <a:moveTo>
                      <a:pt x="0" y="0"/>
                    </a:moveTo>
                    <a:lnTo>
                      <a:pt x="0" y="14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79" name="Freeform 1181"/>
              <p:cNvSpPr>
                <a:spLocks/>
              </p:cNvSpPr>
              <p:nvPr/>
            </p:nvSpPr>
            <p:spPr bwMode="auto">
              <a:xfrm>
                <a:off x="2101" y="495"/>
                <a:ext cx="1" cy="30"/>
              </a:xfrm>
              <a:custGeom>
                <a:avLst/>
                <a:gdLst>
                  <a:gd name="T0" fmla="*/ 0 w 1"/>
                  <a:gd name="T1" fmla="*/ 0 h 15"/>
                  <a:gd name="T2" fmla="*/ 0 w 1"/>
                  <a:gd name="T3" fmla="*/ 2147483647 h 15"/>
                  <a:gd name="T4" fmla="*/ 0 w 1"/>
                  <a:gd name="T5" fmla="*/ 2147483647 h 1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5"/>
                  <a:gd name="T11" fmla="*/ 1 w 1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5">
                    <a:moveTo>
                      <a:pt x="0" y="0"/>
                    </a:moveTo>
                    <a:lnTo>
                      <a:pt x="0" y="14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80" name="Freeform 1182"/>
              <p:cNvSpPr>
                <a:spLocks/>
              </p:cNvSpPr>
              <p:nvPr/>
            </p:nvSpPr>
            <p:spPr bwMode="auto">
              <a:xfrm>
                <a:off x="2258" y="495"/>
                <a:ext cx="1" cy="30"/>
              </a:xfrm>
              <a:custGeom>
                <a:avLst/>
                <a:gdLst>
                  <a:gd name="T0" fmla="*/ 0 w 1"/>
                  <a:gd name="T1" fmla="*/ 0 h 15"/>
                  <a:gd name="T2" fmla="*/ 0 w 1"/>
                  <a:gd name="T3" fmla="*/ 2147483647 h 15"/>
                  <a:gd name="T4" fmla="*/ 0 w 1"/>
                  <a:gd name="T5" fmla="*/ 2147483647 h 1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5"/>
                  <a:gd name="T11" fmla="*/ 1 w 1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5">
                    <a:moveTo>
                      <a:pt x="0" y="0"/>
                    </a:moveTo>
                    <a:lnTo>
                      <a:pt x="0" y="14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81" name="Freeform 1183"/>
              <p:cNvSpPr>
                <a:spLocks/>
              </p:cNvSpPr>
              <p:nvPr/>
            </p:nvSpPr>
            <p:spPr bwMode="auto">
              <a:xfrm>
                <a:off x="2573" y="495"/>
                <a:ext cx="1" cy="30"/>
              </a:xfrm>
              <a:custGeom>
                <a:avLst/>
                <a:gdLst>
                  <a:gd name="T0" fmla="*/ 0 w 1"/>
                  <a:gd name="T1" fmla="*/ 0 h 15"/>
                  <a:gd name="T2" fmla="*/ 0 w 1"/>
                  <a:gd name="T3" fmla="*/ 2147483647 h 15"/>
                  <a:gd name="T4" fmla="*/ 0 w 1"/>
                  <a:gd name="T5" fmla="*/ 2147483647 h 1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5"/>
                  <a:gd name="T11" fmla="*/ 1 w 1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5">
                    <a:moveTo>
                      <a:pt x="0" y="0"/>
                    </a:moveTo>
                    <a:lnTo>
                      <a:pt x="0" y="14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82" name="Freeform 1184"/>
              <p:cNvSpPr>
                <a:spLocks/>
              </p:cNvSpPr>
              <p:nvPr/>
            </p:nvSpPr>
            <p:spPr bwMode="auto">
              <a:xfrm>
                <a:off x="2730" y="495"/>
                <a:ext cx="1" cy="30"/>
              </a:xfrm>
              <a:custGeom>
                <a:avLst/>
                <a:gdLst>
                  <a:gd name="T0" fmla="*/ 0 w 1"/>
                  <a:gd name="T1" fmla="*/ 0 h 15"/>
                  <a:gd name="T2" fmla="*/ 0 w 1"/>
                  <a:gd name="T3" fmla="*/ 2147483647 h 15"/>
                  <a:gd name="T4" fmla="*/ 0 w 1"/>
                  <a:gd name="T5" fmla="*/ 2147483647 h 1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5"/>
                  <a:gd name="T11" fmla="*/ 1 w 1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5">
                    <a:moveTo>
                      <a:pt x="0" y="0"/>
                    </a:moveTo>
                    <a:lnTo>
                      <a:pt x="0" y="14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83" name="Freeform 1185"/>
              <p:cNvSpPr>
                <a:spLocks/>
              </p:cNvSpPr>
              <p:nvPr/>
            </p:nvSpPr>
            <p:spPr bwMode="auto">
              <a:xfrm>
                <a:off x="2887" y="495"/>
                <a:ext cx="1" cy="30"/>
              </a:xfrm>
              <a:custGeom>
                <a:avLst/>
                <a:gdLst>
                  <a:gd name="T0" fmla="*/ 0 w 1"/>
                  <a:gd name="T1" fmla="*/ 0 h 15"/>
                  <a:gd name="T2" fmla="*/ 0 w 1"/>
                  <a:gd name="T3" fmla="*/ 2147483647 h 15"/>
                  <a:gd name="T4" fmla="*/ 0 w 1"/>
                  <a:gd name="T5" fmla="*/ 2147483647 h 1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5"/>
                  <a:gd name="T11" fmla="*/ 1 w 1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5">
                    <a:moveTo>
                      <a:pt x="0" y="0"/>
                    </a:moveTo>
                    <a:lnTo>
                      <a:pt x="0" y="14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84" name="Freeform 1186"/>
              <p:cNvSpPr>
                <a:spLocks/>
              </p:cNvSpPr>
              <p:nvPr/>
            </p:nvSpPr>
            <p:spPr bwMode="auto">
              <a:xfrm>
                <a:off x="3046" y="495"/>
                <a:ext cx="1" cy="30"/>
              </a:xfrm>
              <a:custGeom>
                <a:avLst/>
                <a:gdLst>
                  <a:gd name="T0" fmla="*/ 0 w 1"/>
                  <a:gd name="T1" fmla="*/ 0 h 15"/>
                  <a:gd name="T2" fmla="*/ 0 w 1"/>
                  <a:gd name="T3" fmla="*/ 2147483647 h 15"/>
                  <a:gd name="T4" fmla="*/ 0 w 1"/>
                  <a:gd name="T5" fmla="*/ 2147483647 h 1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5"/>
                  <a:gd name="T11" fmla="*/ 1 w 1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5">
                    <a:moveTo>
                      <a:pt x="0" y="0"/>
                    </a:moveTo>
                    <a:lnTo>
                      <a:pt x="0" y="14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85" name="Freeform 1187"/>
              <p:cNvSpPr>
                <a:spLocks/>
              </p:cNvSpPr>
              <p:nvPr/>
            </p:nvSpPr>
            <p:spPr bwMode="auto">
              <a:xfrm>
                <a:off x="3361" y="495"/>
                <a:ext cx="1" cy="30"/>
              </a:xfrm>
              <a:custGeom>
                <a:avLst/>
                <a:gdLst>
                  <a:gd name="T0" fmla="*/ 0 w 1"/>
                  <a:gd name="T1" fmla="*/ 0 h 15"/>
                  <a:gd name="T2" fmla="*/ 0 w 1"/>
                  <a:gd name="T3" fmla="*/ 2147483647 h 15"/>
                  <a:gd name="T4" fmla="*/ 0 w 1"/>
                  <a:gd name="T5" fmla="*/ 2147483647 h 1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5"/>
                  <a:gd name="T11" fmla="*/ 1 w 1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5">
                    <a:moveTo>
                      <a:pt x="0" y="0"/>
                    </a:moveTo>
                    <a:lnTo>
                      <a:pt x="0" y="14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86" name="Freeform 1188"/>
              <p:cNvSpPr>
                <a:spLocks/>
              </p:cNvSpPr>
              <p:nvPr/>
            </p:nvSpPr>
            <p:spPr bwMode="auto">
              <a:xfrm>
                <a:off x="3516" y="495"/>
                <a:ext cx="1" cy="30"/>
              </a:xfrm>
              <a:custGeom>
                <a:avLst/>
                <a:gdLst>
                  <a:gd name="T0" fmla="*/ 0 w 1"/>
                  <a:gd name="T1" fmla="*/ 0 h 15"/>
                  <a:gd name="T2" fmla="*/ 0 w 1"/>
                  <a:gd name="T3" fmla="*/ 2147483647 h 15"/>
                  <a:gd name="T4" fmla="*/ 0 w 1"/>
                  <a:gd name="T5" fmla="*/ 2147483647 h 1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5"/>
                  <a:gd name="T11" fmla="*/ 1 w 1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5">
                    <a:moveTo>
                      <a:pt x="0" y="0"/>
                    </a:moveTo>
                    <a:lnTo>
                      <a:pt x="0" y="14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87" name="Freeform 1189"/>
              <p:cNvSpPr>
                <a:spLocks/>
              </p:cNvSpPr>
              <p:nvPr/>
            </p:nvSpPr>
            <p:spPr bwMode="auto">
              <a:xfrm>
                <a:off x="3675" y="495"/>
                <a:ext cx="1" cy="30"/>
              </a:xfrm>
              <a:custGeom>
                <a:avLst/>
                <a:gdLst>
                  <a:gd name="T0" fmla="*/ 0 w 1"/>
                  <a:gd name="T1" fmla="*/ 0 h 15"/>
                  <a:gd name="T2" fmla="*/ 0 w 1"/>
                  <a:gd name="T3" fmla="*/ 2147483647 h 15"/>
                  <a:gd name="T4" fmla="*/ 0 w 1"/>
                  <a:gd name="T5" fmla="*/ 2147483647 h 1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5"/>
                  <a:gd name="T11" fmla="*/ 1 w 1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5">
                    <a:moveTo>
                      <a:pt x="0" y="0"/>
                    </a:moveTo>
                    <a:lnTo>
                      <a:pt x="0" y="14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88" name="Freeform 1190"/>
              <p:cNvSpPr>
                <a:spLocks/>
              </p:cNvSpPr>
              <p:nvPr/>
            </p:nvSpPr>
            <p:spPr bwMode="auto">
              <a:xfrm>
                <a:off x="3832" y="495"/>
                <a:ext cx="1" cy="30"/>
              </a:xfrm>
              <a:custGeom>
                <a:avLst/>
                <a:gdLst>
                  <a:gd name="T0" fmla="*/ 0 w 1"/>
                  <a:gd name="T1" fmla="*/ 0 h 15"/>
                  <a:gd name="T2" fmla="*/ 0 w 1"/>
                  <a:gd name="T3" fmla="*/ 2147483647 h 15"/>
                  <a:gd name="T4" fmla="*/ 0 w 1"/>
                  <a:gd name="T5" fmla="*/ 2147483647 h 1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5"/>
                  <a:gd name="T11" fmla="*/ 1 w 1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5">
                    <a:moveTo>
                      <a:pt x="0" y="0"/>
                    </a:moveTo>
                    <a:lnTo>
                      <a:pt x="0" y="14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89" name="Freeform 1191"/>
              <p:cNvSpPr>
                <a:spLocks/>
              </p:cNvSpPr>
              <p:nvPr/>
            </p:nvSpPr>
            <p:spPr bwMode="auto">
              <a:xfrm>
                <a:off x="4147" y="495"/>
                <a:ext cx="1" cy="30"/>
              </a:xfrm>
              <a:custGeom>
                <a:avLst/>
                <a:gdLst>
                  <a:gd name="T0" fmla="*/ 0 w 1"/>
                  <a:gd name="T1" fmla="*/ 0 h 15"/>
                  <a:gd name="T2" fmla="*/ 0 w 1"/>
                  <a:gd name="T3" fmla="*/ 2147483647 h 15"/>
                  <a:gd name="T4" fmla="*/ 0 w 1"/>
                  <a:gd name="T5" fmla="*/ 2147483647 h 1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5"/>
                  <a:gd name="T11" fmla="*/ 1 w 1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5">
                    <a:moveTo>
                      <a:pt x="0" y="0"/>
                    </a:moveTo>
                    <a:lnTo>
                      <a:pt x="0" y="14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90" name="Freeform 1192"/>
              <p:cNvSpPr>
                <a:spLocks/>
              </p:cNvSpPr>
              <p:nvPr/>
            </p:nvSpPr>
            <p:spPr bwMode="auto">
              <a:xfrm>
                <a:off x="4304" y="495"/>
                <a:ext cx="1" cy="30"/>
              </a:xfrm>
              <a:custGeom>
                <a:avLst/>
                <a:gdLst>
                  <a:gd name="T0" fmla="*/ 0 w 1"/>
                  <a:gd name="T1" fmla="*/ 0 h 15"/>
                  <a:gd name="T2" fmla="*/ 0 w 1"/>
                  <a:gd name="T3" fmla="*/ 2147483647 h 15"/>
                  <a:gd name="T4" fmla="*/ 0 w 1"/>
                  <a:gd name="T5" fmla="*/ 2147483647 h 1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5"/>
                  <a:gd name="T11" fmla="*/ 1 w 1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5">
                    <a:moveTo>
                      <a:pt x="0" y="0"/>
                    </a:moveTo>
                    <a:lnTo>
                      <a:pt x="0" y="14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91" name="Freeform 1193"/>
              <p:cNvSpPr>
                <a:spLocks/>
              </p:cNvSpPr>
              <p:nvPr/>
            </p:nvSpPr>
            <p:spPr bwMode="auto">
              <a:xfrm>
                <a:off x="4461" y="495"/>
                <a:ext cx="1" cy="30"/>
              </a:xfrm>
              <a:custGeom>
                <a:avLst/>
                <a:gdLst>
                  <a:gd name="T0" fmla="*/ 0 w 1"/>
                  <a:gd name="T1" fmla="*/ 0 h 15"/>
                  <a:gd name="T2" fmla="*/ 0 w 1"/>
                  <a:gd name="T3" fmla="*/ 2147483647 h 15"/>
                  <a:gd name="T4" fmla="*/ 0 w 1"/>
                  <a:gd name="T5" fmla="*/ 2147483647 h 1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5"/>
                  <a:gd name="T11" fmla="*/ 1 w 1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5">
                    <a:moveTo>
                      <a:pt x="0" y="0"/>
                    </a:moveTo>
                    <a:lnTo>
                      <a:pt x="0" y="14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92" name="Freeform 1194"/>
              <p:cNvSpPr>
                <a:spLocks/>
              </p:cNvSpPr>
              <p:nvPr/>
            </p:nvSpPr>
            <p:spPr bwMode="auto">
              <a:xfrm>
                <a:off x="4620" y="495"/>
                <a:ext cx="1" cy="30"/>
              </a:xfrm>
              <a:custGeom>
                <a:avLst/>
                <a:gdLst>
                  <a:gd name="T0" fmla="*/ 0 w 1"/>
                  <a:gd name="T1" fmla="*/ 0 h 15"/>
                  <a:gd name="T2" fmla="*/ 0 w 1"/>
                  <a:gd name="T3" fmla="*/ 2147483647 h 15"/>
                  <a:gd name="T4" fmla="*/ 0 w 1"/>
                  <a:gd name="T5" fmla="*/ 2147483647 h 1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5"/>
                  <a:gd name="T11" fmla="*/ 1 w 1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5">
                    <a:moveTo>
                      <a:pt x="0" y="0"/>
                    </a:moveTo>
                    <a:lnTo>
                      <a:pt x="0" y="14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93" name="Freeform 1195"/>
              <p:cNvSpPr>
                <a:spLocks/>
              </p:cNvSpPr>
              <p:nvPr/>
            </p:nvSpPr>
            <p:spPr bwMode="auto">
              <a:xfrm>
                <a:off x="4935" y="495"/>
                <a:ext cx="1" cy="30"/>
              </a:xfrm>
              <a:custGeom>
                <a:avLst/>
                <a:gdLst>
                  <a:gd name="T0" fmla="*/ 0 w 1"/>
                  <a:gd name="T1" fmla="*/ 0 h 15"/>
                  <a:gd name="T2" fmla="*/ 0 w 1"/>
                  <a:gd name="T3" fmla="*/ 2147483647 h 15"/>
                  <a:gd name="T4" fmla="*/ 0 w 1"/>
                  <a:gd name="T5" fmla="*/ 2147483647 h 1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5"/>
                  <a:gd name="T11" fmla="*/ 1 w 1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5">
                    <a:moveTo>
                      <a:pt x="0" y="0"/>
                    </a:moveTo>
                    <a:lnTo>
                      <a:pt x="0" y="14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94" name="Freeform 1196"/>
              <p:cNvSpPr>
                <a:spLocks/>
              </p:cNvSpPr>
              <p:nvPr/>
            </p:nvSpPr>
            <p:spPr bwMode="auto">
              <a:xfrm>
                <a:off x="5090" y="495"/>
                <a:ext cx="1" cy="30"/>
              </a:xfrm>
              <a:custGeom>
                <a:avLst/>
                <a:gdLst>
                  <a:gd name="T0" fmla="*/ 0 w 1"/>
                  <a:gd name="T1" fmla="*/ 0 h 15"/>
                  <a:gd name="T2" fmla="*/ 0 w 1"/>
                  <a:gd name="T3" fmla="*/ 2147483647 h 15"/>
                  <a:gd name="T4" fmla="*/ 0 w 1"/>
                  <a:gd name="T5" fmla="*/ 2147483647 h 1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5"/>
                  <a:gd name="T11" fmla="*/ 1 w 1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5">
                    <a:moveTo>
                      <a:pt x="0" y="0"/>
                    </a:moveTo>
                    <a:lnTo>
                      <a:pt x="0" y="14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95" name="Freeform 1197"/>
              <p:cNvSpPr>
                <a:spLocks/>
              </p:cNvSpPr>
              <p:nvPr/>
            </p:nvSpPr>
            <p:spPr bwMode="auto">
              <a:xfrm>
                <a:off x="5249" y="495"/>
                <a:ext cx="1" cy="30"/>
              </a:xfrm>
              <a:custGeom>
                <a:avLst/>
                <a:gdLst>
                  <a:gd name="T0" fmla="*/ 0 w 1"/>
                  <a:gd name="T1" fmla="*/ 0 h 15"/>
                  <a:gd name="T2" fmla="*/ 0 w 1"/>
                  <a:gd name="T3" fmla="*/ 2147483647 h 15"/>
                  <a:gd name="T4" fmla="*/ 0 w 1"/>
                  <a:gd name="T5" fmla="*/ 2147483647 h 1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5"/>
                  <a:gd name="T11" fmla="*/ 1 w 1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5">
                    <a:moveTo>
                      <a:pt x="0" y="0"/>
                    </a:moveTo>
                    <a:lnTo>
                      <a:pt x="0" y="14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96" name="Freeform 1198"/>
              <p:cNvSpPr>
                <a:spLocks/>
              </p:cNvSpPr>
              <p:nvPr/>
            </p:nvSpPr>
            <p:spPr bwMode="auto">
              <a:xfrm>
                <a:off x="5406" y="495"/>
                <a:ext cx="1" cy="30"/>
              </a:xfrm>
              <a:custGeom>
                <a:avLst/>
                <a:gdLst>
                  <a:gd name="T0" fmla="*/ 0 w 1"/>
                  <a:gd name="T1" fmla="*/ 0 h 15"/>
                  <a:gd name="T2" fmla="*/ 0 w 1"/>
                  <a:gd name="T3" fmla="*/ 2147483647 h 15"/>
                  <a:gd name="T4" fmla="*/ 0 w 1"/>
                  <a:gd name="T5" fmla="*/ 2147483647 h 1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5"/>
                  <a:gd name="T11" fmla="*/ 1 w 1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5">
                    <a:moveTo>
                      <a:pt x="0" y="0"/>
                    </a:moveTo>
                    <a:lnTo>
                      <a:pt x="0" y="14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200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97" name="Rectangle 1199"/>
              <p:cNvSpPr>
                <a:spLocks noChangeArrowheads="1"/>
              </p:cNvSpPr>
              <p:nvPr/>
            </p:nvSpPr>
            <p:spPr bwMode="auto">
              <a:xfrm>
                <a:off x="835" y="487"/>
                <a:ext cx="18" cy="32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998" name="Rectangle 1200"/>
              <p:cNvSpPr>
                <a:spLocks noChangeArrowheads="1"/>
              </p:cNvSpPr>
              <p:nvPr/>
            </p:nvSpPr>
            <p:spPr bwMode="auto">
              <a:xfrm>
                <a:off x="5557" y="487"/>
                <a:ext cx="17" cy="32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999" name="Rectangle 1201"/>
              <p:cNvSpPr>
                <a:spLocks noChangeArrowheads="1"/>
              </p:cNvSpPr>
              <p:nvPr/>
            </p:nvSpPr>
            <p:spPr bwMode="auto">
              <a:xfrm>
                <a:off x="835" y="3703"/>
                <a:ext cx="4739" cy="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00" name="Rectangle 1202"/>
              <p:cNvSpPr>
                <a:spLocks noChangeArrowheads="1"/>
              </p:cNvSpPr>
              <p:nvPr/>
            </p:nvSpPr>
            <p:spPr bwMode="auto">
              <a:xfrm>
                <a:off x="835" y="487"/>
                <a:ext cx="4739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01" name="Oval 1203"/>
              <p:cNvSpPr>
                <a:spLocks noChangeArrowheads="1"/>
              </p:cNvSpPr>
              <p:nvPr/>
            </p:nvSpPr>
            <p:spPr bwMode="auto">
              <a:xfrm>
                <a:off x="3140" y="2259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02" name="Oval 1204"/>
              <p:cNvSpPr>
                <a:spLocks noChangeArrowheads="1"/>
              </p:cNvSpPr>
              <p:nvPr/>
            </p:nvSpPr>
            <p:spPr bwMode="auto">
              <a:xfrm>
                <a:off x="3391" y="2055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03" name="Oval 1205"/>
              <p:cNvSpPr>
                <a:spLocks noChangeArrowheads="1"/>
              </p:cNvSpPr>
              <p:nvPr/>
            </p:nvSpPr>
            <p:spPr bwMode="auto">
              <a:xfrm>
                <a:off x="3438" y="1801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04" name="Oval 1206"/>
              <p:cNvSpPr>
                <a:spLocks noChangeArrowheads="1"/>
              </p:cNvSpPr>
              <p:nvPr/>
            </p:nvSpPr>
            <p:spPr bwMode="auto">
              <a:xfrm>
                <a:off x="3218" y="2206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05" name="Oval 1207"/>
              <p:cNvSpPr>
                <a:spLocks noChangeArrowheads="1"/>
              </p:cNvSpPr>
              <p:nvPr/>
            </p:nvSpPr>
            <p:spPr bwMode="auto">
              <a:xfrm>
                <a:off x="3469" y="2055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06" name="Oval 1208"/>
              <p:cNvSpPr>
                <a:spLocks noChangeArrowheads="1"/>
              </p:cNvSpPr>
              <p:nvPr/>
            </p:nvSpPr>
            <p:spPr bwMode="auto">
              <a:xfrm>
                <a:off x="3516" y="1801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07" name="Oval 1209"/>
              <p:cNvSpPr>
                <a:spLocks noChangeArrowheads="1"/>
              </p:cNvSpPr>
              <p:nvPr/>
            </p:nvSpPr>
            <p:spPr bwMode="auto">
              <a:xfrm>
                <a:off x="3832" y="1363"/>
                <a:ext cx="25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08" name="Oval 1210"/>
              <p:cNvSpPr>
                <a:spLocks noChangeArrowheads="1"/>
              </p:cNvSpPr>
              <p:nvPr/>
            </p:nvSpPr>
            <p:spPr bwMode="auto">
              <a:xfrm>
                <a:off x="4018" y="772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09" name="Oval 1211"/>
              <p:cNvSpPr>
                <a:spLocks noChangeArrowheads="1"/>
              </p:cNvSpPr>
              <p:nvPr/>
            </p:nvSpPr>
            <p:spPr bwMode="auto">
              <a:xfrm>
                <a:off x="4132" y="1059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10" name="Oval 1212"/>
              <p:cNvSpPr>
                <a:spLocks noChangeArrowheads="1"/>
              </p:cNvSpPr>
              <p:nvPr/>
            </p:nvSpPr>
            <p:spPr bwMode="auto">
              <a:xfrm>
                <a:off x="4085" y="1059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11" name="Oval 1213"/>
              <p:cNvSpPr>
                <a:spLocks noChangeArrowheads="1"/>
              </p:cNvSpPr>
              <p:nvPr/>
            </p:nvSpPr>
            <p:spPr bwMode="auto">
              <a:xfrm>
                <a:off x="3751" y="1523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12" name="Oval 1214"/>
              <p:cNvSpPr>
                <a:spLocks noChangeArrowheads="1"/>
              </p:cNvSpPr>
              <p:nvPr/>
            </p:nvSpPr>
            <p:spPr bwMode="auto">
              <a:xfrm>
                <a:off x="2918" y="2086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</p:grpSp>
        <p:grpSp>
          <p:nvGrpSpPr>
            <p:cNvPr id="1013" name="Group 1215"/>
            <p:cNvGrpSpPr>
              <a:grpSpLocks/>
            </p:cNvGrpSpPr>
            <p:nvPr/>
          </p:nvGrpSpPr>
          <p:grpSpPr bwMode="auto">
            <a:xfrm>
              <a:off x="3449638" y="1914575"/>
              <a:ext cx="3459162" cy="3071813"/>
              <a:chOff x="2305" y="717"/>
              <a:chExt cx="2291" cy="2108"/>
            </a:xfrm>
          </p:grpSpPr>
          <p:sp>
            <p:nvSpPr>
              <p:cNvPr id="1014" name="Oval 1216"/>
              <p:cNvSpPr>
                <a:spLocks noChangeArrowheads="1"/>
              </p:cNvSpPr>
              <p:nvPr/>
            </p:nvSpPr>
            <p:spPr bwMode="auto">
              <a:xfrm>
                <a:off x="3265" y="1984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15" name="Oval 1217"/>
              <p:cNvSpPr>
                <a:spLocks noChangeArrowheads="1"/>
              </p:cNvSpPr>
              <p:nvPr/>
            </p:nvSpPr>
            <p:spPr bwMode="auto">
              <a:xfrm>
                <a:off x="3028" y="2086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16" name="Oval 1218"/>
              <p:cNvSpPr>
                <a:spLocks noChangeArrowheads="1"/>
              </p:cNvSpPr>
              <p:nvPr/>
            </p:nvSpPr>
            <p:spPr bwMode="auto">
              <a:xfrm>
                <a:off x="3375" y="2004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17" name="Oval 1219"/>
              <p:cNvSpPr>
                <a:spLocks noChangeArrowheads="1"/>
              </p:cNvSpPr>
              <p:nvPr/>
            </p:nvSpPr>
            <p:spPr bwMode="auto">
              <a:xfrm>
                <a:off x="3581" y="1709"/>
                <a:ext cx="23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18" name="Oval 1220"/>
              <p:cNvSpPr>
                <a:spLocks noChangeArrowheads="1"/>
              </p:cNvSpPr>
              <p:nvPr/>
            </p:nvSpPr>
            <p:spPr bwMode="auto">
              <a:xfrm>
                <a:off x="3642" y="1847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19" name="Oval 1221"/>
              <p:cNvSpPr>
                <a:spLocks noChangeArrowheads="1"/>
              </p:cNvSpPr>
              <p:nvPr/>
            </p:nvSpPr>
            <p:spPr bwMode="auto">
              <a:xfrm>
                <a:off x="3738" y="1397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20" name="Oval 1222"/>
              <p:cNvSpPr>
                <a:spLocks noChangeArrowheads="1"/>
              </p:cNvSpPr>
              <p:nvPr/>
            </p:nvSpPr>
            <p:spPr bwMode="auto">
              <a:xfrm>
                <a:off x="2905" y="2397"/>
                <a:ext cx="23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21" name="Oval 1223"/>
              <p:cNvSpPr>
                <a:spLocks noChangeArrowheads="1"/>
              </p:cNvSpPr>
              <p:nvPr/>
            </p:nvSpPr>
            <p:spPr bwMode="auto">
              <a:xfrm>
                <a:off x="3013" y="2308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22" name="Oval 1224"/>
              <p:cNvSpPr>
                <a:spLocks noChangeArrowheads="1"/>
              </p:cNvSpPr>
              <p:nvPr/>
            </p:nvSpPr>
            <p:spPr bwMode="auto">
              <a:xfrm>
                <a:off x="3344" y="2037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23" name="Oval 1225"/>
              <p:cNvSpPr>
                <a:spLocks noChangeArrowheads="1"/>
              </p:cNvSpPr>
              <p:nvPr/>
            </p:nvSpPr>
            <p:spPr bwMode="auto">
              <a:xfrm>
                <a:off x="3075" y="2334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24" name="Oval 1226"/>
              <p:cNvSpPr>
                <a:spLocks noChangeArrowheads="1"/>
              </p:cNvSpPr>
              <p:nvPr/>
            </p:nvSpPr>
            <p:spPr bwMode="auto">
              <a:xfrm>
                <a:off x="3140" y="2438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25" name="Oval 1227"/>
              <p:cNvSpPr>
                <a:spLocks noChangeArrowheads="1"/>
              </p:cNvSpPr>
              <p:nvPr/>
            </p:nvSpPr>
            <p:spPr bwMode="auto">
              <a:xfrm>
                <a:off x="3406" y="2086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26" name="Oval 1228"/>
              <p:cNvSpPr>
                <a:spLocks noChangeArrowheads="1"/>
              </p:cNvSpPr>
              <p:nvPr/>
            </p:nvSpPr>
            <p:spPr bwMode="auto">
              <a:xfrm>
                <a:off x="3581" y="1491"/>
                <a:ext cx="23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27" name="Oval 1229"/>
              <p:cNvSpPr>
                <a:spLocks noChangeArrowheads="1"/>
              </p:cNvSpPr>
              <p:nvPr/>
            </p:nvSpPr>
            <p:spPr bwMode="auto">
              <a:xfrm>
                <a:off x="3657" y="1257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28" name="Oval 1230"/>
              <p:cNvSpPr>
                <a:spLocks noChangeArrowheads="1"/>
              </p:cNvSpPr>
              <p:nvPr/>
            </p:nvSpPr>
            <p:spPr bwMode="auto">
              <a:xfrm>
                <a:off x="3563" y="1660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29" name="Oval 1231"/>
              <p:cNvSpPr>
                <a:spLocks noChangeArrowheads="1"/>
              </p:cNvSpPr>
              <p:nvPr/>
            </p:nvSpPr>
            <p:spPr bwMode="auto">
              <a:xfrm>
                <a:off x="3548" y="1607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30" name="Oval 1232"/>
              <p:cNvSpPr>
                <a:spLocks noChangeArrowheads="1"/>
              </p:cNvSpPr>
              <p:nvPr/>
            </p:nvSpPr>
            <p:spPr bwMode="auto">
              <a:xfrm>
                <a:off x="3879" y="1491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31" name="Oval 1233"/>
              <p:cNvSpPr>
                <a:spLocks noChangeArrowheads="1"/>
              </p:cNvSpPr>
              <p:nvPr/>
            </p:nvSpPr>
            <p:spPr bwMode="auto">
              <a:xfrm>
                <a:off x="3469" y="1947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32" name="Oval 1234"/>
              <p:cNvSpPr>
                <a:spLocks noChangeArrowheads="1"/>
              </p:cNvSpPr>
              <p:nvPr/>
            </p:nvSpPr>
            <p:spPr bwMode="auto">
              <a:xfrm>
                <a:off x="2965" y="2477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33" name="Oval 1235"/>
              <p:cNvSpPr>
                <a:spLocks noChangeArrowheads="1"/>
              </p:cNvSpPr>
              <p:nvPr/>
            </p:nvSpPr>
            <p:spPr bwMode="auto">
              <a:xfrm>
                <a:off x="3013" y="2206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34" name="Oval 1236"/>
              <p:cNvSpPr>
                <a:spLocks noChangeArrowheads="1"/>
              </p:cNvSpPr>
              <p:nvPr/>
            </p:nvSpPr>
            <p:spPr bwMode="auto">
              <a:xfrm>
                <a:off x="2965" y="2477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35" name="Oval 1237"/>
              <p:cNvSpPr>
                <a:spLocks noChangeArrowheads="1"/>
              </p:cNvSpPr>
              <p:nvPr/>
            </p:nvSpPr>
            <p:spPr bwMode="auto">
              <a:xfrm>
                <a:off x="3013" y="2206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36" name="Oval 1238"/>
              <p:cNvSpPr>
                <a:spLocks noChangeArrowheads="1"/>
              </p:cNvSpPr>
              <p:nvPr/>
            </p:nvSpPr>
            <p:spPr bwMode="auto">
              <a:xfrm>
                <a:off x="3218" y="1947"/>
                <a:ext cx="24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37" name="Oval 1239"/>
              <p:cNvSpPr>
                <a:spLocks noChangeArrowheads="1"/>
              </p:cNvSpPr>
              <p:nvPr/>
            </p:nvSpPr>
            <p:spPr bwMode="auto">
              <a:xfrm>
                <a:off x="3075" y="2206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38" name="Oval 1240"/>
              <p:cNvSpPr>
                <a:spLocks noChangeArrowheads="1"/>
              </p:cNvSpPr>
              <p:nvPr/>
            </p:nvSpPr>
            <p:spPr bwMode="auto">
              <a:xfrm>
                <a:off x="3218" y="1908"/>
                <a:ext cx="24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39" name="Oval 1241"/>
              <p:cNvSpPr>
                <a:spLocks noChangeArrowheads="1"/>
              </p:cNvSpPr>
              <p:nvPr/>
            </p:nvSpPr>
            <p:spPr bwMode="auto">
              <a:xfrm>
                <a:off x="2981" y="2285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40" name="Oval 1242"/>
              <p:cNvSpPr>
                <a:spLocks noChangeArrowheads="1"/>
              </p:cNvSpPr>
              <p:nvPr/>
            </p:nvSpPr>
            <p:spPr bwMode="auto">
              <a:xfrm>
                <a:off x="2999" y="2234"/>
                <a:ext cx="23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41" name="Oval 1243"/>
              <p:cNvSpPr>
                <a:spLocks noChangeArrowheads="1"/>
              </p:cNvSpPr>
              <p:nvPr/>
            </p:nvSpPr>
            <p:spPr bwMode="auto">
              <a:xfrm>
                <a:off x="2981" y="2285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42" name="Oval 1244"/>
              <p:cNvSpPr>
                <a:spLocks noChangeArrowheads="1"/>
              </p:cNvSpPr>
              <p:nvPr/>
            </p:nvSpPr>
            <p:spPr bwMode="auto">
              <a:xfrm>
                <a:off x="2952" y="2458"/>
                <a:ext cx="23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43" name="Oval 1245"/>
              <p:cNvSpPr>
                <a:spLocks noChangeArrowheads="1"/>
              </p:cNvSpPr>
              <p:nvPr/>
            </p:nvSpPr>
            <p:spPr bwMode="auto">
              <a:xfrm>
                <a:off x="2999" y="2234"/>
                <a:ext cx="23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44" name="Oval 1246"/>
              <p:cNvSpPr>
                <a:spLocks noChangeArrowheads="1"/>
              </p:cNvSpPr>
              <p:nvPr/>
            </p:nvSpPr>
            <p:spPr bwMode="auto">
              <a:xfrm>
                <a:off x="3075" y="2513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45" name="Oval 1247"/>
              <p:cNvSpPr>
                <a:spLocks noChangeArrowheads="1"/>
              </p:cNvSpPr>
              <p:nvPr/>
            </p:nvSpPr>
            <p:spPr bwMode="auto">
              <a:xfrm>
                <a:off x="3122" y="2285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46" name="Oval 1248"/>
              <p:cNvSpPr>
                <a:spLocks noChangeArrowheads="1"/>
              </p:cNvSpPr>
              <p:nvPr/>
            </p:nvSpPr>
            <p:spPr bwMode="auto">
              <a:xfrm>
                <a:off x="3265" y="1966"/>
                <a:ext cx="24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47" name="Oval 1249"/>
              <p:cNvSpPr>
                <a:spLocks noChangeArrowheads="1"/>
              </p:cNvSpPr>
              <p:nvPr/>
            </p:nvSpPr>
            <p:spPr bwMode="auto">
              <a:xfrm>
                <a:off x="2999" y="2004"/>
                <a:ext cx="23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48" name="Oval 1250"/>
              <p:cNvSpPr>
                <a:spLocks noChangeArrowheads="1"/>
              </p:cNvSpPr>
              <p:nvPr/>
            </p:nvSpPr>
            <p:spPr bwMode="auto">
              <a:xfrm>
                <a:off x="3028" y="1966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49" name="Oval 1251"/>
              <p:cNvSpPr>
                <a:spLocks noChangeArrowheads="1"/>
              </p:cNvSpPr>
              <p:nvPr/>
            </p:nvSpPr>
            <p:spPr bwMode="auto">
              <a:xfrm>
                <a:off x="3013" y="2177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50" name="Oval 1252"/>
              <p:cNvSpPr>
                <a:spLocks noChangeArrowheads="1"/>
              </p:cNvSpPr>
              <p:nvPr/>
            </p:nvSpPr>
            <p:spPr bwMode="auto">
              <a:xfrm>
                <a:off x="4098" y="1462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51" name="Oval 1253"/>
              <p:cNvSpPr>
                <a:spLocks noChangeArrowheads="1"/>
              </p:cNvSpPr>
              <p:nvPr/>
            </p:nvSpPr>
            <p:spPr bwMode="auto">
              <a:xfrm>
                <a:off x="4351" y="1579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52" name="Oval 1254"/>
              <p:cNvSpPr>
                <a:spLocks noChangeArrowheads="1"/>
              </p:cNvSpPr>
              <p:nvPr/>
            </p:nvSpPr>
            <p:spPr bwMode="auto">
              <a:xfrm>
                <a:off x="3279" y="1756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53" name="Oval 1255"/>
              <p:cNvSpPr>
                <a:spLocks noChangeArrowheads="1"/>
              </p:cNvSpPr>
              <p:nvPr/>
            </p:nvSpPr>
            <p:spPr bwMode="auto">
              <a:xfrm>
                <a:off x="3816" y="1780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54" name="Oval 1256"/>
              <p:cNvSpPr>
                <a:spLocks noChangeArrowheads="1"/>
              </p:cNvSpPr>
              <p:nvPr/>
            </p:nvSpPr>
            <p:spPr bwMode="auto">
              <a:xfrm>
                <a:off x="3895" y="1660"/>
                <a:ext cx="23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55" name="Oval 1257"/>
              <p:cNvSpPr>
                <a:spLocks noChangeArrowheads="1"/>
              </p:cNvSpPr>
              <p:nvPr/>
            </p:nvSpPr>
            <p:spPr bwMode="auto">
              <a:xfrm>
                <a:off x="4051" y="1579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56" name="Oval 1258"/>
              <p:cNvSpPr>
                <a:spLocks noChangeArrowheads="1"/>
              </p:cNvSpPr>
              <p:nvPr/>
            </p:nvSpPr>
            <p:spPr bwMode="auto">
              <a:xfrm>
                <a:off x="4320" y="1222"/>
                <a:ext cx="25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57" name="Oval 1259"/>
              <p:cNvSpPr>
                <a:spLocks noChangeArrowheads="1"/>
              </p:cNvSpPr>
              <p:nvPr/>
            </p:nvSpPr>
            <p:spPr bwMode="auto">
              <a:xfrm>
                <a:off x="3312" y="1868"/>
                <a:ext cx="24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58" name="Oval 1260"/>
              <p:cNvSpPr>
                <a:spLocks noChangeArrowheads="1"/>
              </p:cNvSpPr>
              <p:nvPr/>
            </p:nvSpPr>
            <p:spPr bwMode="auto">
              <a:xfrm>
                <a:off x="3326" y="1868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59" name="Oval 1261"/>
              <p:cNvSpPr>
                <a:spLocks noChangeArrowheads="1"/>
              </p:cNvSpPr>
              <p:nvPr/>
            </p:nvSpPr>
            <p:spPr bwMode="auto">
              <a:xfrm>
                <a:off x="3642" y="1579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60" name="Oval 1262"/>
              <p:cNvSpPr>
                <a:spLocks noChangeArrowheads="1"/>
              </p:cNvSpPr>
              <p:nvPr/>
            </p:nvSpPr>
            <p:spPr bwMode="auto">
              <a:xfrm>
                <a:off x="3548" y="1801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61" name="Oval 1263"/>
              <p:cNvSpPr>
                <a:spLocks noChangeArrowheads="1"/>
              </p:cNvSpPr>
              <p:nvPr/>
            </p:nvSpPr>
            <p:spPr bwMode="auto">
              <a:xfrm>
                <a:off x="4112" y="1634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62" name="Oval 1264"/>
              <p:cNvSpPr>
                <a:spLocks noChangeArrowheads="1"/>
              </p:cNvSpPr>
              <p:nvPr/>
            </p:nvSpPr>
            <p:spPr bwMode="auto">
              <a:xfrm>
                <a:off x="4132" y="1634"/>
                <a:ext cx="25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63" name="Oval 1265"/>
              <p:cNvSpPr>
                <a:spLocks noChangeArrowheads="1"/>
              </p:cNvSpPr>
              <p:nvPr/>
            </p:nvSpPr>
            <p:spPr bwMode="auto">
              <a:xfrm>
                <a:off x="4179" y="1634"/>
                <a:ext cx="25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64" name="Oval 1266"/>
              <p:cNvSpPr>
                <a:spLocks noChangeArrowheads="1"/>
              </p:cNvSpPr>
              <p:nvPr/>
            </p:nvSpPr>
            <p:spPr bwMode="auto">
              <a:xfrm>
                <a:off x="3075" y="2177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65" name="Oval 1267"/>
              <p:cNvSpPr>
                <a:spLocks noChangeArrowheads="1"/>
              </p:cNvSpPr>
              <p:nvPr/>
            </p:nvSpPr>
            <p:spPr bwMode="auto">
              <a:xfrm>
                <a:off x="3626" y="1397"/>
                <a:ext cx="24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66" name="Oval 1268"/>
              <p:cNvSpPr>
                <a:spLocks noChangeArrowheads="1"/>
              </p:cNvSpPr>
              <p:nvPr/>
            </p:nvSpPr>
            <p:spPr bwMode="auto">
              <a:xfrm>
                <a:off x="3847" y="1607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67" name="Oval 1269"/>
              <p:cNvSpPr>
                <a:spLocks noChangeArrowheads="1"/>
              </p:cNvSpPr>
              <p:nvPr/>
            </p:nvSpPr>
            <p:spPr bwMode="auto">
              <a:xfrm>
                <a:off x="3751" y="1295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68" name="Oval 1270"/>
              <p:cNvSpPr>
                <a:spLocks noChangeArrowheads="1"/>
              </p:cNvSpPr>
              <p:nvPr/>
            </p:nvSpPr>
            <p:spPr bwMode="auto">
              <a:xfrm>
                <a:off x="3785" y="1295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69" name="Oval 1271"/>
              <p:cNvSpPr>
                <a:spLocks noChangeArrowheads="1"/>
              </p:cNvSpPr>
              <p:nvPr/>
            </p:nvSpPr>
            <p:spPr bwMode="auto">
              <a:xfrm>
                <a:off x="4132" y="717"/>
                <a:ext cx="25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70" name="Oval 1272"/>
              <p:cNvSpPr>
                <a:spLocks noChangeArrowheads="1"/>
              </p:cNvSpPr>
              <p:nvPr/>
            </p:nvSpPr>
            <p:spPr bwMode="auto">
              <a:xfrm>
                <a:off x="3516" y="772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71" name="Oval 1273"/>
              <p:cNvSpPr>
                <a:spLocks noChangeArrowheads="1"/>
              </p:cNvSpPr>
              <p:nvPr/>
            </p:nvSpPr>
            <p:spPr bwMode="auto">
              <a:xfrm>
                <a:off x="4132" y="1363"/>
                <a:ext cx="25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72" name="Oval 1274"/>
              <p:cNvSpPr>
                <a:spLocks noChangeArrowheads="1"/>
              </p:cNvSpPr>
              <p:nvPr/>
            </p:nvSpPr>
            <p:spPr bwMode="auto">
              <a:xfrm>
                <a:off x="3626" y="1847"/>
                <a:ext cx="24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73" name="Oval 1275"/>
              <p:cNvSpPr>
                <a:spLocks noChangeArrowheads="1"/>
              </p:cNvSpPr>
              <p:nvPr/>
            </p:nvSpPr>
            <p:spPr bwMode="auto">
              <a:xfrm>
                <a:off x="3657" y="1801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74" name="Oval 1276"/>
              <p:cNvSpPr>
                <a:spLocks noChangeArrowheads="1"/>
              </p:cNvSpPr>
              <p:nvPr/>
            </p:nvSpPr>
            <p:spPr bwMode="auto">
              <a:xfrm>
                <a:off x="3800" y="1801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75" name="Oval 1277"/>
              <p:cNvSpPr>
                <a:spLocks noChangeArrowheads="1"/>
              </p:cNvSpPr>
              <p:nvPr/>
            </p:nvSpPr>
            <p:spPr bwMode="auto">
              <a:xfrm>
                <a:off x="3785" y="1397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76" name="Oval 1278"/>
              <p:cNvSpPr>
                <a:spLocks noChangeArrowheads="1"/>
              </p:cNvSpPr>
              <p:nvPr/>
            </p:nvSpPr>
            <p:spPr bwMode="auto">
              <a:xfrm>
                <a:off x="3107" y="2259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77" name="Oval 1279"/>
              <p:cNvSpPr>
                <a:spLocks noChangeArrowheads="1"/>
              </p:cNvSpPr>
              <p:nvPr/>
            </p:nvSpPr>
            <p:spPr bwMode="auto">
              <a:xfrm>
                <a:off x="3154" y="2177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78" name="Oval 1280"/>
              <p:cNvSpPr>
                <a:spLocks noChangeArrowheads="1"/>
              </p:cNvSpPr>
              <p:nvPr/>
            </p:nvSpPr>
            <p:spPr bwMode="auto">
              <a:xfrm>
                <a:off x="3154" y="2149"/>
                <a:ext cx="25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79" name="Oval 1281"/>
              <p:cNvSpPr>
                <a:spLocks noChangeArrowheads="1"/>
              </p:cNvSpPr>
              <p:nvPr/>
            </p:nvSpPr>
            <p:spPr bwMode="auto">
              <a:xfrm>
                <a:off x="3171" y="2177"/>
                <a:ext cx="24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80" name="Oval 1282"/>
              <p:cNvSpPr>
                <a:spLocks noChangeArrowheads="1"/>
              </p:cNvSpPr>
              <p:nvPr/>
            </p:nvSpPr>
            <p:spPr bwMode="auto">
              <a:xfrm>
                <a:off x="3187" y="2206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81" name="Oval 1283"/>
              <p:cNvSpPr>
                <a:spLocks noChangeArrowheads="1"/>
              </p:cNvSpPr>
              <p:nvPr/>
            </p:nvSpPr>
            <p:spPr bwMode="auto">
              <a:xfrm>
                <a:off x="3218" y="1984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82" name="Oval 1284"/>
              <p:cNvSpPr>
                <a:spLocks noChangeArrowheads="1"/>
              </p:cNvSpPr>
              <p:nvPr/>
            </p:nvSpPr>
            <p:spPr bwMode="auto">
              <a:xfrm>
                <a:off x="3359" y="1847"/>
                <a:ext cx="24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83" name="Oval 1285"/>
              <p:cNvSpPr>
                <a:spLocks noChangeArrowheads="1"/>
              </p:cNvSpPr>
              <p:nvPr/>
            </p:nvSpPr>
            <p:spPr bwMode="auto">
              <a:xfrm>
                <a:off x="3548" y="1801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84" name="Oval 1286"/>
              <p:cNvSpPr>
                <a:spLocks noChangeArrowheads="1"/>
              </p:cNvSpPr>
              <p:nvPr/>
            </p:nvSpPr>
            <p:spPr bwMode="auto">
              <a:xfrm>
                <a:off x="3626" y="1397"/>
                <a:ext cx="24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85" name="Oval 1287"/>
              <p:cNvSpPr>
                <a:spLocks noChangeArrowheads="1"/>
              </p:cNvSpPr>
              <p:nvPr/>
            </p:nvSpPr>
            <p:spPr bwMode="auto">
              <a:xfrm>
                <a:off x="2885" y="2377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86" name="Oval 1288"/>
              <p:cNvSpPr>
                <a:spLocks noChangeArrowheads="1"/>
              </p:cNvSpPr>
              <p:nvPr/>
            </p:nvSpPr>
            <p:spPr bwMode="auto">
              <a:xfrm>
                <a:off x="2905" y="2334"/>
                <a:ext cx="23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87" name="Oval 1289"/>
              <p:cNvSpPr>
                <a:spLocks noChangeArrowheads="1"/>
              </p:cNvSpPr>
              <p:nvPr/>
            </p:nvSpPr>
            <p:spPr bwMode="auto">
              <a:xfrm>
                <a:off x="3548" y="1523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88" name="Oval 1290"/>
              <p:cNvSpPr>
                <a:spLocks noChangeArrowheads="1"/>
              </p:cNvSpPr>
              <p:nvPr/>
            </p:nvSpPr>
            <p:spPr bwMode="auto">
              <a:xfrm>
                <a:off x="3738" y="1330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89" name="Oval 1291"/>
              <p:cNvSpPr>
                <a:spLocks noChangeArrowheads="1"/>
              </p:cNvSpPr>
              <p:nvPr/>
            </p:nvSpPr>
            <p:spPr bwMode="auto">
              <a:xfrm>
                <a:off x="3957" y="921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90" name="Oval 1292"/>
              <p:cNvSpPr>
                <a:spLocks noChangeArrowheads="1"/>
              </p:cNvSpPr>
              <p:nvPr/>
            </p:nvSpPr>
            <p:spPr bwMode="auto">
              <a:xfrm>
                <a:off x="3171" y="1801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91" name="Oval 1293"/>
              <p:cNvSpPr>
                <a:spLocks noChangeArrowheads="1"/>
              </p:cNvSpPr>
              <p:nvPr/>
            </p:nvSpPr>
            <p:spPr bwMode="auto">
              <a:xfrm>
                <a:off x="4210" y="1363"/>
                <a:ext cx="24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92" name="Oval 1294"/>
              <p:cNvSpPr>
                <a:spLocks noChangeArrowheads="1"/>
              </p:cNvSpPr>
              <p:nvPr/>
            </p:nvSpPr>
            <p:spPr bwMode="auto">
              <a:xfrm>
                <a:off x="4459" y="1397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93" name="Oval 1295"/>
              <p:cNvSpPr>
                <a:spLocks noChangeArrowheads="1"/>
              </p:cNvSpPr>
              <p:nvPr/>
            </p:nvSpPr>
            <p:spPr bwMode="auto">
              <a:xfrm>
                <a:off x="4573" y="874"/>
                <a:ext cx="23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94" name="Oval 1296"/>
              <p:cNvSpPr>
                <a:spLocks noChangeArrowheads="1"/>
              </p:cNvSpPr>
              <p:nvPr/>
            </p:nvSpPr>
            <p:spPr bwMode="auto">
              <a:xfrm>
                <a:off x="3422" y="1847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95" name="Oval 1297"/>
              <p:cNvSpPr>
                <a:spLocks noChangeArrowheads="1"/>
              </p:cNvSpPr>
              <p:nvPr/>
            </p:nvSpPr>
            <p:spPr bwMode="auto">
              <a:xfrm>
                <a:off x="3487" y="1825"/>
                <a:ext cx="23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96" name="Oval 1298"/>
              <p:cNvSpPr>
                <a:spLocks noChangeArrowheads="1"/>
              </p:cNvSpPr>
              <p:nvPr/>
            </p:nvSpPr>
            <p:spPr bwMode="auto">
              <a:xfrm>
                <a:off x="3626" y="1801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97" name="Oval 1299"/>
              <p:cNvSpPr>
                <a:spLocks noChangeArrowheads="1"/>
              </p:cNvSpPr>
              <p:nvPr/>
            </p:nvSpPr>
            <p:spPr bwMode="auto">
              <a:xfrm>
                <a:off x="3610" y="1397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98" name="Oval 1300"/>
              <p:cNvSpPr>
                <a:spLocks noChangeArrowheads="1"/>
              </p:cNvSpPr>
              <p:nvPr/>
            </p:nvSpPr>
            <p:spPr bwMode="auto">
              <a:xfrm>
                <a:off x="3232" y="2149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99" name="Oval 1301"/>
              <p:cNvSpPr>
                <a:spLocks noChangeArrowheads="1"/>
              </p:cNvSpPr>
              <p:nvPr/>
            </p:nvSpPr>
            <p:spPr bwMode="auto">
              <a:xfrm>
                <a:off x="3248" y="2177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00" name="Oval 1302"/>
              <p:cNvSpPr>
                <a:spLocks noChangeArrowheads="1"/>
              </p:cNvSpPr>
              <p:nvPr/>
            </p:nvSpPr>
            <p:spPr bwMode="auto">
              <a:xfrm>
                <a:off x="3265" y="2206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01" name="Oval 1303"/>
              <p:cNvSpPr>
                <a:spLocks noChangeArrowheads="1"/>
              </p:cNvSpPr>
              <p:nvPr/>
            </p:nvSpPr>
            <p:spPr bwMode="auto">
              <a:xfrm>
                <a:off x="3279" y="1888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02" name="Oval 1304"/>
              <p:cNvSpPr>
                <a:spLocks noChangeArrowheads="1"/>
              </p:cNvSpPr>
              <p:nvPr/>
            </p:nvSpPr>
            <p:spPr bwMode="auto">
              <a:xfrm>
                <a:off x="3422" y="1847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03" name="Oval 1305"/>
              <p:cNvSpPr>
                <a:spLocks noChangeArrowheads="1"/>
              </p:cNvSpPr>
              <p:nvPr/>
            </p:nvSpPr>
            <p:spPr bwMode="auto">
              <a:xfrm>
                <a:off x="3720" y="1295"/>
                <a:ext cx="24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04" name="Oval 1306"/>
              <p:cNvSpPr>
                <a:spLocks noChangeArrowheads="1"/>
              </p:cNvSpPr>
              <p:nvPr/>
            </p:nvSpPr>
            <p:spPr bwMode="auto">
              <a:xfrm>
                <a:off x="4004" y="717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05" name="Oval 1307"/>
              <p:cNvSpPr>
                <a:spLocks noChangeArrowheads="1"/>
              </p:cNvSpPr>
              <p:nvPr/>
            </p:nvSpPr>
            <p:spPr bwMode="auto">
              <a:xfrm>
                <a:off x="3265" y="2149"/>
                <a:ext cx="24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06" name="Oval 1308"/>
              <p:cNvSpPr>
                <a:spLocks noChangeArrowheads="1"/>
              </p:cNvSpPr>
              <p:nvPr/>
            </p:nvSpPr>
            <p:spPr bwMode="auto">
              <a:xfrm>
                <a:off x="3279" y="1966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07" name="Oval 1309"/>
              <p:cNvSpPr>
                <a:spLocks noChangeArrowheads="1"/>
              </p:cNvSpPr>
              <p:nvPr/>
            </p:nvSpPr>
            <p:spPr bwMode="auto">
              <a:xfrm>
                <a:off x="3326" y="1908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08" name="Oval 1310"/>
              <p:cNvSpPr>
                <a:spLocks noChangeArrowheads="1"/>
              </p:cNvSpPr>
              <p:nvPr/>
            </p:nvSpPr>
            <p:spPr bwMode="auto">
              <a:xfrm>
                <a:off x="3548" y="1801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09" name="Oval 1311"/>
              <p:cNvSpPr>
                <a:spLocks noChangeArrowheads="1"/>
              </p:cNvSpPr>
              <p:nvPr/>
            </p:nvSpPr>
            <p:spPr bwMode="auto">
              <a:xfrm>
                <a:off x="2905" y="2353"/>
                <a:ext cx="23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10" name="Oval 1312"/>
              <p:cNvSpPr>
                <a:spLocks noChangeArrowheads="1"/>
              </p:cNvSpPr>
              <p:nvPr/>
            </p:nvSpPr>
            <p:spPr bwMode="auto">
              <a:xfrm>
                <a:off x="3093" y="2234"/>
                <a:ext cx="23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11" name="Oval 1313"/>
              <p:cNvSpPr>
                <a:spLocks noChangeArrowheads="1"/>
              </p:cNvSpPr>
              <p:nvPr/>
            </p:nvSpPr>
            <p:spPr bwMode="auto">
              <a:xfrm>
                <a:off x="3201" y="2149"/>
                <a:ext cx="25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12" name="Oval 1314"/>
              <p:cNvSpPr>
                <a:spLocks noChangeArrowheads="1"/>
              </p:cNvSpPr>
              <p:nvPr/>
            </p:nvSpPr>
            <p:spPr bwMode="auto">
              <a:xfrm>
                <a:off x="3326" y="1947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13" name="Oval 1315"/>
              <p:cNvSpPr>
                <a:spLocks noChangeArrowheads="1"/>
              </p:cNvSpPr>
              <p:nvPr/>
            </p:nvSpPr>
            <p:spPr bwMode="auto">
              <a:xfrm>
                <a:off x="3201" y="2397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14" name="Oval 1316"/>
              <p:cNvSpPr>
                <a:spLocks noChangeArrowheads="1"/>
              </p:cNvSpPr>
              <p:nvPr/>
            </p:nvSpPr>
            <p:spPr bwMode="auto">
              <a:xfrm>
                <a:off x="3326" y="1947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15" name="Oval 1317"/>
              <p:cNvSpPr>
                <a:spLocks noChangeArrowheads="1"/>
              </p:cNvSpPr>
              <p:nvPr/>
            </p:nvSpPr>
            <p:spPr bwMode="auto">
              <a:xfrm>
                <a:off x="3028" y="2308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16" name="Oval 1318"/>
              <p:cNvSpPr>
                <a:spLocks noChangeArrowheads="1"/>
              </p:cNvSpPr>
              <p:nvPr/>
            </p:nvSpPr>
            <p:spPr bwMode="auto">
              <a:xfrm>
                <a:off x="2824" y="2353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17" name="Oval 1319"/>
              <p:cNvSpPr>
                <a:spLocks noChangeArrowheads="1"/>
              </p:cNvSpPr>
              <p:nvPr/>
            </p:nvSpPr>
            <p:spPr bwMode="auto">
              <a:xfrm>
                <a:off x="2905" y="2397"/>
                <a:ext cx="23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18" name="Oval 1320"/>
              <p:cNvSpPr>
                <a:spLocks noChangeArrowheads="1"/>
              </p:cNvSpPr>
              <p:nvPr/>
            </p:nvSpPr>
            <p:spPr bwMode="auto">
              <a:xfrm>
                <a:off x="3013" y="2397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19" name="Oval 1321"/>
              <p:cNvSpPr>
                <a:spLocks noChangeArrowheads="1"/>
              </p:cNvSpPr>
              <p:nvPr/>
            </p:nvSpPr>
            <p:spPr bwMode="auto">
              <a:xfrm>
                <a:off x="2399" y="2546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20" name="Oval 1322"/>
              <p:cNvSpPr>
                <a:spLocks noChangeArrowheads="1"/>
              </p:cNvSpPr>
              <p:nvPr/>
            </p:nvSpPr>
            <p:spPr bwMode="auto">
              <a:xfrm>
                <a:off x="2415" y="2513"/>
                <a:ext cx="23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21" name="Oval 1323"/>
              <p:cNvSpPr>
                <a:spLocks noChangeArrowheads="1"/>
              </p:cNvSpPr>
              <p:nvPr/>
            </p:nvSpPr>
            <p:spPr bwMode="auto">
              <a:xfrm>
                <a:off x="2854" y="2037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22" name="Oval 1324"/>
              <p:cNvSpPr>
                <a:spLocks noChangeArrowheads="1"/>
              </p:cNvSpPr>
              <p:nvPr/>
            </p:nvSpPr>
            <p:spPr bwMode="auto">
              <a:xfrm>
                <a:off x="2999" y="2118"/>
                <a:ext cx="23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23" name="Oval 1325"/>
              <p:cNvSpPr>
                <a:spLocks noChangeArrowheads="1"/>
              </p:cNvSpPr>
              <p:nvPr/>
            </p:nvSpPr>
            <p:spPr bwMode="auto">
              <a:xfrm>
                <a:off x="3248" y="2071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24" name="Oval 1326"/>
              <p:cNvSpPr>
                <a:spLocks noChangeArrowheads="1"/>
              </p:cNvSpPr>
              <p:nvPr/>
            </p:nvSpPr>
            <p:spPr bwMode="auto">
              <a:xfrm>
                <a:off x="2605" y="2564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25" name="Oval 1327"/>
              <p:cNvSpPr>
                <a:spLocks noChangeArrowheads="1"/>
              </p:cNvSpPr>
              <p:nvPr/>
            </p:nvSpPr>
            <p:spPr bwMode="auto">
              <a:xfrm>
                <a:off x="2652" y="2564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26" name="Oval 1328"/>
              <p:cNvSpPr>
                <a:spLocks noChangeArrowheads="1"/>
              </p:cNvSpPr>
              <p:nvPr/>
            </p:nvSpPr>
            <p:spPr bwMode="auto">
              <a:xfrm>
                <a:off x="2652" y="2495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27" name="Oval 1329"/>
              <p:cNvSpPr>
                <a:spLocks noChangeArrowheads="1"/>
              </p:cNvSpPr>
              <p:nvPr/>
            </p:nvSpPr>
            <p:spPr bwMode="auto">
              <a:xfrm>
                <a:off x="3046" y="2118"/>
                <a:ext cx="23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28" name="Oval 1330"/>
              <p:cNvSpPr>
                <a:spLocks noChangeArrowheads="1"/>
              </p:cNvSpPr>
              <p:nvPr/>
            </p:nvSpPr>
            <p:spPr bwMode="auto">
              <a:xfrm>
                <a:off x="3218" y="2037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29" name="Oval 1331"/>
              <p:cNvSpPr>
                <a:spLocks noChangeArrowheads="1"/>
              </p:cNvSpPr>
              <p:nvPr/>
            </p:nvSpPr>
            <p:spPr bwMode="auto">
              <a:xfrm>
                <a:off x="3406" y="1801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30" name="Oval 1332"/>
              <p:cNvSpPr>
                <a:spLocks noChangeArrowheads="1"/>
              </p:cNvSpPr>
              <p:nvPr/>
            </p:nvSpPr>
            <p:spPr bwMode="auto">
              <a:xfrm>
                <a:off x="3610" y="1330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31" name="Oval 1333"/>
              <p:cNvSpPr>
                <a:spLocks noChangeArrowheads="1"/>
              </p:cNvSpPr>
              <p:nvPr/>
            </p:nvSpPr>
            <p:spPr bwMode="auto">
              <a:xfrm>
                <a:off x="3122" y="2118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32" name="Oval 1334"/>
              <p:cNvSpPr>
                <a:spLocks noChangeArrowheads="1"/>
              </p:cNvSpPr>
              <p:nvPr/>
            </p:nvSpPr>
            <p:spPr bwMode="auto">
              <a:xfrm>
                <a:off x="3297" y="2037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33" name="Oval 1335"/>
              <p:cNvSpPr>
                <a:spLocks noChangeArrowheads="1"/>
              </p:cNvSpPr>
              <p:nvPr/>
            </p:nvSpPr>
            <p:spPr bwMode="auto">
              <a:xfrm>
                <a:off x="3487" y="1801"/>
                <a:ext cx="23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34" name="Oval 1336"/>
              <p:cNvSpPr>
                <a:spLocks noChangeArrowheads="1"/>
              </p:cNvSpPr>
              <p:nvPr/>
            </p:nvSpPr>
            <p:spPr bwMode="auto">
              <a:xfrm>
                <a:off x="3691" y="1330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35" name="Oval 1337"/>
              <p:cNvSpPr>
                <a:spLocks noChangeArrowheads="1"/>
              </p:cNvSpPr>
              <p:nvPr/>
            </p:nvSpPr>
            <p:spPr bwMode="auto">
              <a:xfrm>
                <a:off x="2793" y="2259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36" name="Oval 1338"/>
              <p:cNvSpPr>
                <a:spLocks noChangeArrowheads="1"/>
              </p:cNvSpPr>
              <p:nvPr/>
            </p:nvSpPr>
            <p:spPr bwMode="auto">
              <a:xfrm>
                <a:off x="2838" y="2071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37" name="Oval 1339"/>
              <p:cNvSpPr>
                <a:spLocks noChangeArrowheads="1"/>
              </p:cNvSpPr>
              <p:nvPr/>
            </p:nvSpPr>
            <p:spPr bwMode="auto">
              <a:xfrm>
                <a:off x="2885" y="2206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38" name="Oval 1340"/>
              <p:cNvSpPr>
                <a:spLocks noChangeArrowheads="1"/>
              </p:cNvSpPr>
              <p:nvPr/>
            </p:nvSpPr>
            <p:spPr bwMode="auto">
              <a:xfrm>
                <a:off x="3013" y="2177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39" name="Oval 1341"/>
              <p:cNvSpPr>
                <a:spLocks noChangeArrowheads="1"/>
              </p:cNvSpPr>
              <p:nvPr/>
            </p:nvSpPr>
            <p:spPr bwMode="auto">
              <a:xfrm>
                <a:off x="4398" y="1550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40" name="Oval 1342"/>
              <p:cNvSpPr>
                <a:spLocks noChangeArrowheads="1"/>
              </p:cNvSpPr>
              <p:nvPr/>
            </p:nvSpPr>
            <p:spPr bwMode="auto">
              <a:xfrm>
                <a:off x="4539" y="1257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41" name="Oval 1343"/>
              <p:cNvSpPr>
                <a:spLocks noChangeArrowheads="1"/>
              </p:cNvSpPr>
              <p:nvPr/>
            </p:nvSpPr>
            <p:spPr bwMode="auto">
              <a:xfrm>
                <a:off x="2885" y="2353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42" name="Oval 1344"/>
              <p:cNvSpPr>
                <a:spLocks noChangeArrowheads="1"/>
              </p:cNvSpPr>
              <p:nvPr/>
            </p:nvSpPr>
            <p:spPr bwMode="auto">
              <a:xfrm>
                <a:off x="2932" y="2086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43" name="Oval 1345"/>
              <p:cNvSpPr>
                <a:spLocks noChangeArrowheads="1"/>
              </p:cNvSpPr>
              <p:nvPr/>
            </p:nvSpPr>
            <p:spPr bwMode="auto">
              <a:xfrm>
                <a:off x="3046" y="2149"/>
                <a:ext cx="23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44" name="Oval 1346"/>
              <p:cNvSpPr>
                <a:spLocks noChangeArrowheads="1"/>
              </p:cNvSpPr>
              <p:nvPr/>
            </p:nvSpPr>
            <p:spPr bwMode="auto">
              <a:xfrm>
                <a:off x="3232" y="2377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45" name="Oval 1347"/>
              <p:cNvSpPr>
                <a:spLocks noChangeArrowheads="1"/>
              </p:cNvSpPr>
              <p:nvPr/>
            </p:nvSpPr>
            <p:spPr bwMode="auto">
              <a:xfrm>
                <a:off x="3344" y="2118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46" name="Oval 1348"/>
              <p:cNvSpPr>
                <a:spLocks noChangeArrowheads="1"/>
              </p:cNvSpPr>
              <p:nvPr/>
            </p:nvSpPr>
            <p:spPr bwMode="auto">
              <a:xfrm>
                <a:off x="2905" y="2416"/>
                <a:ext cx="23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47" name="Oval 1349"/>
              <p:cNvSpPr>
                <a:spLocks noChangeArrowheads="1"/>
              </p:cNvSpPr>
              <p:nvPr/>
            </p:nvSpPr>
            <p:spPr bwMode="auto">
              <a:xfrm>
                <a:off x="2999" y="2285"/>
                <a:ext cx="23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48" name="Oval 1350"/>
              <p:cNvSpPr>
                <a:spLocks noChangeArrowheads="1"/>
              </p:cNvSpPr>
              <p:nvPr/>
            </p:nvSpPr>
            <p:spPr bwMode="auto">
              <a:xfrm>
                <a:off x="3122" y="2416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49" name="Oval 1351"/>
              <p:cNvSpPr>
                <a:spLocks noChangeArrowheads="1"/>
              </p:cNvSpPr>
              <p:nvPr/>
            </p:nvSpPr>
            <p:spPr bwMode="auto">
              <a:xfrm>
                <a:off x="2965" y="1966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50" name="Oval 1352"/>
              <p:cNvSpPr>
                <a:spLocks noChangeArrowheads="1"/>
              </p:cNvSpPr>
              <p:nvPr/>
            </p:nvSpPr>
            <p:spPr bwMode="auto">
              <a:xfrm>
                <a:off x="3013" y="1868"/>
                <a:ext cx="25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51" name="Oval 1353"/>
              <p:cNvSpPr>
                <a:spLocks noChangeArrowheads="1"/>
              </p:cNvSpPr>
              <p:nvPr/>
            </p:nvSpPr>
            <p:spPr bwMode="auto">
              <a:xfrm>
                <a:off x="2999" y="1825"/>
                <a:ext cx="23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52" name="Oval 1354"/>
              <p:cNvSpPr>
                <a:spLocks noChangeArrowheads="1"/>
              </p:cNvSpPr>
              <p:nvPr/>
            </p:nvSpPr>
            <p:spPr bwMode="auto">
              <a:xfrm>
                <a:off x="3046" y="1686"/>
                <a:ext cx="23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53" name="Oval 1355"/>
              <p:cNvSpPr>
                <a:spLocks noChangeArrowheads="1"/>
              </p:cNvSpPr>
              <p:nvPr/>
            </p:nvSpPr>
            <p:spPr bwMode="auto">
              <a:xfrm>
                <a:off x="3060" y="1462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54" name="Oval 1356"/>
              <p:cNvSpPr>
                <a:spLocks noChangeArrowheads="1"/>
              </p:cNvSpPr>
              <p:nvPr/>
            </p:nvSpPr>
            <p:spPr bwMode="auto">
              <a:xfrm>
                <a:off x="3140" y="1330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55" name="Oval 1357"/>
              <p:cNvSpPr>
                <a:spLocks noChangeArrowheads="1"/>
              </p:cNvSpPr>
              <p:nvPr/>
            </p:nvSpPr>
            <p:spPr bwMode="auto">
              <a:xfrm>
                <a:off x="3122" y="1462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56" name="Oval 1358"/>
              <p:cNvSpPr>
                <a:spLocks noChangeArrowheads="1"/>
              </p:cNvSpPr>
              <p:nvPr/>
            </p:nvSpPr>
            <p:spPr bwMode="auto">
              <a:xfrm>
                <a:off x="3187" y="1462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57" name="Oval 1359"/>
              <p:cNvSpPr>
                <a:spLocks noChangeArrowheads="1"/>
              </p:cNvSpPr>
              <p:nvPr/>
            </p:nvSpPr>
            <p:spPr bwMode="auto">
              <a:xfrm>
                <a:off x="3201" y="1330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58" name="Oval 1360"/>
              <p:cNvSpPr>
                <a:spLocks noChangeArrowheads="1"/>
              </p:cNvSpPr>
              <p:nvPr/>
            </p:nvSpPr>
            <p:spPr bwMode="auto">
              <a:xfrm>
                <a:off x="3265" y="1330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59" name="Oval 1361"/>
              <p:cNvSpPr>
                <a:spLocks noChangeArrowheads="1"/>
              </p:cNvSpPr>
              <p:nvPr/>
            </p:nvSpPr>
            <p:spPr bwMode="auto">
              <a:xfrm>
                <a:off x="3093" y="1709"/>
                <a:ext cx="23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60" name="Oval 1362"/>
              <p:cNvSpPr>
                <a:spLocks noChangeArrowheads="1"/>
              </p:cNvSpPr>
              <p:nvPr/>
            </p:nvSpPr>
            <p:spPr bwMode="auto">
              <a:xfrm>
                <a:off x="3154" y="1550"/>
                <a:ext cx="25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61" name="Oval 1363"/>
              <p:cNvSpPr>
                <a:spLocks noChangeArrowheads="1"/>
              </p:cNvSpPr>
              <p:nvPr/>
            </p:nvSpPr>
            <p:spPr bwMode="auto">
              <a:xfrm>
                <a:off x="3122" y="1634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62" name="Oval 1364"/>
              <p:cNvSpPr>
                <a:spLocks noChangeArrowheads="1"/>
              </p:cNvSpPr>
              <p:nvPr/>
            </p:nvSpPr>
            <p:spPr bwMode="auto">
              <a:xfrm>
                <a:off x="3187" y="1462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63" name="Oval 1365"/>
              <p:cNvSpPr>
                <a:spLocks noChangeArrowheads="1"/>
              </p:cNvSpPr>
              <p:nvPr/>
            </p:nvSpPr>
            <p:spPr bwMode="auto">
              <a:xfrm>
                <a:off x="2999" y="2118"/>
                <a:ext cx="23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64" name="Oval 1366"/>
              <p:cNvSpPr>
                <a:spLocks noChangeArrowheads="1"/>
              </p:cNvSpPr>
              <p:nvPr/>
            </p:nvSpPr>
            <p:spPr bwMode="auto">
              <a:xfrm>
                <a:off x="3201" y="1868"/>
                <a:ext cx="25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65" name="Oval 1367"/>
              <p:cNvSpPr>
                <a:spLocks noChangeArrowheads="1"/>
              </p:cNvSpPr>
              <p:nvPr/>
            </p:nvSpPr>
            <p:spPr bwMode="auto">
              <a:xfrm>
                <a:off x="3107" y="2004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66" name="Oval 1368"/>
              <p:cNvSpPr>
                <a:spLocks noChangeArrowheads="1"/>
              </p:cNvSpPr>
              <p:nvPr/>
            </p:nvSpPr>
            <p:spPr bwMode="auto">
              <a:xfrm>
                <a:off x="3279" y="1868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67" name="Oval 1369"/>
              <p:cNvSpPr>
                <a:spLocks noChangeArrowheads="1"/>
              </p:cNvSpPr>
              <p:nvPr/>
            </p:nvSpPr>
            <p:spPr bwMode="auto">
              <a:xfrm>
                <a:off x="3107" y="1801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68" name="Oval 1370"/>
              <p:cNvSpPr>
                <a:spLocks noChangeArrowheads="1"/>
              </p:cNvSpPr>
              <p:nvPr/>
            </p:nvSpPr>
            <p:spPr bwMode="auto">
              <a:xfrm>
                <a:off x="3171" y="1686"/>
                <a:ext cx="24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69" name="Oval 1371"/>
              <p:cNvSpPr>
                <a:spLocks noChangeArrowheads="1"/>
              </p:cNvSpPr>
              <p:nvPr/>
            </p:nvSpPr>
            <p:spPr bwMode="auto">
              <a:xfrm>
                <a:off x="3201" y="1801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70" name="Oval 1372"/>
              <p:cNvSpPr>
                <a:spLocks noChangeArrowheads="1"/>
              </p:cNvSpPr>
              <p:nvPr/>
            </p:nvSpPr>
            <p:spPr bwMode="auto">
              <a:xfrm>
                <a:off x="3297" y="1686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71" name="Oval 1373"/>
              <p:cNvSpPr>
                <a:spLocks noChangeArrowheads="1"/>
              </p:cNvSpPr>
              <p:nvPr/>
            </p:nvSpPr>
            <p:spPr bwMode="auto">
              <a:xfrm>
                <a:off x="2683" y="2285"/>
                <a:ext cx="24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72" name="Oval 1374"/>
              <p:cNvSpPr>
                <a:spLocks noChangeArrowheads="1"/>
              </p:cNvSpPr>
              <p:nvPr/>
            </p:nvSpPr>
            <p:spPr bwMode="auto">
              <a:xfrm>
                <a:off x="2746" y="2086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73" name="Oval 1375"/>
              <p:cNvSpPr>
                <a:spLocks noChangeArrowheads="1"/>
              </p:cNvSpPr>
              <p:nvPr/>
            </p:nvSpPr>
            <p:spPr bwMode="auto">
              <a:xfrm>
                <a:off x="2777" y="2086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74" name="Oval 1376"/>
              <p:cNvSpPr>
                <a:spLocks noChangeArrowheads="1"/>
              </p:cNvSpPr>
              <p:nvPr/>
            </p:nvSpPr>
            <p:spPr bwMode="auto">
              <a:xfrm>
                <a:off x="2807" y="2086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75" name="Oval 1377"/>
              <p:cNvSpPr>
                <a:spLocks noChangeArrowheads="1"/>
              </p:cNvSpPr>
              <p:nvPr/>
            </p:nvSpPr>
            <p:spPr bwMode="auto">
              <a:xfrm>
                <a:off x="2605" y="2353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76" name="Oval 1378"/>
              <p:cNvSpPr>
                <a:spLocks noChangeArrowheads="1"/>
              </p:cNvSpPr>
              <p:nvPr/>
            </p:nvSpPr>
            <p:spPr bwMode="auto">
              <a:xfrm>
                <a:off x="3187" y="2234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77" name="Oval 1379"/>
              <p:cNvSpPr>
                <a:spLocks noChangeArrowheads="1"/>
              </p:cNvSpPr>
              <p:nvPr/>
            </p:nvSpPr>
            <p:spPr bwMode="auto">
              <a:xfrm>
                <a:off x="3265" y="1686"/>
                <a:ext cx="24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78" name="Oval 1380"/>
              <p:cNvSpPr>
                <a:spLocks noChangeArrowheads="1"/>
              </p:cNvSpPr>
              <p:nvPr/>
            </p:nvSpPr>
            <p:spPr bwMode="auto">
              <a:xfrm>
                <a:off x="4226" y="1100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79" name="Oval 1381"/>
              <p:cNvSpPr>
                <a:spLocks noChangeArrowheads="1"/>
              </p:cNvSpPr>
              <p:nvPr/>
            </p:nvSpPr>
            <p:spPr bwMode="auto">
              <a:xfrm>
                <a:off x="4239" y="1014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80" name="Oval 1382"/>
              <p:cNvSpPr>
                <a:spLocks noChangeArrowheads="1"/>
              </p:cNvSpPr>
              <p:nvPr/>
            </p:nvSpPr>
            <p:spPr bwMode="auto">
              <a:xfrm>
                <a:off x="3800" y="1462"/>
                <a:ext cx="24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81" name="Oval 1383"/>
              <p:cNvSpPr>
                <a:spLocks noChangeArrowheads="1"/>
              </p:cNvSpPr>
              <p:nvPr/>
            </p:nvSpPr>
            <p:spPr bwMode="auto">
              <a:xfrm>
                <a:off x="3751" y="1183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82" name="Oval 1384"/>
              <p:cNvSpPr>
                <a:spLocks noChangeArrowheads="1"/>
              </p:cNvSpPr>
              <p:nvPr/>
            </p:nvSpPr>
            <p:spPr bwMode="auto">
              <a:xfrm>
                <a:off x="3769" y="1183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83" name="Oval 1385"/>
              <p:cNvSpPr>
                <a:spLocks noChangeArrowheads="1"/>
              </p:cNvSpPr>
              <p:nvPr/>
            </p:nvSpPr>
            <p:spPr bwMode="auto">
              <a:xfrm>
                <a:off x="3720" y="1183"/>
                <a:ext cx="24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84" name="Oval 1386"/>
              <p:cNvSpPr>
                <a:spLocks noChangeArrowheads="1"/>
              </p:cNvSpPr>
              <p:nvPr/>
            </p:nvSpPr>
            <p:spPr bwMode="auto">
              <a:xfrm>
                <a:off x="3863" y="1222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85" name="Oval 1387"/>
              <p:cNvSpPr>
                <a:spLocks noChangeArrowheads="1"/>
              </p:cNvSpPr>
              <p:nvPr/>
            </p:nvSpPr>
            <p:spPr bwMode="auto">
              <a:xfrm>
                <a:off x="3910" y="1222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86" name="Oval 1388"/>
              <p:cNvSpPr>
                <a:spLocks noChangeArrowheads="1"/>
              </p:cNvSpPr>
              <p:nvPr/>
            </p:nvSpPr>
            <p:spPr bwMode="auto">
              <a:xfrm>
                <a:off x="3957" y="969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87" name="Oval 1389"/>
              <p:cNvSpPr>
                <a:spLocks noChangeArrowheads="1"/>
              </p:cNvSpPr>
              <p:nvPr/>
            </p:nvSpPr>
            <p:spPr bwMode="auto">
              <a:xfrm>
                <a:off x="4004" y="1430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88" name="Oval 1390"/>
              <p:cNvSpPr>
                <a:spLocks noChangeArrowheads="1"/>
              </p:cNvSpPr>
              <p:nvPr/>
            </p:nvSpPr>
            <p:spPr bwMode="auto">
              <a:xfrm>
                <a:off x="4112" y="1462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89" name="Oval 1391"/>
              <p:cNvSpPr>
                <a:spLocks noChangeArrowheads="1"/>
              </p:cNvSpPr>
              <p:nvPr/>
            </p:nvSpPr>
            <p:spPr bwMode="auto">
              <a:xfrm>
                <a:off x="3093" y="1825"/>
                <a:ext cx="23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90" name="Oval 1392"/>
              <p:cNvSpPr>
                <a:spLocks noChangeArrowheads="1"/>
              </p:cNvSpPr>
              <p:nvPr/>
            </p:nvSpPr>
            <p:spPr bwMode="auto">
              <a:xfrm>
                <a:off x="3122" y="1847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91" name="Oval 1393"/>
              <p:cNvSpPr>
                <a:spLocks noChangeArrowheads="1"/>
              </p:cNvSpPr>
              <p:nvPr/>
            </p:nvSpPr>
            <p:spPr bwMode="auto">
              <a:xfrm>
                <a:off x="3140" y="1847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92" name="Oval 1394"/>
              <p:cNvSpPr>
                <a:spLocks noChangeArrowheads="1"/>
              </p:cNvSpPr>
              <p:nvPr/>
            </p:nvSpPr>
            <p:spPr bwMode="auto">
              <a:xfrm>
                <a:off x="3218" y="1735"/>
                <a:ext cx="24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93" name="Oval 1395"/>
              <p:cNvSpPr>
                <a:spLocks noChangeArrowheads="1"/>
              </p:cNvSpPr>
              <p:nvPr/>
            </p:nvSpPr>
            <p:spPr bwMode="auto">
              <a:xfrm>
                <a:off x="3548" y="1709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94" name="Oval 1396"/>
              <p:cNvSpPr>
                <a:spLocks noChangeArrowheads="1"/>
              </p:cNvSpPr>
              <p:nvPr/>
            </p:nvSpPr>
            <p:spPr bwMode="auto">
              <a:xfrm>
                <a:off x="3751" y="1183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95" name="Oval 1397"/>
              <p:cNvSpPr>
                <a:spLocks noChangeArrowheads="1"/>
              </p:cNvSpPr>
              <p:nvPr/>
            </p:nvSpPr>
            <p:spPr bwMode="auto">
              <a:xfrm>
                <a:off x="4085" y="1222"/>
                <a:ext cx="25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96" name="Oval 1398"/>
              <p:cNvSpPr>
                <a:spLocks noChangeArrowheads="1"/>
              </p:cNvSpPr>
              <p:nvPr/>
            </p:nvSpPr>
            <p:spPr bwMode="auto">
              <a:xfrm>
                <a:off x="4430" y="1100"/>
                <a:ext cx="23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97" name="Oval 1399"/>
              <p:cNvSpPr>
                <a:spLocks noChangeArrowheads="1"/>
              </p:cNvSpPr>
              <p:nvPr/>
            </p:nvSpPr>
            <p:spPr bwMode="auto">
              <a:xfrm>
                <a:off x="4192" y="1222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98" name="Oval 1400"/>
              <p:cNvSpPr>
                <a:spLocks noChangeArrowheads="1"/>
              </p:cNvSpPr>
              <p:nvPr/>
            </p:nvSpPr>
            <p:spPr bwMode="auto">
              <a:xfrm>
                <a:off x="4506" y="1183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99" name="Oval 1401"/>
              <p:cNvSpPr>
                <a:spLocks noChangeArrowheads="1"/>
              </p:cNvSpPr>
              <p:nvPr/>
            </p:nvSpPr>
            <p:spPr bwMode="auto">
              <a:xfrm>
                <a:off x="2305" y="2801"/>
                <a:ext cx="25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00" name="Oval 1402"/>
              <p:cNvSpPr>
                <a:spLocks noChangeArrowheads="1"/>
              </p:cNvSpPr>
              <p:nvPr/>
            </p:nvSpPr>
            <p:spPr bwMode="auto">
              <a:xfrm>
                <a:off x="2383" y="2750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01" name="Oval 1403"/>
              <p:cNvSpPr>
                <a:spLocks noChangeArrowheads="1"/>
              </p:cNvSpPr>
              <p:nvPr/>
            </p:nvSpPr>
            <p:spPr bwMode="auto">
              <a:xfrm>
                <a:off x="2305" y="2801"/>
                <a:ext cx="25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02" name="Oval 1404"/>
              <p:cNvSpPr>
                <a:spLocks noChangeArrowheads="1"/>
              </p:cNvSpPr>
              <p:nvPr/>
            </p:nvSpPr>
            <p:spPr bwMode="auto">
              <a:xfrm>
                <a:off x="2305" y="2750"/>
                <a:ext cx="25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03" name="Oval 1405"/>
              <p:cNvSpPr>
                <a:spLocks noChangeArrowheads="1"/>
              </p:cNvSpPr>
              <p:nvPr/>
            </p:nvSpPr>
            <p:spPr bwMode="auto">
              <a:xfrm>
                <a:off x="2383" y="2750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04" name="Oval 1406"/>
              <p:cNvSpPr>
                <a:spLocks noChangeArrowheads="1"/>
              </p:cNvSpPr>
              <p:nvPr/>
            </p:nvSpPr>
            <p:spPr bwMode="auto">
              <a:xfrm>
                <a:off x="2383" y="2703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05" name="Oval 1407"/>
              <p:cNvSpPr>
                <a:spLocks noChangeArrowheads="1"/>
              </p:cNvSpPr>
              <p:nvPr/>
            </p:nvSpPr>
            <p:spPr bwMode="auto">
              <a:xfrm>
                <a:off x="2824" y="1686"/>
                <a:ext cx="24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06" name="Oval 1408"/>
              <p:cNvSpPr>
                <a:spLocks noChangeArrowheads="1"/>
              </p:cNvSpPr>
              <p:nvPr/>
            </p:nvSpPr>
            <p:spPr bwMode="auto">
              <a:xfrm>
                <a:off x="2905" y="1686"/>
                <a:ext cx="23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07" name="Oval 1409"/>
              <p:cNvSpPr>
                <a:spLocks noChangeArrowheads="1"/>
              </p:cNvSpPr>
              <p:nvPr/>
            </p:nvSpPr>
            <p:spPr bwMode="auto">
              <a:xfrm>
                <a:off x="3704" y="1550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08" name="Oval 1410"/>
              <p:cNvSpPr>
                <a:spLocks noChangeArrowheads="1"/>
              </p:cNvSpPr>
              <p:nvPr/>
            </p:nvSpPr>
            <p:spPr bwMode="auto">
              <a:xfrm>
                <a:off x="3454" y="1430"/>
                <a:ext cx="23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09" name="Oval 1411"/>
              <p:cNvSpPr>
                <a:spLocks noChangeArrowheads="1"/>
              </p:cNvSpPr>
              <p:nvPr/>
            </p:nvSpPr>
            <p:spPr bwMode="auto">
              <a:xfrm>
                <a:off x="3957" y="1295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10" name="Oval 1412"/>
              <p:cNvSpPr>
                <a:spLocks noChangeArrowheads="1"/>
              </p:cNvSpPr>
              <p:nvPr/>
            </p:nvSpPr>
            <p:spPr bwMode="auto">
              <a:xfrm>
                <a:off x="4018" y="1295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11" name="Oval 1413"/>
              <p:cNvSpPr>
                <a:spLocks noChangeArrowheads="1"/>
              </p:cNvSpPr>
              <p:nvPr/>
            </p:nvSpPr>
            <p:spPr bwMode="auto">
              <a:xfrm>
                <a:off x="4004" y="1141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12" name="Oval 1414"/>
              <p:cNvSpPr>
                <a:spLocks noChangeArrowheads="1"/>
              </p:cNvSpPr>
              <p:nvPr/>
            </p:nvSpPr>
            <p:spPr bwMode="auto">
              <a:xfrm>
                <a:off x="4065" y="1141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13" name="Oval 1415"/>
              <p:cNvSpPr>
                <a:spLocks noChangeArrowheads="1"/>
              </p:cNvSpPr>
              <p:nvPr/>
            </p:nvSpPr>
            <p:spPr bwMode="auto">
              <a:xfrm>
                <a:off x="3454" y="1634"/>
                <a:ext cx="23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</p:grpSp>
        <p:grpSp>
          <p:nvGrpSpPr>
            <p:cNvPr id="1214" name="Group 1416"/>
            <p:cNvGrpSpPr>
              <a:grpSpLocks/>
            </p:cNvGrpSpPr>
            <p:nvPr/>
          </p:nvGrpSpPr>
          <p:grpSpPr bwMode="auto">
            <a:xfrm>
              <a:off x="3000375" y="2143175"/>
              <a:ext cx="4360863" cy="3489325"/>
              <a:chOff x="2007" y="874"/>
              <a:chExt cx="2889" cy="2395"/>
            </a:xfrm>
          </p:grpSpPr>
          <p:sp>
            <p:nvSpPr>
              <p:cNvPr id="1215" name="Oval 1417"/>
              <p:cNvSpPr>
                <a:spLocks noChangeArrowheads="1"/>
              </p:cNvSpPr>
              <p:nvPr/>
            </p:nvSpPr>
            <p:spPr bwMode="auto">
              <a:xfrm>
                <a:off x="2164" y="2821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16" name="Oval 1418"/>
              <p:cNvSpPr>
                <a:spLocks noChangeArrowheads="1"/>
              </p:cNvSpPr>
              <p:nvPr/>
            </p:nvSpPr>
            <p:spPr bwMode="auto">
              <a:xfrm>
                <a:off x="2131" y="2821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17" name="Oval 1419"/>
              <p:cNvSpPr>
                <a:spLocks noChangeArrowheads="1"/>
              </p:cNvSpPr>
              <p:nvPr/>
            </p:nvSpPr>
            <p:spPr bwMode="auto">
              <a:xfrm>
                <a:off x="2007" y="2848"/>
                <a:ext cx="24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18" name="Oval 1420"/>
              <p:cNvSpPr>
                <a:spLocks noChangeArrowheads="1"/>
              </p:cNvSpPr>
              <p:nvPr/>
            </p:nvSpPr>
            <p:spPr bwMode="auto">
              <a:xfrm>
                <a:off x="2444" y="2664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19" name="Oval 1421"/>
              <p:cNvSpPr>
                <a:spLocks noChangeArrowheads="1"/>
              </p:cNvSpPr>
              <p:nvPr/>
            </p:nvSpPr>
            <p:spPr bwMode="auto">
              <a:xfrm>
                <a:off x="2462" y="2664"/>
                <a:ext cx="23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20" name="Oval 1422"/>
              <p:cNvSpPr>
                <a:spLocks noChangeArrowheads="1"/>
              </p:cNvSpPr>
              <p:nvPr/>
            </p:nvSpPr>
            <p:spPr bwMode="auto">
              <a:xfrm>
                <a:off x="2491" y="2609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21" name="Oval 1423"/>
              <p:cNvSpPr>
                <a:spLocks noChangeArrowheads="1"/>
              </p:cNvSpPr>
              <p:nvPr/>
            </p:nvSpPr>
            <p:spPr bwMode="auto">
              <a:xfrm>
                <a:off x="2036" y="2856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22" name="Oval 1424"/>
              <p:cNvSpPr>
                <a:spLocks noChangeArrowheads="1"/>
              </p:cNvSpPr>
              <p:nvPr/>
            </p:nvSpPr>
            <p:spPr bwMode="auto">
              <a:xfrm>
                <a:off x="2793" y="2353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23" name="Oval 1425"/>
              <p:cNvSpPr>
                <a:spLocks noChangeArrowheads="1"/>
              </p:cNvSpPr>
              <p:nvPr/>
            </p:nvSpPr>
            <p:spPr bwMode="auto">
              <a:xfrm>
                <a:off x="2807" y="2353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24" name="Oval 1426"/>
              <p:cNvSpPr>
                <a:spLocks noChangeArrowheads="1"/>
              </p:cNvSpPr>
              <p:nvPr/>
            </p:nvSpPr>
            <p:spPr bwMode="auto">
              <a:xfrm>
                <a:off x="2885" y="2353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25" name="Oval 1427"/>
              <p:cNvSpPr>
                <a:spLocks noChangeArrowheads="1"/>
              </p:cNvSpPr>
              <p:nvPr/>
            </p:nvSpPr>
            <p:spPr bwMode="auto">
              <a:xfrm>
                <a:off x="2905" y="2353"/>
                <a:ext cx="23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26" name="Oval 1428"/>
              <p:cNvSpPr>
                <a:spLocks noChangeArrowheads="1"/>
              </p:cNvSpPr>
              <p:nvPr/>
            </p:nvSpPr>
            <p:spPr bwMode="auto">
              <a:xfrm>
                <a:off x="2918" y="2206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27" name="Oval 1429"/>
              <p:cNvSpPr>
                <a:spLocks noChangeArrowheads="1"/>
              </p:cNvSpPr>
              <p:nvPr/>
            </p:nvSpPr>
            <p:spPr bwMode="auto">
              <a:xfrm>
                <a:off x="2918" y="2353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28" name="Oval 1430"/>
              <p:cNvSpPr>
                <a:spLocks noChangeArrowheads="1"/>
              </p:cNvSpPr>
              <p:nvPr/>
            </p:nvSpPr>
            <p:spPr bwMode="auto">
              <a:xfrm>
                <a:off x="2999" y="2206"/>
                <a:ext cx="23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29" name="Oval 1431"/>
              <p:cNvSpPr>
                <a:spLocks noChangeArrowheads="1"/>
              </p:cNvSpPr>
              <p:nvPr/>
            </p:nvSpPr>
            <p:spPr bwMode="auto">
              <a:xfrm>
                <a:off x="3060" y="2206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30" name="Oval 1432"/>
              <p:cNvSpPr>
                <a:spLocks noChangeArrowheads="1"/>
              </p:cNvSpPr>
              <p:nvPr/>
            </p:nvSpPr>
            <p:spPr bwMode="auto">
              <a:xfrm>
                <a:off x="3046" y="2206"/>
                <a:ext cx="23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31" name="Oval 1433"/>
              <p:cNvSpPr>
                <a:spLocks noChangeArrowheads="1"/>
              </p:cNvSpPr>
              <p:nvPr/>
            </p:nvSpPr>
            <p:spPr bwMode="auto">
              <a:xfrm>
                <a:off x="3075" y="2206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32" name="Oval 1434"/>
              <p:cNvSpPr>
                <a:spLocks noChangeArrowheads="1"/>
              </p:cNvSpPr>
              <p:nvPr/>
            </p:nvSpPr>
            <p:spPr bwMode="auto">
              <a:xfrm>
                <a:off x="2164" y="2782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33" name="Oval 1435"/>
              <p:cNvSpPr>
                <a:spLocks noChangeArrowheads="1"/>
              </p:cNvSpPr>
              <p:nvPr/>
            </p:nvSpPr>
            <p:spPr bwMode="auto">
              <a:xfrm>
                <a:off x="2178" y="2782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34" name="Oval 1436"/>
              <p:cNvSpPr>
                <a:spLocks noChangeArrowheads="1"/>
              </p:cNvSpPr>
              <p:nvPr/>
            </p:nvSpPr>
            <p:spPr bwMode="auto">
              <a:xfrm>
                <a:off x="2777" y="2353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35" name="Oval 1437"/>
              <p:cNvSpPr>
                <a:spLocks noChangeArrowheads="1"/>
              </p:cNvSpPr>
              <p:nvPr/>
            </p:nvSpPr>
            <p:spPr bwMode="auto">
              <a:xfrm>
                <a:off x="2824" y="2259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36" name="Oval 1438"/>
              <p:cNvSpPr>
                <a:spLocks noChangeArrowheads="1"/>
              </p:cNvSpPr>
              <p:nvPr/>
            </p:nvSpPr>
            <p:spPr bwMode="auto">
              <a:xfrm>
                <a:off x="2871" y="2149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37" name="Oval 1439"/>
              <p:cNvSpPr>
                <a:spLocks noChangeArrowheads="1"/>
              </p:cNvSpPr>
              <p:nvPr/>
            </p:nvSpPr>
            <p:spPr bwMode="auto">
              <a:xfrm>
                <a:off x="2824" y="2234"/>
                <a:ext cx="24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38" name="Oval 1440"/>
              <p:cNvSpPr>
                <a:spLocks noChangeArrowheads="1"/>
              </p:cNvSpPr>
              <p:nvPr/>
            </p:nvSpPr>
            <p:spPr bwMode="auto">
              <a:xfrm>
                <a:off x="2871" y="2149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39" name="Oval 1441"/>
              <p:cNvSpPr>
                <a:spLocks noChangeArrowheads="1"/>
              </p:cNvSpPr>
              <p:nvPr/>
            </p:nvSpPr>
            <p:spPr bwMode="auto">
              <a:xfrm>
                <a:off x="3013" y="2177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40" name="Oval 1442"/>
              <p:cNvSpPr>
                <a:spLocks noChangeArrowheads="1"/>
              </p:cNvSpPr>
              <p:nvPr/>
            </p:nvSpPr>
            <p:spPr bwMode="auto">
              <a:xfrm>
                <a:off x="2399" y="2623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41" name="Oval 1443"/>
              <p:cNvSpPr>
                <a:spLocks noChangeArrowheads="1"/>
              </p:cNvSpPr>
              <p:nvPr/>
            </p:nvSpPr>
            <p:spPr bwMode="auto">
              <a:xfrm>
                <a:off x="2462" y="2477"/>
                <a:ext cx="23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42" name="Oval 1444"/>
              <p:cNvSpPr>
                <a:spLocks noChangeArrowheads="1"/>
              </p:cNvSpPr>
              <p:nvPr/>
            </p:nvSpPr>
            <p:spPr bwMode="auto">
              <a:xfrm>
                <a:off x="2477" y="2416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43" name="Oval 1445"/>
              <p:cNvSpPr>
                <a:spLocks noChangeArrowheads="1"/>
              </p:cNvSpPr>
              <p:nvPr/>
            </p:nvSpPr>
            <p:spPr bwMode="auto">
              <a:xfrm>
                <a:off x="2511" y="2416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44" name="Oval 1446"/>
              <p:cNvSpPr>
                <a:spLocks noChangeArrowheads="1"/>
              </p:cNvSpPr>
              <p:nvPr/>
            </p:nvSpPr>
            <p:spPr bwMode="auto">
              <a:xfrm>
                <a:off x="2538" y="2353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45" name="Oval 1447"/>
              <p:cNvSpPr>
                <a:spLocks noChangeArrowheads="1"/>
              </p:cNvSpPr>
              <p:nvPr/>
            </p:nvSpPr>
            <p:spPr bwMode="auto">
              <a:xfrm>
                <a:off x="2558" y="2353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46" name="Oval 1448"/>
              <p:cNvSpPr>
                <a:spLocks noChangeArrowheads="1"/>
              </p:cNvSpPr>
              <p:nvPr/>
            </p:nvSpPr>
            <p:spPr bwMode="auto">
              <a:xfrm>
                <a:off x="2572" y="2353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47" name="Oval 1449"/>
              <p:cNvSpPr>
                <a:spLocks noChangeArrowheads="1"/>
              </p:cNvSpPr>
              <p:nvPr/>
            </p:nvSpPr>
            <p:spPr bwMode="auto">
              <a:xfrm>
                <a:off x="2589" y="2438"/>
                <a:ext cx="24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48" name="Oval 1450"/>
              <p:cNvSpPr>
                <a:spLocks noChangeArrowheads="1"/>
              </p:cNvSpPr>
              <p:nvPr/>
            </p:nvSpPr>
            <p:spPr bwMode="auto">
              <a:xfrm>
                <a:off x="2636" y="2353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49" name="Oval 1451"/>
              <p:cNvSpPr>
                <a:spLocks noChangeArrowheads="1"/>
              </p:cNvSpPr>
              <p:nvPr/>
            </p:nvSpPr>
            <p:spPr bwMode="auto">
              <a:xfrm>
                <a:off x="3501" y="1908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50" name="Oval 1452"/>
              <p:cNvSpPr>
                <a:spLocks noChangeArrowheads="1"/>
              </p:cNvSpPr>
              <p:nvPr/>
            </p:nvSpPr>
            <p:spPr bwMode="auto">
              <a:xfrm>
                <a:off x="3563" y="1908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51" name="Oval 1453"/>
              <p:cNvSpPr>
                <a:spLocks noChangeArrowheads="1"/>
              </p:cNvSpPr>
              <p:nvPr/>
            </p:nvSpPr>
            <p:spPr bwMode="auto">
              <a:xfrm>
                <a:off x="3501" y="1908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52" name="Oval 1454"/>
              <p:cNvSpPr>
                <a:spLocks noChangeArrowheads="1"/>
              </p:cNvSpPr>
              <p:nvPr/>
            </p:nvSpPr>
            <p:spPr bwMode="auto">
              <a:xfrm>
                <a:off x="3563" y="1908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53" name="Oval 1455"/>
              <p:cNvSpPr>
                <a:spLocks noChangeArrowheads="1"/>
              </p:cNvSpPr>
              <p:nvPr/>
            </p:nvSpPr>
            <p:spPr bwMode="auto">
              <a:xfrm>
                <a:off x="3140" y="2004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54" name="Oval 1456"/>
              <p:cNvSpPr>
                <a:spLocks noChangeArrowheads="1"/>
              </p:cNvSpPr>
              <p:nvPr/>
            </p:nvSpPr>
            <p:spPr bwMode="auto">
              <a:xfrm>
                <a:off x="3154" y="2037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55" name="Oval 1457"/>
              <p:cNvSpPr>
                <a:spLocks noChangeArrowheads="1"/>
              </p:cNvSpPr>
              <p:nvPr/>
            </p:nvSpPr>
            <p:spPr bwMode="auto">
              <a:xfrm>
                <a:off x="3297" y="1756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56" name="Oval 1458"/>
              <p:cNvSpPr>
                <a:spLocks noChangeArrowheads="1"/>
              </p:cNvSpPr>
              <p:nvPr/>
            </p:nvSpPr>
            <p:spPr bwMode="auto">
              <a:xfrm>
                <a:off x="3107" y="2004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57" name="Oval 1459"/>
              <p:cNvSpPr>
                <a:spLocks noChangeArrowheads="1"/>
              </p:cNvSpPr>
              <p:nvPr/>
            </p:nvSpPr>
            <p:spPr bwMode="auto">
              <a:xfrm>
                <a:off x="3122" y="2037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58" name="Oval 1460"/>
              <p:cNvSpPr>
                <a:spLocks noChangeArrowheads="1"/>
              </p:cNvSpPr>
              <p:nvPr/>
            </p:nvSpPr>
            <p:spPr bwMode="auto">
              <a:xfrm>
                <a:off x="3265" y="1756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59" name="Oval 1461"/>
              <p:cNvSpPr>
                <a:spLocks noChangeArrowheads="1"/>
              </p:cNvSpPr>
              <p:nvPr/>
            </p:nvSpPr>
            <p:spPr bwMode="auto">
              <a:xfrm>
                <a:off x="3279" y="2020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60" name="Oval 1462"/>
              <p:cNvSpPr>
                <a:spLocks noChangeArrowheads="1"/>
              </p:cNvSpPr>
              <p:nvPr/>
            </p:nvSpPr>
            <p:spPr bwMode="auto">
              <a:xfrm>
                <a:off x="3344" y="2020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61" name="Oval 1463"/>
              <p:cNvSpPr>
                <a:spLocks noChangeArrowheads="1"/>
              </p:cNvSpPr>
              <p:nvPr/>
            </p:nvSpPr>
            <p:spPr bwMode="auto">
              <a:xfrm>
                <a:off x="3279" y="2020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62" name="Oval 1464"/>
              <p:cNvSpPr>
                <a:spLocks noChangeArrowheads="1"/>
              </p:cNvSpPr>
              <p:nvPr/>
            </p:nvSpPr>
            <p:spPr bwMode="auto">
              <a:xfrm>
                <a:off x="3344" y="2020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63" name="Oval 1465"/>
              <p:cNvSpPr>
                <a:spLocks noChangeArrowheads="1"/>
              </p:cNvSpPr>
              <p:nvPr/>
            </p:nvSpPr>
            <p:spPr bwMode="auto">
              <a:xfrm>
                <a:off x="3359" y="1984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64" name="Oval 1466"/>
              <p:cNvSpPr>
                <a:spLocks noChangeArrowheads="1"/>
              </p:cNvSpPr>
              <p:nvPr/>
            </p:nvSpPr>
            <p:spPr bwMode="auto">
              <a:xfrm>
                <a:off x="3422" y="1984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65" name="Oval 1467"/>
              <p:cNvSpPr>
                <a:spLocks noChangeArrowheads="1"/>
              </p:cNvSpPr>
              <p:nvPr/>
            </p:nvSpPr>
            <p:spPr bwMode="auto">
              <a:xfrm>
                <a:off x="3469" y="1927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66" name="Oval 1468"/>
              <p:cNvSpPr>
                <a:spLocks noChangeArrowheads="1"/>
              </p:cNvSpPr>
              <p:nvPr/>
            </p:nvSpPr>
            <p:spPr bwMode="auto">
              <a:xfrm>
                <a:off x="3534" y="1927"/>
                <a:ext cx="23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67" name="Oval 1469"/>
              <p:cNvSpPr>
                <a:spLocks noChangeArrowheads="1"/>
              </p:cNvSpPr>
              <p:nvPr/>
            </p:nvSpPr>
            <p:spPr bwMode="auto">
              <a:xfrm>
                <a:off x="3375" y="1927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68" name="Oval 1470"/>
              <p:cNvSpPr>
                <a:spLocks noChangeArrowheads="1"/>
              </p:cNvSpPr>
              <p:nvPr/>
            </p:nvSpPr>
            <p:spPr bwMode="auto">
              <a:xfrm>
                <a:off x="3438" y="1927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69" name="Oval 1471"/>
              <p:cNvSpPr>
                <a:spLocks noChangeArrowheads="1"/>
              </p:cNvSpPr>
              <p:nvPr/>
            </p:nvSpPr>
            <p:spPr bwMode="auto">
              <a:xfrm>
                <a:off x="3391" y="1756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70" name="Oval 1472"/>
              <p:cNvSpPr>
                <a:spLocks noChangeArrowheads="1"/>
              </p:cNvSpPr>
              <p:nvPr/>
            </p:nvSpPr>
            <p:spPr bwMode="auto">
              <a:xfrm>
                <a:off x="3454" y="1634"/>
                <a:ext cx="23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71" name="Oval 1473"/>
              <p:cNvSpPr>
                <a:spLocks noChangeArrowheads="1"/>
              </p:cNvSpPr>
              <p:nvPr/>
            </p:nvSpPr>
            <p:spPr bwMode="auto">
              <a:xfrm>
                <a:off x="3171" y="2086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72" name="Oval 1474"/>
              <p:cNvSpPr>
                <a:spLocks noChangeArrowheads="1"/>
              </p:cNvSpPr>
              <p:nvPr/>
            </p:nvSpPr>
            <p:spPr bwMode="auto">
              <a:xfrm>
                <a:off x="3248" y="2086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73" name="Oval 1475"/>
              <p:cNvSpPr>
                <a:spLocks noChangeArrowheads="1"/>
              </p:cNvSpPr>
              <p:nvPr/>
            </p:nvSpPr>
            <p:spPr bwMode="auto">
              <a:xfrm>
                <a:off x="3359" y="2037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74" name="Oval 1476"/>
              <p:cNvSpPr>
                <a:spLocks noChangeArrowheads="1"/>
              </p:cNvSpPr>
              <p:nvPr/>
            </p:nvSpPr>
            <p:spPr bwMode="auto">
              <a:xfrm>
                <a:off x="3265" y="2055"/>
                <a:ext cx="24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75" name="Oval 1477"/>
              <p:cNvSpPr>
                <a:spLocks noChangeArrowheads="1"/>
              </p:cNvSpPr>
              <p:nvPr/>
            </p:nvSpPr>
            <p:spPr bwMode="auto">
              <a:xfrm>
                <a:off x="3438" y="1801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76" name="Oval 1478"/>
              <p:cNvSpPr>
                <a:spLocks noChangeArrowheads="1"/>
              </p:cNvSpPr>
              <p:nvPr/>
            </p:nvSpPr>
            <p:spPr bwMode="auto">
              <a:xfrm>
                <a:off x="3326" y="1847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77" name="Oval 1479"/>
              <p:cNvSpPr>
                <a:spLocks noChangeArrowheads="1"/>
              </p:cNvSpPr>
              <p:nvPr/>
            </p:nvSpPr>
            <p:spPr bwMode="auto">
              <a:xfrm>
                <a:off x="3326" y="1966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78" name="Oval 1480"/>
              <p:cNvSpPr>
                <a:spLocks noChangeArrowheads="1"/>
              </p:cNvSpPr>
              <p:nvPr/>
            </p:nvSpPr>
            <p:spPr bwMode="auto">
              <a:xfrm>
                <a:off x="3438" y="1868"/>
                <a:ext cx="25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79" name="Oval 1481"/>
              <p:cNvSpPr>
                <a:spLocks noChangeArrowheads="1"/>
              </p:cNvSpPr>
              <p:nvPr/>
            </p:nvSpPr>
            <p:spPr bwMode="auto">
              <a:xfrm>
                <a:off x="3438" y="1966"/>
                <a:ext cx="25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80" name="Oval 1482"/>
              <p:cNvSpPr>
                <a:spLocks noChangeArrowheads="1"/>
              </p:cNvSpPr>
              <p:nvPr/>
            </p:nvSpPr>
            <p:spPr bwMode="auto">
              <a:xfrm>
                <a:off x="3187" y="2037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81" name="Oval 1483"/>
              <p:cNvSpPr>
                <a:spLocks noChangeArrowheads="1"/>
              </p:cNvSpPr>
              <p:nvPr/>
            </p:nvSpPr>
            <p:spPr bwMode="auto">
              <a:xfrm>
                <a:off x="3187" y="2055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82" name="Oval 1484"/>
              <p:cNvSpPr>
                <a:spLocks noChangeArrowheads="1"/>
              </p:cNvSpPr>
              <p:nvPr/>
            </p:nvSpPr>
            <p:spPr bwMode="auto">
              <a:xfrm>
                <a:off x="3187" y="1984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83" name="Oval 1485"/>
              <p:cNvSpPr>
                <a:spLocks noChangeArrowheads="1"/>
              </p:cNvSpPr>
              <p:nvPr/>
            </p:nvSpPr>
            <p:spPr bwMode="auto">
              <a:xfrm>
                <a:off x="3406" y="2055"/>
                <a:ext cx="24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84" name="Oval 1486"/>
              <p:cNvSpPr>
                <a:spLocks noChangeArrowheads="1"/>
              </p:cNvSpPr>
              <p:nvPr/>
            </p:nvSpPr>
            <p:spPr bwMode="auto">
              <a:xfrm>
                <a:off x="3438" y="1908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85" name="Oval 1487"/>
              <p:cNvSpPr>
                <a:spLocks noChangeArrowheads="1"/>
              </p:cNvSpPr>
              <p:nvPr/>
            </p:nvSpPr>
            <p:spPr bwMode="auto">
              <a:xfrm>
                <a:off x="2871" y="2004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86" name="Oval 1488"/>
              <p:cNvSpPr>
                <a:spLocks noChangeArrowheads="1"/>
              </p:cNvSpPr>
              <p:nvPr/>
            </p:nvSpPr>
            <p:spPr bwMode="auto">
              <a:xfrm>
                <a:off x="2918" y="2004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87" name="Oval 1489"/>
              <p:cNvSpPr>
                <a:spLocks noChangeArrowheads="1"/>
              </p:cNvSpPr>
              <p:nvPr/>
            </p:nvSpPr>
            <p:spPr bwMode="auto">
              <a:xfrm>
                <a:off x="3218" y="1825"/>
                <a:ext cx="24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88" name="Oval 1490"/>
              <p:cNvSpPr>
                <a:spLocks noChangeArrowheads="1"/>
              </p:cNvSpPr>
              <p:nvPr/>
            </p:nvSpPr>
            <p:spPr bwMode="auto">
              <a:xfrm>
                <a:off x="3375" y="1660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89" name="Oval 1491"/>
              <p:cNvSpPr>
                <a:spLocks noChangeArrowheads="1"/>
              </p:cNvSpPr>
              <p:nvPr/>
            </p:nvSpPr>
            <p:spPr bwMode="auto">
              <a:xfrm>
                <a:off x="3375" y="1523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90" name="Oval 1492"/>
              <p:cNvSpPr>
                <a:spLocks noChangeArrowheads="1"/>
              </p:cNvSpPr>
              <p:nvPr/>
            </p:nvSpPr>
            <p:spPr bwMode="auto">
              <a:xfrm>
                <a:off x="3297" y="1825"/>
                <a:ext cx="25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91" name="Oval 1493"/>
              <p:cNvSpPr>
                <a:spLocks noChangeArrowheads="1"/>
              </p:cNvSpPr>
              <p:nvPr/>
            </p:nvSpPr>
            <p:spPr bwMode="auto">
              <a:xfrm>
                <a:off x="3454" y="1660"/>
                <a:ext cx="23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92" name="Oval 1494"/>
              <p:cNvSpPr>
                <a:spLocks noChangeArrowheads="1"/>
              </p:cNvSpPr>
              <p:nvPr/>
            </p:nvSpPr>
            <p:spPr bwMode="auto">
              <a:xfrm>
                <a:off x="3391" y="1607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93" name="Oval 1495"/>
              <p:cNvSpPr>
                <a:spLocks noChangeArrowheads="1"/>
              </p:cNvSpPr>
              <p:nvPr/>
            </p:nvSpPr>
            <p:spPr bwMode="auto">
              <a:xfrm>
                <a:off x="3469" y="1430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94" name="Oval 1496"/>
              <p:cNvSpPr>
                <a:spLocks noChangeArrowheads="1"/>
              </p:cNvSpPr>
              <p:nvPr/>
            </p:nvSpPr>
            <p:spPr bwMode="auto">
              <a:xfrm>
                <a:off x="3534" y="1430"/>
                <a:ext cx="23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95" name="Oval 1497"/>
              <p:cNvSpPr>
                <a:spLocks noChangeArrowheads="1"/>
              </p:cNvSpPr>
              <p:nvPr/>
            </p:nvSpPr>
            <p:spPr bwMode="auto">
              <a:xfrm>
                <a:off x="3469" y="1550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96" name="Oval 1498"/>
              <p:cNvSpPr>
                <a:spLocks noChangeArrowheads="1"/>
              </p:cNvSpPr>
              <p:nvPr/>
            </p:nvSpPr>
            <p:spPr bwMode="auto">
              <a:xfrm>
                <a:off x="3534" y="1550"/>
                <a:ext cx="23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97" name="Oval 1499"/>
              <p:cNvSpPr>
                <a:spLocks noChangeArrowheads="1"/>
              </p:cNvSpPr>
              <p:nvPr/>
            </p:nvSpPr>
            <p:spPr bwMode="auto">
              <a:xfrm>
                <a:off x="3595" y="1295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98" name="Oval 1500"/>
              <p:cNvSpPr>
                <a:spLocks noChangeArrowheads="1"/>
              </p:cNvSpPr>
              <p:nvPr/>
            </p:nvSpPr>
            <p:spPr bwMode="auto">
              <a:xfrm>
                <a:off x="3673" y="1295"/>
                <a:ext cx="24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99" name="Oval 1501"/>
              <p:cNvSpPr>
                <a:spLocks noChangeArrowheads="1"/>
              </p:cNvSpPr>
              <p:nvPr/>
            </p:nvSpPr>
            <p:spPr bwMode="auto">
              <a:xfrm>
                <a:off x="3469" y="1491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00" name="Oval 1502"/>
              <p:cNvSpPr>
                <a:spLocks noChangeArrowheads="1"/>
              </p:cNvSpPr>
              <p:nvPr/>
            </p:nvSpPr>
            <p:spPr bwMode="auto">
              <a:xfrm>
                <a:off x="3516" y="1330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01" name="Oval 1503"/>
              <p:cNvSpPr>
                <a:spLocks noChangeArrowheads="1"/>
              </p:cNvSpPr>
              <p:nvPr/>
            </p:nvSpPr>
            <p:spPr bwMode="auto">
              <a:xfrm>
                <a:off x="3673" y="1330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02" name="Oval 1504"/>
              <p:cNvSpPr>
                <a:spLocks noChangeArrowheads="1"/>
              </p:cNvSpPr>
              <p:nvPr/>
            </p:nvSpPr>
            <p:spPr bwMode="auto">
              <a:xfrm>
                <a:off x="3469" y="1780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03" name="Oval 1505"/>
              <p:cNvSpPr>
                <a:spLocks noChangeArrowheads="1"/>
              </p:cNvSpPr>
              <p:nvPr/>
            </p:nvSpPr>
            <p:spPr bwMode="auto">
              <a:xfrm>
                <a:off x="3534" y="1607"/>
                <a:ext cx="23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04" name="Oval 1506"/>
              <p:cNvSpPr>
                <a:spLocks noChangeArrowheads="1"/>
              </p:cNvSpPr>
              <p:nvPr/>
            </p:nvSpPr>
            <p:spPr bwMode="auto">
              <a:xfrm>
                <a:off x="3595" y="1550"/>
                <a:ext cx="25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05" name="Oval 1507"/>
              <p:cNvSpPr>
                <a:spLocks noChangeArrowheads="1"/>
              </p:cNvSpPr>
              <p:nvPr/>
            </p:nvSpPr>
            <p:spPr bwMode="auto">
              <a:xfrm>
                <a:off x="3657" y="1222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06" name="Oval 1508"/>
              <p:cNvSpPr>
                <a:spLocks noChangeArrowheads="1"/>
              </p:cNvSpPr>
              <p:nvPr/>
            </p:nvSpPr>
            <p:spPr bwMode="auto">
              <a:xfrm>
                <a:off x="3232" y="1491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07" name="Oval 1509"/>
              <p:cNvSpPr>
                <a:spLocks noChangeArrowheads="1"/>
              </p:cNvSpPr>
              <p:nvPr/>
            </p:nvSpPr>
            <p:spPr bwMode="auto">
              <a:xfrm>
                <a:off x="3326" y="1462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08" name="Oval 1510"/>
              <p:cNvSpPr>
                <a:spLocks noChangeArrowheads="1"/>
              </p:cNvSpPr>
              <p:nvPr/>
            </p:nvSpPr>
            <p:spPr bwMode="auto">
              <a:xfrm>
                <a:off x="4633" y="874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09" name="Oval 1511"/>
              <p:cNvSpPr>
                <a:spLocks noChangeArrowheads="1"/>
              </p:cNvSpPr>
              <p:nvPr/>
            </p:nvSpPr>
            <p:spPr bwMode="auto">
              <a:xfrm>
                <a:off x="4761" y="874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10" name="Oval 1512"/>
              <p:cNvSpPr>
                <a:spLocks noChangeArrowheads="1"/>
              </p:cNvSpPr>
              <p:nvPr/>
            </p:nvSpPr>
            <p:spPr bwMode="auto">
              <a:xfrm>
                <a:off x="3312" y="1660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11" name="Oval 1513"/>
              <p:cNvSpPr>
                <a:spLocks noChangeArrowheads="1"/>
              </p:cNvSpPr>
              <p:nvPr/>
            </p:nvSpPr>
            <p:spPr bwMode="auto">
              <a:xfrm>
                <a:off x="3344" y="1660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12" name="Oval 1514"/>
              <p:cNvSpPr>
                <a:spLocks noChangeArrowheads="1"/>
              </p:cNvSpPr>
              <p:nvPr/>
            </p:nvSpPr>
            <p:spPr bwMode="auto">
              <a:xfrm>
                <a:off x="4714" y="1100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13" name="Oval 1515"/>
              <p:cNvSpPr>
                <a:spLocks noChangeArrowheads="1"/>
              </p:cNvSpPr>
              <p:nvPr/>
            </p:nvSpPr>
            <p:spPr bwMode="auto">
              <a:xfrm>
                <a:off x="4761" y="1100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14" name="Oval 1516"/>
              <p:cNvSpPr>
                <a:spLocks noChangeArrowheads="1"/>
              </p:cNvSpPr>
              <p:nvPr/>
            </p:nvSpPr>
            <p:spPr bwMode="auto">
              <a:xfrm>
                <a:off x="4871" y="1014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C305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15" name="Oval 1517"/>
              <p:cNvSpPr>
                <a:spLocks noChangeArrowheads="1"/>
              </p:cNvSpPr>
              <p:nvPr/>
            </p:nvSpPr>
            <p:spPr bwMode="auto">
              <a:xfrm>
                <a:off x="2491" y="2715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16" name="Oval 1518"/>
              <p:cNvSpPr>
                <a:spLocks noChangeArrowheads="1"/>
              </p:cNvSpPr>
              <p:nvPr/>
            </p:nvSpPr>
            <p:spPr bwMode="auto">
              <a:xfrm>
                <a:off x="2491" y="2715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17" name="Oval 1519"/>
              <p:cNvSpPr>
                <a:spLocks noChangeArrowheads="1"/>
              </p:cNvSpPr>
              <p:nvPr/>
            </p:nvSpPr>
            <p:spPr bwMode="auto">
              <a:xfrm>
                <a:off x="2605" y="2593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18" name="Oval 1520"/>
              <p:cNvSpPr>
                <a:spLocks noChangeArrowheads="1"/>
              </p:cNvSpPr>
              <p:nvPr/>
            </p:nvSpPr>
            <p:spPr bwMode="auto">
              <a:xfrm>
                <a:off x="2605" y="2593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19" name="Oval 1521"/>
              <p:cNvSpPr>
                <a:spLocks noChangeArrowheads="1"/>
              </p:cNvSpPr>
              <p:nvPr/>
            </p:nvSpPr>
            <p:spPr bwMode="auto">
              <a:xfrm>
                <a:off x="2511" y="2689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20" name="Oval 1522"/>
              <p:cNvSpPr>
                <a:spLocks noChangeArrowheads="1"/>
              </p:cNvSpPr>
              <p:nvPr/>
            </p:nvSpPr>
            <p:spPr bwMode="auto">
              <a:xfrm>
                <a:off x="2511" y="2689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21" name="Oval 1523"/>
              <p:cNvSpPr>
                <a:spLocks noChangeArrowheads="1"/>
              </p:cNvSpPr>
              <p:nvPr/>
            </p:nvSpPr>
            <p:spPr bwMode="auto">
              <a:xfrm>
                <a:off x="2605" y="2593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22" name="Oval 1524"/>
              <p:cNvSpPr>
                <a:spLocks noChangeArrowheads="1"/>
              </p:cNvSpPr>
              <p:nvPr/>
            </p:nvSpPr>
            <p:spPr bwMode="auto">
              <a:xfrm>
                <a:off x="2605" y="2593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23" name="Oval 1525"/>
              <p:cNvSpPr>
                <a:spLocks noChangeArrowheads="1"/>
              </p:cNvSpPr>
              <p:nvPr/>
            </p:nvSpPr>
            <p:spPr bwMode="auto">
              <a:xfrm>
                <a:off x="2511" y="2689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24" name="Oval 1526"/>
              <p:cNvSpPr>
                <a:spLocks noChangeArrowheads="1"/>
              </p:cNvSpPr>
              <p:nvPr/>
            </p:nvSpPr>
            <p:spPr bwMode="auto">
              <a:xfrm>
                <a:off x="2511" y="2689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25" name="Oval 1527"/>
              <p:cNvSpPr>
                <a:spLocks noChangeArrowheads="1"/>
              </p:cNvSpPr>
              <p:nvPr/>
            </p:nvSpPr>
            <p:spPr bwMode="auto">
              <a:xfrm>
                <a:off x="2605" y="2593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26" name="Oval 1528"/>
              <p:cNvSpPr>
                <a:spLocks noChangeArrowheads="1"/>
              </p:cNvSpPr>
              <p:nvPr/>
            </p:nvSpPr>
            <p:spPr bwMode="auto">
              <a:xfrm>
                <a:off x="2605" y="2593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27" name="Oval 1529"/>
              <p:cNvSpPr>
                <a:spLocks noChangeArrowheads="1"/>
              </p:cNvSpPr>
              <p:nvPr/>
            </p:nvSpPr>
            <p:spPr bwMode="auto">
              <a:xfrm>
                <a:off x="2383" y="2801"/>
                <a:ext cx="28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28" name="Oval 1530"/>
              <p:cNvSpPr>
                <a:spLocks noChangeArrowheads="1"/>
              </p:cNvSpPr>
              <p:nvPr/>
            </p:nvSpPr>
            <p:spPr bwMode="auto">
              <a:xfrm>
                <a:off x="2383" y="2801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29" name="Oval 1531"/>
              <p:cNvSpPr>
                <a:spLocks noChangeArrowheads="1"/>
              </p:cNvSpPr>
              <p:nvPr/>
            </p:nvSpPr>
            <p:spPr bwMode="auto">
              <a:xfrm>
                <a:off x="2538" y="2609"/>
                <a:ext cx="28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30" name="Oval 1532"/>
              <p:cNvSpPr>
                <a:spLocks noChangeArrowheads="1"/>
              </p:cNvSpPr>
              <p:nvPr/>
            </p:nvSpPr>
            <p:spPr bwMode="auto">
              <a:xfrm>
                <a:off x="2538" y="2609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31" name="Oval 1533"/>
              <p:cNvSpPr>
                <a:spLocks noChangeArrowheads="1"/>
              </p:cNvSpPr>
              <p:nvPr/>
            </p:nvSpPr>
            <p:spPr bwMode="auto">
              <a:xfrm>
                <a:off x="2399" y="2801"/>
                <a:ext cx="27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32" name="Oval 1534"/>
              <p:cNvSpPr>
                <a:spLocks noChangeArrowheads="1"/>
              </p:cNvSpPr>
              <p:nvPr/>
            </p:nvSpPr>
            <p:spPr bwMode="auto">
              <a:xfrm>
                <a:off x="2399" y="2801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33" name="Oval 1535"/>
              <p:cNvSpPr>
                <a:spLocks noChangeArrowheads="1"/>
              </p:cNvSpPr>
              <p:nvPr/>
            </p:nvSpPr>
            <p:spPr bwMode="auto">
              <a:xfrm>
                <a:off x="2415" y="2801"/>
                <a:ext cx="25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34" name="Oval 1536"/>
              <p:cNvSpPr>
                <a:spLocks noChangeArrowheads="1"/>
              </p:cNvSpPr>
              <p:nvPr/>
            </p:nvSpPr>
            <p:spPr bwMode="auto">
              <a:xfrm>
                <a:off x="2415" y="2801"/>
                <a:ext cx="23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35" name="Oval 1537"/>
              <p:cNvSpPr>
                <a:spLocks noChangeArrowheads="1"/>
              </p:cNvSpPr>
              <p:nvPr/>
            </p:nvSpPr>
            <p:spPr bwMode="auto">
              <a:xfrm>
                <a:off x="2558" y="2623"/>
                <a:ext cx="27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36" name="Oval 1538"/>
              <p:cNvSpPr>
                <a:spLocks noChangeArrowheads="1"/>
              </p:cNvSpPr>
              <p:nvPr/>
            </p:nvSpPr>
            <p:spPr bwMode="auto">
              <a:xfrm>
                <a:off x="2558" y="2623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37" name="Oval 1539"/>
              <p:cNvSpPr>
                <a:spLocks noChangeArrowheads="1"/>
              </p:cNvSpPr>
              <p:nvPr/>
            </p:nvSpPr>
            <p:spPr bwMode="auto">
              <a:xfrm>
                <a:off x="2430" y="2715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38" name="Oval 1540"/>
              <p:cNvSpPr>
                <a:spLocks noChangeArrowheads="1"/>
              </p:cNvSpPr>
              <p:nvPr/>
            </p:nvSpPr>
            <p:spPr bwMode="auto">
              <a:xfrm>
                <a:off x="2430" y="2715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39" name="Oval 1541"/>
              <p:cNvSpPr>
                <a:spLocks noChangeArrowheads="1"/>
              </p:cNvSpPr>
              <p:nvPr/>
            </p:nvSpPr>
            <p:spPr bwMode="auto">
              <a:xfrm>
                <a:off x="2444" y="2715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40" name="Oval 1542"/>
              <p:cNvSpPr>
                <a:spLocks noChangeArrowheads="1"/>
              </p:cNvSpPr>
              <p:nvPr/>
            </p:nvSpPr>
            <p:spPr bwMode="auto">
              <a:xfrm>
                <a:off x="2444" y="2715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41" name="Oval 1543"/>
              <p:cNvSpPr>
                <a:spLocks noChangeArrowheads="1"/>
              </p:cNvSpPr>
              <p:nvPr/>
            </p:nvSpPr>
            <p:spPr bwMode="auto">
              <a:xfrm>
                <a:off x="2558" y="2623"/>
                <a:ext cx="27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42" name="Oval 1544"/>
              <p:cNvSpPr>
                <a:spLocks noChangeArrowheads="1"/>
              </p:cNvSpPr>
              <p:nvPr/>
            </p:nvSpPr>
            <p:spPr bwMode="auto">
              <a:xfrm>
                <a:off x="2558" y="2623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43" name="Oval 1545"/>
              <p:cNvSpPr>
                <a:spLocks noChangeArrowheads="1"/>
              </p:cNvSpPr>
              <p:nvPr/>
            </p:nvSpPr>
            <p:spPr bwMode="auto">
              <a:xfrm>
                <a:off x="2572" y="2623"/>
                <a:ext cx="27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44" name="Oval 1546"/>
              <p:cNvSpPr>
                <a:spLocks noChangeArrowheads="1"/>
              </p:cNvSpPr>
              <p:nvPr/>
            </p:nvSpPr>
            <p:spPr bwMode="auto">
              <a:xfrm>
                <a:off x="2572" y="2623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45" name="Oval 1547"/>
              <p:cNvSpPr>
                <a:spLocks noChangeArrowheads="1"/>
              </p:cNvSpPr>
              <p:nvPr/>
            </p:nvSpPr>
            <p:spPr bwMode="auto">
              <a:xfrm>
                <a:off x="2462" y="2715"/>
                <a:ext cx="25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46" name="Oval 1548"/>
              <p:cNvSpPr>
                <a:spLocks noChangeArrowheads="1"/>
              </p:cNvSpPr>
              <p:nvPr/>
            </p:nvSpPr>
            <p:spPr bwMode="auto">
              <a:xfrm>
                <a:off x="2462" y="2715"/>
                <a:ext cx="23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47" name="Oval 1549"/>
              <p:cNvSpPr>
                <a:spLocks noChangeArrowheads="1"/>
              </p:cNvSpPr>
              <p:nvPr/>
            </p:nvSpPr>
            <p:spPr bwMode="auto">
              <a:xfrm>
                <a:off x="2558" y="2623"/>
                <a:ext cx="27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48" name="Oval 1550"/>
              <p:cNvSpPr>
                <a:spLocks noChangeArrowheads="1"/>
              </p:cNvSpPr>
              <p:nvPr/>
            </p:nvSpPr>
            <p:spPr bwMode="auto">
              <a:xfrm>
                <a:off x="2558" y="2623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49" name="Oval 1551"/>
              <p:cNvSpPr>
                <a:spLocks noChangeArrowheads="1"/>
              </p:cNvSpPr>
              <p:nvPr/>
            </p:nvSpPr>
            <p:spPr bwMode="auto">
              <a:xfrm>
                <a:off x="2415" y="2609"/>
                <a:ext cx="25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50" name="Oval 1552"/>
              <p:cNvSpPr>
                <a:spLocks noChangeArrowheads="1"/>
              </p:cNvSpPr>
              <p:nvPr/>
            </p:nvSpPr>
            <p:spPr bwMode="auto">
              <a:xfrm>
                <a:off x="2415" y="2609"/>
                <a:ext cx="23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51" name="Oval 1553"/>
              <p:cNvSpPr>
                <a:spLocks noChangeArrowheads="1"/>
              </p:cNvSpPr>
              <p:nvPr/>
            </p:nvSpPr>
            <p:spPr bwMode="auto">
              <a:xfrm>
                <a:off x="2430" y="2546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52" name="Oval 1554"/>
              <p:cNvSpPr>
                <a:spLocks noChangeArrowheads="1"/>
              </p:cNvSpPr>
              <p:nvPr/>
            </p:nvSpPr>
            <p:spPr bwMode="auto">
              <a:xfrm>
                <a:off x="2430" y="2546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53" name="Oval 1555"/>
              <p:cNvSpPr>
                <a:spLocks noChangeArrowheads="1"/>
              </p:cNvSpPr>
              <p:nvPr/>
            </p:nvSpPr>
            <p:spPr bwMode="auto">
              <a:xfrm>
                <a:off x="2415" y="2609"/>
                <a:ext cx="25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54" name="Oval 1556"/>
              <p:cNvSpPr>
                <a:spLocks noChangeArrowheads="1"/>
              </p:cNvSpPr>
              <p:nvPr/>
            </p:nvSpPr>
            <p:spPr bwMode="auto">
              <a:xfrm>
                <a:off x="2415" y="2609"/>
                <a:ext cx="23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55" name="Oval 1557"/>
              <p:cNvSpPr>
                <a:spLocks noChangeArrowheads="1"/>
              </p:cNvSpPr>
              <p:nvPr/>
            </p:nvSpPr>
            <p:spPr bwMode="auto">
              <a:xfrm>
                <a:off x="2430" y="2546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56" name="Oval 1558"/>
              <p:cNvSpPr>
                <a:spLocks noChangeArrowheads="1"/>
              </p:cNvSpPr>
              <p:nvPr/>
            </p:nvSpPr>
            <p:spPr bwMode="auto">
              <a:xfrm>
                <a:off x="2430" y="2546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57" name="Oval 1559"/>
              <p:cNvSpPr>
                <a:spLocks noChangeArrowheads="1"/>
              </p:cNvSpPr>
              <p:nvPr/>
            </p:nvSpPr>
            <p:spPr bwMode="auto">
              <a:xfrm>
                <a:off x="2652" y="2579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58" name="Oval 1560"/>
              <p:cNvSpPr>
                <a:spLocks noChangeArrowheads="1"/>
              </p:cNvSpPr>
              <p:nvPr/>
            </p:nvSpPr>
            <p:spPr bwMode="auto">
              <a:xfrm>
                <a:off x="2652" y="2579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59" name="Oval 1561"/>
              <p:cNvSpPr>
                <a:spLocks noChangeArrowheads="1"/>
              </p:cNvSpPr>
              <p:nvPr/>
            </p:nvSpPr>
            <p:spPr bwMode="auto">
              <a:xfrm>
                <a:off x="2746" y="2579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60" name="Oval 1562"/>
              <p:cNvSpPr>
                <a:spLocks noChangeArrowheads="1"/>
              </p:cNvSpPr>
              <p:nvPr/>
            </p:nvSpPr>
            <p:spPr bwMode="auto">
              <a:xfrm>
                <a:off x="2746" y="2579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61" name="Oval 1563"/>
              <p:cNvSpPr>
                <a:spLocks noChangeArrowheads="1"/>
              </p:cNvSpPr>
              <p:nvPr/>
            </p:nvSpPr>
            <p:spPr bwMode="auto">
              <a:xfrm>
                <a:off x="2871" y="2477"/>
                <a:ext cx="28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62" name="Oval 1564"/>
              <p:cNvSpPr>
                <a:spLocks noChangeArrowheads="1"/>
              </p:cNvSpPr>
              <p:nvPr/>
            </p:nvSpPr>
            <p:spPr bwMode="auto">
              <a:xfrm>
                <a:off x="2871" y="2477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63" name="Oval 1565"/>
              <p:cNvSpPr>
                <a:spLocks noChangeArrowheads="1"/>
              </p:cNvSpPr>
              <p:nvPr/>
            </p:nvSpPr>
            <p:spPr bwMode="auto">
              <a:xfrm>
                <a:off x="2793" y="3241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64" name="Oval 1566"/>
              <p:cNvSpPr>
                <a:spLocks noChangeArrowheads="1"/>
              </p:cNvSpPr>
              <p:nvPr/>
            </p:nvSpPr>
            <p:spPr bwMode="auto">
              <a:xfrm>
                <a:off x="2793" y="3241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65" name="Oval 1567"/>
              <p:cNvSpPr>
                <a:spLocks noChangeArrowheads="1"/>
              </p:cNvSpPr>
              <p:nvPr/>
            </p:nvSpPr>
            <p:spPr bwMode="auto">
              <a:xfrm>
                <a:off x="2824" y="3161"/>
                <a:ext cx="28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66" name="Oval 1568"/>
              <p:cNvSpPr>
                <a:spLocks noChangeArrowheads="1"/>
              </p:cNvSpPr>
              <p:nvPr/>
            </p:nvSpPr>
            <p:spPr bwMode="auto">
              <a:xfrm>
                <a:off x="2824" y="3161"/>
                <a:ext cx="24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67" name="Oval 1569"/>
              <p:cNvSpPr>
                <a:spLocks noChangeArrowheads="1"/>
              </p:cNvSpPr>
              <p:nvPr/>
            </p:nvSpPr>
            <p:spPr bwMode="auto">
              <a:xfrm>
                <a:off x="2824" y="3210"/>
                <a:ext cx="28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68" name="Oval 1570"/>
              <p:cNvSpPr>
                <a:spLocks noChangeArrowheads="1"/>
              </p:cNvSpPr>
              <p:nvPr/>
            </p:nvSpPr>
            <p:spPr bwMode="auto">
              <a:xfrm>
                <a:off x="2824" y="3210"/>
                <a:ext cx="24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69" name="Oval 1571"/>
              <p:cNvSpPr>
                <a:spLocks noChangeArrowheads="1"/>
              </p:cNvSpPr>
              <p:nvPr/>
            </p:nvSpPr>
            <p:spPr bwMode="auto">
              <a:xfrm>
                <a:off x="2854" y="3161"/>
                <a:ext cx="27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70" name="Oval 1572"/>
              <p:cNvSpPr>
                <a:spLocks noChangeArrowheads="1"/>
              </p:cNvSpPr>
              <p:nvPr/>
            </p:nvSpPr>
            <p:spPr bwMode="auto">
              <a:xfrm>
                <a:off x="2854" y="3161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71" name="Oval 1573"/>
              <p:cNvSpPr>
                <a:spLocks noChangeArrowheads="1"/>
              </p:cNvSpPr>
              <p:nvPr/>
            </p:nvSpPr>
            <p:spPr bwMode="auto">
              <a:xfrm>
                <a:off x="3326" y="2234"/>
                <a:ext cx="28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72" name="Oval 1574"/>
              <p:cNvSpPr>
                <a:spLocks noChangeArrowheads="1"/>
              </p:cNvSpPr>
              <p:nvPr/>
            </p:nvSpPr>
            <p:spPr bwMode="auto">
              <a:xfrm>
                <a:off x="3326" y="2234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73" name="Oval 1575"/>
              <p:cNvSpPr>
                <a:spLocks noChangeArrowheads="1"/>
              </p:cNvSpPr>
              <p:nvPr/>
            </p:nvSpPr>
            <p:spPr bwMode="auto">
              <a:xfrm>
                <a:off x="3312" y="2234"/>
                <a:ext cx="26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74" name="Oval 1576"/>
              <p:cNvSpPr>
                <a:spLocks noChangeArrowheads="1"/>
              </p:cNvSpPr>
              <p:nvPr/>
            </p:nvSpPr>
            <p:spPr bwMode="auto">
              <a:xfrm>
                <a:off x="3312" y="2234"/>
                <a:ext cx="24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75" name="Oval 1577"/>
              <p:cNvSpPr>
                <a:spLocks noChangeArrowheads="1"/>
              </p:cNvSpPr>
              <p:nvPr/>
            </p:nvSpPr>
            <p:spPr bwMode="auto">
              <a:xfrm>
                <a:off x="3989" y="1825"/>
                <a:ext cx="25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76" name="Oval 1578"/>
              <p:cNvSpPr>
                <a:spLocks noChangeArrowheads="1"/>
              </p:cNvSpPr>
              <p:nvPr/>
            </p:nvSpPr>
            <p:spPr bwMode="auto">
              <a:xfrm>
                <a:off x="3989" y="1825"/>
                <a:ext cx="23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77" name="Oval 1579"/>
              <p:cNvSpPr>
                <a:spLocks noChangeArrowheads="1"/>
              </p:cNvSpPr>
              <p:nvPr/>
            </p:nvSpPr>
            <p:spPr bwMode="auto">
              <a:xfrm>
                <a:off x="3751" y="1888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78" name="Oval 1580"/>
              <p:cNvSpPr>
                <a:spLocks noChangeArrowheads="1"/>
              </p:cNvSpPr>
              <p:nvPr/>
            </p:nvSpPr>
            <p:spPr bwMode="auto">
              <a:xfrm>
                <a:off x="3751" y="1888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79" name="Oval 1581"/>
              <p:cNvSpPr>
                <a:spLocks noChangeArrowheads="1"/>
              </p:cNvSpPr>
              <p:nvPr/>
            </p:nvSpPr>
            <p:spPr bwMode="auto">
              <a:xfrm>
                <a:off x="3769" y="1888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80" name="Oval 1582"/>
              <p:cNvSpPr>
                <a:spLocks noChangeArrowheads="1"/>
              </p:cNvSpPr>
              <p:nvPr/>
            </p:nvSpPr>
            <p:spPr bwMode="auto">
              <a:xfrm>
                <a:off x="3769" y="1888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81" name="Oval 1583"/>
              <p:cNvSpPr>
                <a:spLocks noChangeArrowheads="1"/>
              </p:cNvSpPr>
              <p:nvPr/>
            </p:nvSpPr>
            <p:spPr bwMode="auto">
              <a:xfrm>
                <a:off x="3751" y="1888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82" name="Oval 1584"/>
              <p:cNvSpPr>
                <a:spLocks noChangeArrowheads="1"/>
              </p:cNvSpPr>
              <p:nvPr/>
            </p:nvSpPr>
            <p:spPr bwMode="auto">
              <a:xfrm>
                <a:off x="3751" y="1888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83" name="Oval 1585"/>
              <p:cNvSpPr>
                <a:spLocks noChangeArrowheads="1"/>
              </p:cNvSpPr>
              <p:nvPr/>
            </p:nvSpPr>
            <p:spPr bwMode="auto">
              <a:xfrm>
                <a:off x="3769" y="1888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84" name="Oval 1586"/>
              <p:cNvSpPr>
                <a:spLocks noChangeArrowheads="1"/>
              </p:cNvSpPr>
              <p:nvPr/>
            </p:nvSpPr>
            <p:spPr bwMode="auto">
              <a:xfrm>
                <a:off x="3769" y="1888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85" name="Oval 1587"/>
              <p:cNvSpPr>
                <a:spLocks noChangeArrowheads="1"/>
              </p:cNvSpPr>
              <p:nvPr/>
            </p:nvSpPr>
            <p:spPr bwMode="auto">
              <a:xfrm>
                <a:off x="3973" y="2760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86" name="Oval 1588"/>
              <p:cNvSpPr>
                <a:spLocks noChangeArrowheads="1"/>
              </p:cNvSpPr>
              <p:nvPr/>
            </p:nvSpPr>
            <p:spPr bwMode="auto">
              <a:xfrm>
                <a:off x="3973" y="2760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87" name="Oval 1589"/>
              <p:cNvSpPr>
                <a:spLocks noChangeArrowheads="1"/>
              </p:cNvSpPr>
              <p:nvPr/>
            </p:nvSpPr>
            <p:spPr bwMode="auto">
              <a:xfrm>
                <a:off x="3832" y="1888"/>
                <a:ext cx="27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88" name="Oval 1590"/>
              <p:cNvSpPr>
                <a:spLocks noChangeArrowheads="1"/>
              </p:cNvSpPr>
              <p:nvPr/>
            </p:nvSpPr>
            <p:spPr bwMode="auto">
              <a:xfrm>
                <a:off x="3832" y="1888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89" name="Oval 1591"/>
              <p:cNvSpPr>
                <a:spLocks noChangeArrowheads="1"/>
              </p:cNvSpPr>
              <p:nvPr/>
            </p:nvSpPr>
            <p:spPr bwMode="auto">
              <a:xfrm>
                <a:off x="4036" y="2715"/>
                <a:ext cx="25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90" name="Oval 1592"/>
              <p:cNvSpPr>
                <a:spLocks noChangeArrowheads="1"/>
              </p:cNvSpPr>
              <p:nvPr/>
            </p:nvSpPr>
            <p:spPr bwMode="auto">
              <a:xfrm>
                <a:off x="4036" y="2715"/>
                <a:ext cx="23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91" name="Oval 1593"/>
              <p:cNvSpPr>
                <a:spLocks noChangeArrowheads="1"/>
              </p:cNvSpPr>
              <p:nvPr/>
            </p:nvSpPr>
            <p:spPr bwMode="auto">
              <a:xfrm>
                <a:off x="3910" y="1825"/>
                <a:ext cx="28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92" name="Oval 1594"/>
              <p:cNvSpPr>
                <a:spLocks noChangeArrowheads="1"/>
              </p:cNvSpPr>
              <p:nvPr/>
            </p:nvSpPr>
            <p:spPr bwMode="auto">
              <a:xfrm>
                <a:off x="3910" y="1825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93" name="Oval 1595"/>
              <p:cNvSpPr>
                <a:spLocks noChangeArrowheads="1"/>
              </p:cNvSpPr>
              <p:nvPr/>
            </p:nvSpPr>
            <p:spPr bwMode="auto">
              <a:xfrm>
                <a:off x="3926" y="1825"/>
                <a:ext cx="27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94" name="Oval 1596"/>
              <p:cNvSpPr>
                <a:spLocks noChangeArrowheads="1"/>
              </p:cNvSpPr>
              <p:nvPr/>
            </p:nvSpPr>
            <p:spPr bwMode="auto">
              <a:xfrm>
                <a:off x="3926" y="1825"/>
                <a:ext cx="25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95" name="Oval 1597"/>
              <p:cNvSpPr>
                <a:spLocks noChangeArrowheads="1"/>
              </p:cNvSpPr>
              <p:nvPr/>
            </p:nvSpPr>
            <p:spPr bwMode="auto">
              <a:xfrm>
                <a:off x="3751" y="1888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96" name="Oval 1598"/>
              <p:cNvSpPr>
                <a:spLocks noChangeArrowheads="1"/>
              </p:cNvSpPr>
              <p:nvPr/>
            </p:nvSpPr>
            <p:spPr bwMode="auto">
              <a:xfrm>
                <a:off x="3751" y="1888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97" name="Oval 1599"/>
              <p:cNvSpPr>
                <a:spLocks noChangeArrowheads="1"/>
              </p:cNvSpPr>
              <p:nvPr/>
            </p:nvSpPr>
            <p:spPr bwMode="auto">
              <a:xfrm>
                <a:off x="3895" y="1825"/>
                <a:ext cx="25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98" name="Oval 1600"/>
              <p:cNvSpPr>
                <a:spLocks noChangeArrowheads="1"/>
              </p:cNvSpPr>
              <p:nvPr/>
            </p:nvSpPr>
            <p:spPr bwMode="auto">
              <a:xfrm>
                <a:off x="3895" y="1825"/>
                <a:ext cx="23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99" name="Oval 1601"/>
              <p:cNvSpPr>
                <a:spLocks noChangeArrowheads="1"/>
              </p:cNvSpPr>
              <p:nvPr/>
            </p:nvSpPr>
            <p:spPr bwMode="auto">
              <a:xfrm>
                <a:off x="3973" y="1825"/>
                <a:ext cx="27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00" name="Oval 1602"/>
              <p:cNvSpPr>
                <a:spLocks noChangeArrowheads="1"/>
              </p:cNvSpPr>
              <p:nvPr/>
            </p:nvSpPr>
            <p:spPr bwMode="auto">
              <a:xfrm>
                <a:off x="3973" y="1825"/>
                <a:ext cx="25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01" name="Oval 1603"/>
              <p:cNvSpPr>
                <a:spLocks noChangeArrowheads="1"/>
              </p:cNvSpPr>
              <p:nvPr/>
            </p:nvSpPr>
            <p:spPr bwMode="auto">
              <a:xfrm>
                <a:off x="3910" y="1825"/>
                <a:ext cx="28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02" name="Oval 1604"/>
              <p:cNvSpPr>
                <a:spLocks noChangeArrowheads="1"/>
              </p:cNvSpPr>
              <p:nvPr/>
            </p:nvSpPr>
            <p:spPr bwMode="auto">
              <a:xfrm>
                <a:off x="3910" y="1825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03" name="Oval 1605"/>
              <p:cNvSpPr>
                <a:spLocks noChangeArrowheads="1"/>
              </p:cNvSpPr>
              <p:nvPr/>
            </p:nvSpPr>
            <p:spPr bwMode="auto">
              <a:xfrm>
                <a:off x="3816" y="1888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04" name="Oval 1606"/>
              <p:cNvSpPr>
                <a:spLocks noChangeArrowheads="1"/>
              </p:cNvSpPr>
              <p:nvPr/>
            </p:nvSpPr>
            <p:spPr bwMode="auto">
              <a:xfrm>
                <a:off x="3816" y="1888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05" name="Oval 1607"/>
              <p:cNvSpPr>
                <a:spLocks noChangeArrowheads="1"/>
              </p:cNvSpPr>
              <p:nvPr/>
            </p:nvSpPr>
            <p:spPr bwMode="auto">
              <a:xfrm>
                <a:off x="3895" y="1825"/>
                <a:ext cx="25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06" name="Oval 1608"/>
              <p:cNvSpPr>
                <a:spLocks noChangeArrowheads="1"/>
              </p:cNvSpPr>
              <p:nvPr/>
            </p:nvSpPr>
            <p:spPr bwMode="auto">
              <a:xfrm>
                <a:off x="3895" y="1825"/>
                <a:ext cx="23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07" name="Oval 1609"/>
              <p:cNvSpPr>
                <a:spLocks noChangeArrowheads="1"/>
              </p:cNvSpPr>
              <p:nvPr/>
            </p:nvSpPr>
            <p:spPr bwMode="auto">
              <a:xfrm>
                <a:off x="3800" y="1984"/>
                <a:ext cx="26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08" name="Oval 1610"/>
              <p:cNvSpPr>
                <a:spLocks noChangeArrowheads="1"/>
              </p:cNvSpPr>
              <p:nvPr/>
            </p:nvSpPr>
            <p:spPr bwMode="auto">
              <a:xfrm>
                <a:off x="3800" y="1984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09" name="Oval 1611"/>
              <p:cNvSpPr>
                <a:spLocks noChangeArrowheads="1"/>
              </p:cNvSpPr>
              <p:nvPr/>
            </p:nvSpPr>
            <p:spPr bwMode="auto">
              <a:xfrm>
                <a:off x="3751" y="1888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10" name="Oval 1612"/>
              <p:cNvSpPr>
                <a:spLocks noChangeArrowheads="1"/>
              </p:cNvSpPr>
              <p:nvPr/>
            </p:nvSpPr>
            <p:spPr bwMode="auto">
              <a:xfrm>
                <a:off x="3751" y="1888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11" name="Oval 1613"/>
              <p:cNvSpPr>
                <a:spLocks noChangeArrowheads="1"/>
              </p:cNvSpPr>
              <p:nvPr/>
            </p:nvSpPr>
            <p:spPr bwMode="auto">
              <a:xfrm>
                <a:off x="3642" y="2037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12" name="Oval 1614"/>
              <p:cNvSpPr>
                <a:spLocks noChangeArrowheads="1"/>
              </p:cNvSpPr>
              <p:nvPr/>
            </p:nvSpPr>
            <p:spPr bwMode="auto">
              <a:xfrm>
                <a:off x="3642" y="2037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13" name="Oval 1615"/>
              <p:cNvSpPr>
                <a:spLocks noChangeArrowheads="1"/>
              </p:cNvSpPr>
              <p:nvPr/>
            </p:nvSpPr>
            <p:spPr bwMode="auto">
              <a:xfrm>
                <a:off x="3785" y="1984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14" name="Oval 1616"/>
              <p:cNvSpPr>
                <a:spLocks noChangeArrowheads="1"/>
              </p:cNvSpPr>
              <p:nvPr/>
            </p:nvSpPr>
            <p:spPr bwMode="auto">
              <a:xfrm>
                <a:off x="3785" y="1984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</p:grpSp>
        <p:grpSp>
          <p:nvGrpSpPr>
            <p:cNvPr id="1415" name="Group 1617"/>
            <p:cNvGrpSpPr>
              <a:grpSpLocks/>
            </p:cNvGrpSpPr>
            <p:nvPr/>
          </p:nvGrpSpPr>
          <p:grpSpPr bwMode="auto">
            <a:xfrm>
              <a:off x="3544888" y="3325863"/>
              <a:ext cx="2300287" cy="2012950"/>
              <a:chOff x="2368" y="1686"/>
              <a:chExt cx="1523" cy="1381"/>
            </a:xfrm>
          </p:grpSpPr>
          <p:sp>
            <p:nvSpPr>
              <p:cNvPr id="1416" name="Oval 1618"/>
              <p:cNvSpPr>
                <a:spLocks noChangeArrowheads="1"/>
              </p:cNvSpPr>
              <p:nvPr/>
            </p:nvSpPr>
            <p:spPr bwMode="auto">
              <a:xfrm>
                <a:off x="3738" y="1888"/>
                <a:ext cx="27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17" name="Oval 1619"/>
              <p:cNvSpPr>
                <a:spLocks noChangeArrowheads="1"/>
              </p:cNvSpPr>
              <p:nvPr/>
            </p:nvSpPr>
            <p:spPr bwMode="auto">
              <a:xfrm>
                <a:off x="3738" y="1888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18" name="Oval 1620"/>
              <p:cNvSpPr>
                <a:spLocks noChangeArrowheads="1"/>
              </p:cNvSpPr>
              <p:nvPr/>
            </p:nvSpPr>
            <p:spPr bwMode="auto">
              <a:xfrm>
                <a:off x="3863" y="1984"/>
                <a:ext cx="28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19" name="Oval 1621"/>
              <p:cNvSpPr>
                <a:spLocks noChangeArrowheads="1"/>
              </p:cNvSpPr>
              <p:nvPr/>
            </p:nvSpPr>
            <p:spPr bwMode="auto">
              <a:xfrm>
                <a:off x="3863" y="1984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20" name="Oval 1622"/>
              <p:cNvSpPr>
                <a:spLocks noChangeArrowheads="1"/>
              </p:cNvSpPr>
              <p:nvPr/>
            </p:nvSpPr>
            <p:spPr bwMode="auto">
              <a:xfrm>
                <a:off x="3626" y="2037"/>
                <a:ext cx="25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21" name="Oval 1623"/>
              <p:cNvSpPr>
                <a:spLocks noChangeArrowheads="1"/>
              </p:cNvSpPr>
              <p:nvPr/>
            </p:nvSpPr>
            <p:spPr bwMode="auto">
              <a:xfrm>
                <a:off x="3626" y="2037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22" name="Oval 1624"/>
              <p:cNvSpPr>
                <a:spLocks noChangeArrowheads="1"/>
              </p:cNvSpPr>
              <p:nvPr/>
            </p:nvSpPr>
            <p:spPr bwMode="auto">
              <a:xfrm>
                <a:off x="3704" y="2037"/>
                <a:ext cx="28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23" name="Oval 1625"/>
              <p:cNvSpPr>
                <a:spLocks noChangeArrowheads="1"/>
              </p:cNvSpPr>
              <p:nvPr/>
            </p:nvSpPr>
            <p:spPr bwMode="auto">
              <a:xfrm>
                <a:off x="3704" y="2037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24" name="Oval 1626"/>
              <p:cNvSpPr>
                <a:spLocks noChangeArrowheads="1"/>
              </p:cNvSpPr>
              <p:nvPr/>
            </p:nvSpPr>
            <p:spPr bwMode="auto">
              <a:xfrm>
                <a:off x="3785" y="1984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25" name="Oval 1627"/>
              <p:cNvSpPr>
                <a:spLocks noChangeArrowheads="1"/>
              </p:cNvSpPr>
              <p:nvPr/>
            </p:nvSpPr>
            <p:spPr bwMode="auto">
              <a:xfrm>
                <a:off x="3785" y="1984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26" name="Oval 1628"/>
              <p:cNvSpPr>
                <a:spLocks noChangeArrowheads="1"/>
              </p:cNvSpPr>
              <p:nvPr/>
            </p:nvSpPr>
            <p:spPr bwMode="auto">
              <a:xfrm>
                <a:off x="3738" y="1888"/>
                <a:ext cx="27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27" name="Oval 1629"/>
              <p:cNvSpPr>
                <a:spLocks noChangeArrowheads="1"/>
              </p:cNvSpPr>
              <p:nvPr/>
            </p:nvSpPr>
            <p:spPr bwMode="auto">
              <a:xfrm>
                <a:off x="3738" y="1888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28" name="Oval 1630"/>
              <p:cNvSpPr>
                <a:spLocks noChangeArrowheads="1"/>
              </p:cNvSpPr>
              <p:nvPr/>
            </p:nvSpPr>
            <p:spPr bwMode="auto">
              <a:xfrm>
                <a:off x="2999" y="2458"/>
                <a:ext cx="25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29" name="Oval 1631"/>
              <p:cNvSpPr>
                <a:spLocks noChangeArrowheads="1"/>
              </p:cNvSpPr>
              <p:nvPr/>
            </p:nvSpPr>
            <p:spPr bwMode="auto">
              <a:xfrm>
                <a:off x="2999" y="2458"/>
                <a:ext cx="23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30" name="Oval 1632"/>
              <p:cNvSpPr>
                <a:spLocks noChangeArrowheads="1"/>
              </p:cNvSpPr>
              <p:nvPr/>
            </p:nvSpPr>
            <p:spPr bwMode="auto">
              <a:xfrm>
                <a:off x="3046" y="2458"/>
                <a:ext cx="25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31" name="Oval 1633"/>
              <p:cNvSpPr>
                <a:spLocks noChangeArrowheads="1"/>
              </p:cNvSpPr>
              <p:nvPr/>
            </p:nvSpPr>
            <p:spPr bwMode="auto">
              <a:xfrm>
                <a:off x="3046" y="2458"/>
                <a:ext cx="23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32" name="Oval 1634"/>
              <p:cNvSpPr>
                <a:spLocks noChangeArrowheads="1"/>
              </p:cNvSpPr>
              <p:nvPr/>
            </p:nvSpPr>
            <p:spPr bwMode="auto">
              <a:xfrm>
                <a:off x="3154" y="2377"/>
                <a:ext cx="27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33" name="Oval 1635"/>
              <p:cNvSpPr>
                <a:spLocks noChangeArrowheads="1"/>
              </p:cNvSpPr>
              <p:nvPr/>
            </p:nvSpPr>
            <p:spPr bwMode="auto">
              <a:xfrm>
                <a:off x="3154" y="2377"/>
                <a:ext cx="25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34" name="Oval 1636"/>
              <p:cNvSpPr>
                <a:spLocks noChangeArrowheads="1"/>
              </p:cNvSpPr>
              <p:nvPr/>
            </p:nvSpPr>
            <p:spPr bwMode="auto">
              <a:xfrm>
                <a:off x="3046" y="2458"/>
                <a:ext cx="25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35" name="Oval 1637"/>
              <p:cNvSpPr>
                <a:spLocks noChangeArrowheads="1"/>
              </p:cNvSpPr>
              <p:nvPr/>
            </p:nvSpPr>
            <p:spPr bwMode="auto">
              <a:xfrm>
                <a:off x="3046" y="2458"/>
                <a:ext cx="23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36" name="Oval 1638"/>
              <p:cNvSpPr>
                <a:spLocks noChangeArrowheads="1"/>
              </p:cNvSpPr>
              <p:nvPr/>
            </p:nvSpPr>
            <p:spPr bwMode="auto">
              <a:xfrm>
                <a:off x="3265" y="2416"/>
                <a:ext cx="26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37" name="Oval 1639"/>
              <p:cNvSpPr>
                <a:spLocks noChangeArrowheads="1"/>
              </p:cNvSpPr>
              <p:nvPr/>
            </p:nvSpPr>
            <p:spPr bwMode="auto">
              <a:xfrm>
                <a:off x="3265" y="2416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38" name="Oval 1640"/>
              <p:cNvSpPr>
                <a:spLocks noChangeArrowheads="1"/>
              </p:cNvSpPr>
              <p:nvPr/>
            </p:nvSpPr>
            <p:spPr bwMode="auto">
              <a:xfrm>
                <a:off x="3154" y="2579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39" name="Oval 1641"/>
              <p:cNvSpPr>
                <a:spLocks noChangeArrowheads="1"/>
              </p:cNvSpPr>
              <p:nvPr/>
            </p:nvSpPr>
            <p:spPr bwMode="auto">
              <a:xfrm>
                <a:off x="3154" y="2579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40" name="Oval 1642"/>
              <p:cNvSpPr>
                <a:spLocks noChangeArrowheads="1"/>
              </p:cNvSpPr>
              <p:nvPr/>
            </p:nvSpPr>
            <p:spPr bwMode="auto">
              <a:xfrm>
                <a:off x="3297" y="2416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41" name="Oval 1643"/>
              <p:cNvSpPr>
                <a:spLocks noChangeArrowheads="1"/>
              </p:cNvSpPr>
              <p:nvPr/>
            </p:nvSpPr>
            <p:spPr bwMode="auto">
              <a:xfrm>
                <a:off x="3297" y="2416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42" name="Oval 1644"/>
              <p:cNvSpPr>
                <a:spLocks noChangeArrowheads="1"/>
              </p:cNvSpPr>
              <p:nvPr/>
            </p:nvSpPr>
            <p:spPr bwMode="auto">
              <a:xfrm>
                <a:off x="3028" y="2579"/>
                <a:ext cx="28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43" name="Oval 1645"/>
              <p:cNvSpPr>
                <a:spLocks noChangeArrowheads="1"/>
              </p:cNvSpPr>
              <p:nvPr/>
            </p:nvSpPr>
            <p:spPr bwMode="auto">
              <a:xfrm>
                <a:off x="3028" y="2579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44" name="Oval 1646"/>
              <p:cNvSpPr>
                <a:spLocks noChangeArrowheads="1"/>
              </p:cNvSpPr>
              <p:nvPr/>
            </p:nvSpPr>
            <p:spPr bwMode="auto">
              <a:xfrm>
                <a:off x="3122" y="2579"/>
                <a:ext cx="28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45" name="Oval 1647"/>
              <p:cNvSpPr>
                <a:spLocks noChangeArrowheads="1"/>
              </p:cNvSpPr>
              <p:nvPr/>
            </p:nvSpPr>
            <p:spPr bwMode="auto">
              <a:xfrm>
                <a:off x="3122" y="2579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46" name="Oval 1648"/>
              <p:cNvSpPr>
                <a:spLocks noChangeArrowheads="1"/>
              </p:cNvSpPr>
              <p:nvPr/>
            </p:nvSpPr>
            <p:spPr bwMode="auto">
              <a:xfrm>
                <a:off x="3028" y="2579"/>
                <a:ext cx="28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47" name="Oval 1649"/>
              <p:cNvSpPr>
                <a:spLocks noChangeArrowheads="1"/>
              </p:cNvSpPr>
              <p:nvPr/>
            </p:nvSpPr>
            <p:spPr bwMode="auto">
              <a:xfrm>
                <a:off x="3028" y="2579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48" name="Oval 1650"/>
              <p:cNvSpPr>
                <a:spLocks noChangeArrowheads="1"/>
              </p:cNvSpPr>
              <p:nvPr/>
            </p:nvSpPr>
            <p:spPr bwMode="auto">
              <a:xfrm>
                <a:off x="3122" y="2579"/>
                <a:ext cx="28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49" name="Oval 1651"/>
              <p:cNvSpPr>
                <a:spLocks noChangeArrowheads="1"/>
              </p:cNvSpPr>
              <p:nvPr/>
            </p:nvSpPr>
            <p:spPr bwMode="auto">
              <a:xfrm>
                <a:off x="3122" y="2579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50" name="Oval 1652"/>
              <p:cNvSpPr>
                <a:spLocks noChangeArrowheads="1"/>
              </p:cNvSpPr>
              <p:nvPr/>
            </p:nvSpPr>
            <p:spPr bwMode="auto">
              <a:xfrm>
                <a:off x="3265" y="2416"/>
                <a:ext cx="26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51" name="Oval 1653"/>
              <p:cNvSpPr>
                <a:spLocks noChangeArrowheads="1"/>
              </p:cNvSpPr>
              <p:nvPr/>
            </p:nvSpPr>
            <p:spPr bwMode="auto">
              <a:xfrm>
                <a:off x="3265" y="2416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52" name="Oval 1654"/>
              <p:cNvSpPr>
                <a:spLocks noChangeArrowheads="1"/>
              </p:cNvSpPr>
              <p:nvPr/>
            </p:nvSpPr>
            <p:spPr bwMode="auto">
              <a:xfrm>
                <a:off x="3028" y="2579"/>
                <a:ext cx="28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53" name="Oval 1655"/>
              <p:cNvSpPr>
                <a:spLocks noChangeArrowheads="1"/>
              </p:cNvSpPr>
              <p:nvPr/>
            </p:nvSpPr>
            <p:spPr bwMode="auto">
              <a:xfrm>
                <a:off x="3028" y="2579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54" name="Oval 1656"/>
              <p:cNvSpPr>
                <a:spLocks noChangeArrowheads="1"/>
              </p:cNvSpPr>
              <p:nvPr/>
            </p:nvSpPr>
            <p:spPr bwMode="auto">
              <a:xfrm>
                <a:off x="3140" y="2546"/>
                <a:ext cx="27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55" name="Oval 1657"/>
              <p:cNvSpPr>
                <a:spLocks noChangeArrowheads="1"/>
              </p:cNvSpPr>
              <p:nvPr/>
            </p:nvSpPr>
            <p:spPr bwMode="auto">
              <a:xfrm>
                <a:off x="3140" y="2546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56" name="Oval 1658"/>
              <p:cNvSpPr>
                <a:spLocks noChangeArrowheads="1"/>
              </p:cNvSpPr>
              <p:nvPr/>
            </p:nvSpPr>
            <p:spPr bwMode="auto">
              <a:xfrm>
                <a:off x="3265" y="2416"/>
                <a:ext cx="26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57" name="Oval 1659"/>
              <p:cNvSpPr>
                <a:spLocks noChangeArrowheads="1"/>
              </p:cNvSpPr>
              <p:nvPr/>
            </p:nvSpPr>
            <p:spPr bwMode="auto">
              <a:xfrm>
                <a:off x="3265" y="2416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58" name="Oval 1660"/>
              <p:cNvSpPr>
                <a:spLocks noChangeArrowheads="1"/>
              </p:cNvSpPr>
              <p:nvPr/>
            </p:nvSpPr>
            <p:spPr bwMode="auto">
              <a:xfrm>
                <a:off x="3122" y="2579"/>
                <a:ext cx="28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59" name="Oval 1661"/>
              <p:cNvSpPr>
                <a:spLocks noChangeArrowheads="1"/>
              </p:cNvSpPr>
              <p:nvPr/>
            </p:nvSpPr>
            <p:spPr bwMode="auto">
              <a:xfrm>
                <a:off x="3122" y="2579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60" name="Oval 1662"/>
              <p:cNvSpPr>
                <a:spLocks noChangeArrowheads="1"/>
              </p:cNvSpPr>
              <p:nvPr/>
            </p:nvSpPr>
            <p:spPr bwMode="auto">
              <a:xfrm>
                <a:off x="3279" y="2416"/>
                <a:ext cx="28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61" name="Oval 1663"/>
              <p:cNvSpPr>
                <a:spLocks noChangeArrowheads="1"/>
              </p:cNvSpPr>
              <p:nvPr/>
            </p:nvSpPr>
            <p:spPr bwMode="auto">
              <a:xfrm>
                <a:off x="3279" y="2416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62" name="Oval 1664"/>
              <p:cNvSpPr>
                <a:spLocks noChangeArrowheads="1"/>
              </p:cNvSpPr>
              <p:nvPr/>
            </p:nvSpPr>
            <p:spPr bwMode="auto">
              <a:xfrm>
                <a:off x="3013" y="2285"/>
                <a:ext cx="27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63" name="Oval 1665"/>
              <p:cNvSpPr>
                <a:spLocks noChangeArrowheads="1"/>
              </p:cNvSpPr>
              <p:nvPr/>
            </p:nvSpPr>
            <p:spPr bwMode="auto">
              <a:xfrm>
                <a:off x="3013" y="2285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64" name="Oval 1666"/>
              <p:cNvSpPr>
                <a:spLocks noChangeArrowheads="1"/>
              </p:cNvSpPr>
              <p:nvPr/>
            </p:nvSpPr>
            <p:spPr bwMode="auto">
              <a:xfrm>
                <a:off x="3028" y="2234"/>
                <a:ext cx="28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65" name="Oval 1667"/>
              <p:cNvSpPr>
                <a:spLocks noChangeArrowheads="1"/>
              </p:cNvSpPr>
              <p:nvPr/>
            </p:nvSpPr>
            <p:spPr bwMode="auto">
              <a:xfrm>
                <a:off x="3028" y="2234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66" name="Oval 1668"/>
              <p:cNvSpPr>
                <a:spLocks noChangeArrowheads="1"/>
              </p:cNvSpPr>
              <p:nvPr/>
            </p:nvSpPr>
            <p:spPr bwMode="auto">
              <a:xfrm>
                <a:off x="2885" y="2308"/>
                <a:ext cx="28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67" name="Oval 1669"/>
              <p:cNvSpPr>
                <a:spLocks noChangeArrowheads="1"/>
              </p:cNvSpPr>
              <p:nvPr/>
            </p:nvSpPr>
            <p:spPr bwMode="auto">
              <a:xfrm>
                <a:off x="2885" y="2308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68" name="Oval 1670"/>
              <p:cNvSpPr>
                <a:spLocks noChangeArrowheads="1"/>
              </p:cNvSpPr>
              <p:nvPr/>
            </p:nvSpPr>
            <p:spPr bwMode="auto">
              <a:xfrm>
                <a:off x="2905" y="2308"/>
                <a:ext cx="25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69" name="Oval 1671"/>
              <p:cNvSpPr>
                <a:spLocks noChangeArrowheads="1"/>
              </p:cNvSpPr>
              <p:nvPr/>
            </p:nvSpPr>
            <p:spPr bwMode="auto">
              <a:xfrm>
                <a:off x="2905" y="2308"/>
                <a:ext cx="23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70" name="Oval 1672"/>
              <p:cNvSpPr>
                <a:spLocks noChangeArrowheads="1"/>
              </p:cNvSpPr>
              <p:nvPr/>
            </p:nvSpPr>
            <p:spPr bwMode="auto">
              <a:xfrm>
                <a:off x="2952" y="2285"/>
                <a:ext cx="25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71" name="Oval 1673"/>
              <p:cNvSpPr>
                <a:spLocks noChangeArrowheads="1"/>
              </p:cNvSpPr>
              <p:nvPr/>
            </p:nvSpPr>
            <p:spPr bwMode="auto">
              <a:xfrm>
                <a:off x="2952" y="2285"/>
                <a:ext cx="23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72" name="Oval 1674"/>
              <p:cNvSpPr>
                <a:spLocks noChangeArrowheads="1"/>
              </p:cNvSpPr>
              <p:nvPr/>
            </p:nvSpPr>
            <p:spPr bwMode="auto">
              <a:xfrm>
                <a:off x="2932" y="2234"/>
                <a:ext cx="28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73" name="Oval 1675"/>
              <p:cNvSpPr>
                <a:spLocks noChangeArrowheads="1"/>
              </p:cNvSpPr>
              <p:nvPr/>
            </p:nvSpPr>
            <p:spPr bwMode="auto">
              <a:xfrm>
                <a:off x="2932" y="2234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74" name="Oval 1676"/>
              <p:cNvSpPr>
                <a:spLocks noChangeArrowheads="1"/>
              </p:cNvSpPr>
              <p:nvPr/>
            </p:nvSpPr>
            <p:spPr bwMode="auto">
              <a:xfrm>
                <a:off x="2932" y="2308"/>
                <a:ext cx="28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75" name="Oval 1677"/>
              <p:cNvSpPr>
                <a:spLocks noChangeArrowheads="1"/>
              </p:cNvSpPr>
              <p:nvPr/>
            </p:nvSpPr>
            <p:spPr bwMode="auto">
              <a:xfrm>
                <a:off x="2932" y="2308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76" name="Oval 1678"/>
              <p:cNvSpPr>
                <a:spLocks noChangeArrowheads="1"/>
              </p:cNvSpPr>
              <p:nvPr/>
            </p:nvSpPr>
            <p:spPr bwMode="auto">
              <a:xfrm>
                <a:off x="2981" y="2285"/>
                <a:ext cx="28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77" name="Oval 1679"/>
              <p:cNvSpPr>
                <a:spLocks noChangeArrowheads="1"/>
              </p:cNvSpPr>
              <p:nvPr/>
            </p:nvSpPr>
            <p:spPr bwMode="auto">
              <a:xfrm>
                <a:off x="2981" y="2285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78" name="Oval 1680"/>
              <p:cNvSpPr>
                <a:spLocks noChangeArrowheads="1"/>
              </p:cNvSpPr>
              <p:nvPr/>
            </p:nvSpPr>
            <p:spPr bwMode="auto">
              <a:xfrm>
                <a:off x="2981" y="2234"/>
                <a:ext cx="28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79" name="Oval 1681"/>
              <p:cNvSpPr>
                <a:spLocks noChangeArrowheads="1"/>
              </p:cNvSpPr>
              <p:nvPr/>
            </p:nvSpPr>
            <p:spPr bwMode="auto">
              <a:xfrm>
                <a:off x="2981" y="2234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80" name="Oval 1682"/>
              <p:cNvSpPr>
                <a:spLocks noChangeArrowheads="1"/>
              </p:cNvSpPr>
              <p:nvPr/>
            </p:nvSpPr>
            <p:spPr bwMode="auto">
              <a:xfrm>
                <a:off x="2981" y="2308"/>
                <a:ext cx="28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81" name="Oval 1683"/>
              <p:cNvSpPr>
                <a:spLocks noChangeArrowheads="1"/>
              </p:cNvSpPr>
              <p:nvPr/>
            </p:nvSpPr>
            <p:spPr bwMode="auto">
              <a:xfrm>
                <a:off x="2981" y="2308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82" name="Oval 1684"/>
              <p:cNvSpPr>
                <a:spLocks noChangeArrowheads="1"/>
              </p:cNvSpPr>
              <p:nvPr/>
            </p:nvSpPr>
            <p:spPr bwMode="auto">
              <a:xfrm>
                <a:off x="2965" y="2308"/>
                <a:ext cx="28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83" name="Oval 1685"/>
              <p:cNvSpPr>
                <a:spLocks noChangeArrowheads="1"/>
              </p:cNvSpPr>
              <p:nvPr/>
            </p:nvSpPr>
            <p:spPr bwMode="auto">
              <a:xfrm>
                <a:off x="2965" y="2308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84" name="Oval 1686"/>
              <p:cNvSpPr>
                <a:spLocks noChangeArrowheads="1"/>
              </p:cNvSpPr>
              <p:nvPr/>
            </p:nvSpPr>
            <p:spPr bwMode="auto">
              <a:xfrm>
                <a:off x="2981" y="2285"/>
                <a:ext cx="28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85" name="Oval 1687"/>
              <p:cNvSpPr>
                <a:spLocks noChangeArrowheads="1"/>
              </p:cNvSpPr>
              <p:nvPr/>
            </p:nvSpPr>
            <p:spPr bwMode="auto">
              <a:xfrm>
                <a:off x="2981" y="2285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86" name="Oval 1688"/>
              <p:cNvSpPr>
                <a:spLocks noChangeArrowheads="1"/>
              </p:cNvSpPr>
              <p:nvPr/>
            </p:nvSpPr>
            <p:spPr bwMode="auto">
              <a:xfrm>
                <a:off x="3060" y="2285"/>
                <a:ext cx="27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87" name="Oval 1689"/>
              <p:cNvSpPr>
                <a:spLocks noChangeArrowheads="1"/>
              </p:cNvSpPr>
              <p:nvPr/>
            </p:nvSpPr>
            <p:spPr bwMode="auto">
              <a:xfrm>
                <a:off x="3060" y="2285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88" name="Oval 1690"/>
              <p:cNvSpPr>
                <a:spLocks noChangeArrowheads="1"/>
              </p:cNvSpPr>
              <p:nvPr/>
            </p:nvSpPr>
            <p:spPr bwMode="auto">
              <a:xfrm>
                <a:off x="3171" y="2177"/>
                <a:ext cx="26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89" name="Oval 1691"/>
              <p:cNvSpPr>
                <a:spLocks noChangeArrowheads="1"/>
              </p:cNvSpPr>
              <p:nvPr/>
            </p:nvSpPr>
            <p:spPr bwMode="auto">
              <a:xfrm>
                <a:off x="3171" y="2177"/>
                <a:ext cx="24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90" name="Oval 1692"/>
              <p:cNvSpPr>
                <a:spLocks noChangeArrowheads="1"/>
              </p:cNvSpPr>
              <p:nvPr/>
            </p:nvSpPr>
            <p:spPr bwMode="auto">
              <a:xfrm>
                <a:off x="3187" y="2177"/>
                <a:ext cx="27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91" name="Oval 1693"/>
              <p:cNvSpPr>
                <a:spLocks noChangeArrowheads="1"/>
              </p:cNvSpPr>
              <p:nvPr/>
            </p:nvSpPr>
            <p:spPr bwMode="auto">
              <a:xfrm>
                <a:off x="3187" y="2177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92" name="Oval 1694"/>
              <p:cNvSpPr>
                <a:spLocks noChangeArrowheads="1"/>
              </p:cNvSpPr>
              <p:nvPr/>
            </p:nvSpPr>
            <p:spPr bwMode="auto">
              <a:xfrm>
                <a:off x="3154" y="2055"/>
                <a:ext cx="27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93" name="Oval 1695"/>
              <p:cNvSpPr>
                <a:spLocks noChangeArrowheads="1"/>
              </p:cNvSpPr>
              <p:nvPr/>
            </p:nvSpPr>
            <p:spPr bwMode="auto">
              <a:xfrm>
                <a:off x="3154" y="2055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94" name="Oval 1696"/>
              <p:cNvSpPr>
                <a:spLocks noChangeArrowheads="1"/>
              </p:cNvSpPr>
              <p:nvPr/>
            </p:nvSpPr>
            <p:spPr bwMode="auto">
              <a:xfrm>
                <a:off x="3093" y="2285"/>
                <a:ext cx="27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95" name="Oval 1697"/>
              <p:cNvSpPr>
                <a:spLocks noChangeArrowheads="1"/>
              </p:cNvSpPr>
              <p:nvPr/>
            </p:nvSpPr>
            <p:spPr bwMode="auto">
              <a:xfrm>
                <a:off x="3093" y="2285"/>
                <a:ext cx="23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96" name="Oval 1698"/>
              <p:cNvSpPr>
                <a:spLocks noChangeArrowheads="1"/>
              </p:cNvSpPr>
              <p:nvPr/>
            </p:nvSpPr>
            <p:spPr bwMode="auto">
              <a:xfrm>
                <a:off x="3248" y="1686"/>
                <a:ext cx="27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97" name="Oval 1699"/>
              <p:cNvSpPr>
                <a:spLocks noChangeArrowheads="1"/>
              </p:cNvSpPr>
              <p:nvPr/>
            </p:nvSpPr>
            <p:spPr bwMode="auto">
              <a:xfrm>
                <a:off x="3248" y="1686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98" name="Oval 1700"/>
              <p:cNvSpPr>
                <a:spLocks noChangeArrowheads="1"/>
              </p:cNvSpPr>
              <p:nvPr/>
            </p:nvSpPr>
            <p:spPr bwMode="auto">
              <a:xfrm>
                <a:off x="3218" y="2177"/>
                <a:ext cx="26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99" name="Oval 1701"/>
              <p:cNvSpPr>
                <a:spLocks noChangeArrowheads="1"/>
              </p:cNvSpPr>
              <p:nvPr/>
            </p:nvSpPr>
            <p:spPr bwMode="auto">
              <a:xfrm>
                <a:off x="3218" y="2177"/>
                <a:ext cx="24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00" name="Oval 1702"/>
              <p:cNvSpPr>
                <a:spLocks noChangeArrowheads="1"/>
              </p:cNvSpPr>
              <p:nvPr/>
            </p:nvSpPr>
            <p:spPr bwMode="auto">
              <a:xfrm>
                <a:off x="3201" y="2055"/>
                <a:ext cx="27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01" name="Oval 1703"/>
              <p:cNvSpPr>
                <a:spLocks noChangeArrowheads="1"/>
              </p:cNvSpPr>
              <p:nvPr/>
            </p:nvSpPr>
            <p:spPr bwMode="auto">
              <a:xfrm>
                <a:off x="3201" y="2055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02" name="Oval 1704"/>
              <p:cNvSpPr>
                <a:spLocks noChangeArrowheads="1"/>
              </p:cNvSpPr>
              <p:nvPr/>
            </p:nvSpPr>
            <p:spPr bwMode="auto">
              <a:xfrm>
                <a:off x="3279" y="1686"/>
                <a:ext cx="28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03" name="Oval 1705"/>
              <p:cNvSpPr>
                <a:spLocks noChangeArrowheads="1"/>
              </p:cNvSpPr>
              <p:nvPr/>
            </p:nvSpPr>
            <p:spPr bwMode="auto">
              <a:xfrm>
                <a:off x="3279" y="1686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04" name="Oval 1706"/>
              <p:cNvSpPr>
                <a:spLocks noChangeArrowheads="1"/>
              </p:cNvSpPr>
              <p:nvPr/>
            </p:nvSpPr>
            <p:spPr bwMode="auto">
              <a:xfrm>
                <a:off x="2619" y="2715"/>
                <a:ext cx="27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05" name="Oval 1707"/>
              <p:cNvSpPr>
                <a:spLocks noChangeArrowheads="1"/>
              </p:cNvSpPr>
              <p:nvPr/>
            </p:nvSpPr>
            <p:spPr bwMode="auto">
              <a:xfrm>
                <a:off x="2619" y="2715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06" name="Oval 1708"/>
              <p:cNvSpPr>
                <a:spLocks noChangeArrowheads="1"/>
              </p:cNvSpPr>
              <p:nvPr/>
            </p:nvSpPr>
            <p:spPr bwMode="auto">
              <a:xfrm>
                <a:off x="2666" y="2689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07" name="Oval 1709"/>
              <p:cNvSpPr>
                <a:spLocks noChangeArrowheads="1"/>
              </p:cNvSpPr>
              <p:nvPr/>
            </p:nvSpPr>
            <p:spPr bwMode="auto">
              <a:xfrm>
                <a:off x="2666" y="2689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08" name="Oval 1710"/>
              <p:cNvSpPr>
                <a:spLocks noChangeArrowheads="1"/>
              </p:cNvSpPr>
              <p:nvPr/>
            </p:nvSpPr>
            <p:spPr bwMode="auto">
              <a:xfrm>
                <a:off x="2838" y="2458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09" name="Oval 1711"/>
              <p:cNvSpPr>
                <a:spLocks noChangeArrowheads="1"/>
              </p:cNvSpPr>
              <p:nvPr/>
            </p:nvSpPr>
            <p:spPr bwMode="auto">
              <a:xfrm>
                <a:off x="2838" y="2458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10" name="Oval 1712"/>
              <p:cNvSpPr>
                <a:spLocks noChangeArrowheads="1"/>
              </p:cNvSpPr>
              <p:nvPr/>
            </p:nvSpPr>
            <p:spPr bwMode="auto">
              <a:xfrm>
                <a:off x="2777" y="2636"/>
                <a:ext cx="26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11" name="Oval 1713"/>
              <p:cNvSpPr>
                <a:spLocks noChangeArrowheads="1"/>
              </p:cNvSpPr>
              <p:nvPr/>
            </p:nvSpPr>
            <p:spPr bwMode="auto">
              <a:xfrm>
                <a:off x="2777" y="2636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12" name="Oval 1714"/>
              <p:cNvSpPr>
                <a:spLocks noChangeArrowheads="1"/>
              </p:cNvSpPr>
              <p:nvPr/>
            </p:nvSpPr>
            <p:spPr bwMode="auto">
              <a:xfrm>
                <a:off x="2838" y="2458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13" name="Oval 1715"/>
              <p:cNvSpPr>
                <a:spLocks noChangeArrowheads="1"/>
              </p:cNvSpPr>
              <p:nvPr/>
            </p:nvSpPr>
            <p:spPr bwMode="auto">
              <a:xfrm>
                <a:off x="2838" y="2458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14" name="Oval 1716"/>
              <p:cNvSpPr>
                <a:spLocks noChangeArrowheads="1"/>
              </p:cNvSpPr>
              <p:nvPr/>
            </p:nvSpPr>
            <p:spPr bwMode="auto">
              <a:xfrm>
                <a:off x="2777" y="2636"/>
                <a:ext cx="26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15" name="Oval 1717"/>
              <p:cNvSpPr>
                <a:spLocks noChangeArrowheads="1"/>
              </p:cNvSpPr>
              <p:nvPr/>
            </p:nvSpPr>
            <p:spPr bwMode="auto">
              <a:xfrm>
                <a:off x="2777" y="2636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16" name="Oval 1718"/>
              <p:cNvSpPr>
                <a:spLocks noChangeArrowheads="1"/>
              </p:cNvSpPr>
              <p:nvPr/>
            </p:nvSpPr>
            <p:spPr bwMode="auto">
              <a:xfrm>
                <a:off x="2838" y="2458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17" name="Oval 1719"/>
              <p:cNvSpPr>
                <a:spLocks noChangeArrowheads="1"/>
              </p:cNvSpPr>
              <p:nvPr/>
            </p:nvSpPr>
            <p:spPr bwMode="auto">
              <a:xfrm>
                <a:off x="2838" y="2458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18" name="Oval 1720"/>
              <p:cNvSpPr>
                <a:spLocks noChangeArrowheads="1"/>
              </p:cNvSpPr>
              <p:nvPr/>
            </p:nvSpPr>
            <p:spPr bwMode="auto">
              <a:xfrm>
                <a:off x="2730" y="2689"/>
                <a:ext cx="26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19" name="Oval 1721"/>
              <p:cNvSpPr>
                <a:spLocks noChangeArrowheads="1"/>
              </p:cNvSpPr>
              <p:nvPr/>
            </p:nvSpPr>
            <p:spPr bwMode="auto">
              <a:xfrm>
                <a:off x="2730" y="2689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20" name="Oval 1722"/>
              <p:cNvSpPr>
                <a:spLocks noChangeArrowheads="1"/>
              </p:cNvSpPr>
              <p:nvPr/>
            </p:nvSpPr>
            <p:spPr bwMode="auto">
              <a:xfrm>
                <a:off x="2885" y="2458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21" name="Oval 1723"/>
              <p:cNvSpPr>
                <a:spLocks noChangeArrowheads="1"/>
              </p:cNvSpPr>
              <p:nvPr/>
            </p:nvSpPr>
            <p:spPr bwMode="auto">
              <a:xfrm>
                <a:off x="2885" y="2458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22" name="Oval 1724"/>
              <p:cNvSpPr>
                <a:spLocks noChangeArrowheads="1"/>
              </p:cNvSpPr>
              <p:nvPr/>
            </p:nvSpPr>
            <p:spPr bwMode="auto">
              <a:xfrm>
                <a:off x="2730" y="2689"/>
                <a:ext cx="26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23" name="Oval 1725"/>
              <p:cNvSpPr>
                <a:spLocks noChangeArrowheads="1"/>
              </p:cNvSpPr>
              <p:nvPr/>
            </p:nvSpPr>
            <p:spPr bwMode="auto">
              <a:xfrm>
                <a:off x="2730" y="2689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24" name="Oval 1726"/>
              <p:cNvSpPr>
                <a:spLocks noChangeArrowheads="1"/>
              </p:cNvSpPr>
              <p:nvPr/>
            </p:nvSpPr>
            <p:spPr bwMode="auto">
              <a:xfrm>
                <a:off x="2885" y="2458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25" name="Oval 1727"/>
              <p:cNvSpPr>
                <a:spLocks noChangeArrowheads="1"/>
              </p:cNvSpPr>
              <p:nvPr/>
            </p:nvSpPr>
            <p:spPr bwMode="auto">
              <a:xfrm>
                <a:off x="2885" y="2458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26" name="Oval 1728"/>
              <p:cNvSpPr>
                <a:spLocks noChangeArrowheads="1"/>
              </p:cNvSpPr>
              <p:nvPr/>
            </p:nvSpPr>
            <p:spPr bwMode="auto">
              <a:xfrm>
                <a:off x="2730" y="2689"/>
                <a:ext cx="26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27" name="Oval 1729"/>
              <p:cNvSpPr>
                <a:spLocks noChangeArrowheads="1"/>
              </p:cNvSpPr>
              <p:nvPr/>
            </p:nvSpPr>
            <p:spPr bwMode="auto">
              <a:xfrm>
                <a:off x="2730" y="2689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28" name="Oval 1730"/>
              <p:cNvSpPr>
                <a:spLocks noChangeArrowheads="1"/>
              </p:cNvSpPr>
              <p:nvPr/>
            </p:nvSpPr>
            <p:spPr bwMode="auto">
              <a:xfrm>
                <a:off x="2824" y="2609"/>
                <a:ext cx="28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29" name="Oval 1731"/>
              <p:cNvSpPr>
                <a:spLocks noChangeArrowheads="1"/>
              </p:cNvSpPr>
              <p:nvPr/>
            </p:nvSpPr>
            <p:spPr bwMode="auto">
              <a:xfrm>
                <a:off x="2824" y="2609"/>
                <a:ext cx="24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30" name="Oval 1732"/>
              <p:cNvSpPr>
                <a:spLocks noChangeArrowheads="1"/>
              </p:cNvSpPr>
              <p:nvPr/>
            </p:nvSpPr>
            <p:spPr bwMode="auto">
              <a:xfrm>
                <a:off x="2885" y="2458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31" name="Oval 1733"/>
              <p:cNvSpPr>
                <a:spLocks noChangeArrowheads="1"/>
              </p:cNvSpPr>
              <p:nvPr/>
            </p:nvSpPr>
            <p:spPr bwMode="auto">
              <a:xfrm>
                <a:off x="2885" y="2458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32" name="Oval 1734"/>
              <p:cNvSpPr>
                <a:spLocks noChangeArrowheads="1"/>
              </p:cNvSpPr>
              <p:nvPr/>
            </p:nvSpPr>
            <p:spPr bwMode="auto">
              <a:xfrm>
                <a:off x="2824" y="2609"/>
                <a:ext cx="28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33" name="Oval 1735"/>
              <p:cNvSpPr>
                <a:spLocks noChangeArrowheads="1"/>
              </p:cNvSpPr>
              <p:nvPr/>
            </p:nvSpPr>
            <p:spPr bwMode="auto">
              <a:xfrm>
                <a:off x="2824" y="2609"/>
                <a:ext cx="24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34" name="Oval 1736"/>
              <p:cNvSpPr>
                <a:spLocks noChangeArrowheads="1"/>
              </p:cNvSpPr>
              <p:nvPr/>
            </p:nvSpPr>
            <p:spPr bwMode="auto">
              <a:xfrm>
                <a:off x="2885" y="2458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35" name="Oval 1737"/>
              <p:cNvSpPr>
                <a:spLocks noChangeArrowheads="1"/>
              </p:cNvSpPr>
              <p:nvPr/>
            </p:nvSpPr>
            <p:spPr bwMode="auto">
              <a:xfrm>
                <a:off x="2885" y="2458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36" name="Oval 1738"/>
              <p:cNvSpPr>
                <a:spLocks noChangeArrowheads="1"/>
              </p:cNvSpPr>
              <p:nvPr/>
            </p:nvSpPr>
            <p:spPr bwMode="auto">
              <a:xfrm>
                <a:off x="2491" y="2829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37" name="Oval 1739"/>
              <p:cNvSpPr>
                <a:spLocks noChangeArrowheads="1"/>
              </p:cNvSpPr>
              <p:nvPr/>
            </p:nvSpPr>
            <p:spPr bwMode="auto">
              <a:xfrm>
                <a:off x="2491" y="2829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38" name="Oval 1740"/>
              <p:cNvSpPr>
                <a:spLocks noChangeArrowheads="1"/>
              </p:cNvSpPr>
              <p:nvPr/>
            </p:nvSpPr>
            <p:spPr bwMode="auto">
              <a:xfrm>
                <a:off x="2368" y="2964"/>
                <a:ext cx="25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39" name="Oval 1741"/>
              <p:cNvSpPr>
                <a:spLocks noChangeArrowheads="1"/>
              </p:cNvSpPr>
              <p:nvPr/>
            </p:nvSpPr>
            <p:spPr bwMode="auto">
              <a:xfrm>
                <a:off x="2368" y="2964"/>
                <a:ext cx="23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40" name="Oval 1742"/>
              <p:cNvSpPr>
                <a:spLocks noChangeArrowheads="1"/>
              </p:cNvSpPr>
              <p:nvPr/>
            </p:nvSpPr>
            <p:spPr bwMode="auto">
              <a:xfrm>
                <a:off x="2383" y="3039"/>
                <a:ext cx="28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41" name="Oval 1743"/>
              <p:cNvSpPr>
                <a:spLocks noChangeArrowheads="1"/>
              </p:cNvSpPr>
              <p:nvPr/>
            </p:nvSpPr>
            <p:spPr bwMode="auto">
              <a:xfrm>
                <a:off x="2383" y="3039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42" name="Oval 1744"/>
              <p:cNvSpPr>
                <a:spLocks noChangeArrowheads="1"/>
              </p:cNvSpPr>
              <p:nvPr/>
            </p:nvSpPr>
            <p:spPr bwMode="auto">
              <a:xfrm>
                <a:off x="2415" y="2947"/>
                <a:ext cx="25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43" name="Oval 1745"/>
              <p:cNvSpPr>
                <a:spLocks noChangeArrowheads="1"/>
              </p:cNvSpPr>
              <p:nvPr/>
            </p:nvSpPr>
            <p:spPr bwMode="auto">
              <a:xfrm>
                <a:off x="2415" y="2947"/>
                <a:ext cx="23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44" name="Oval 1746"/>
              <p:cNvSpPr>
                <a:spLocks noChangeArrowheads="1"/>
              </p:cNvSpPr>
              <p:nvPr/>
            </p:nvSpPr>
            <p:spPr bwMode="auto">
              <a:xfrm>
                <a:off x="2383" y="3039"/>
                <a:ext cx="28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45" name="Oval 1747"/>
              <p:cNvSpPr>
                <a:spLocks noChangeArrowheads="1"/>
              </p:cNvSpPr>
              <p:nvPr/>
            </p:nvSpPr>
            <p:spPr bwMode="auto">
              <a:xfrm>
                <a:off x="2383" y="3039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46" name="Oval 1748"/>
              <p:cNvSpPr>
                <a:spLocks noChangeArrowheads="1"/>
              </p:cNvSpPr>
              <p:nvPr/>
            </p:nvSpPr>
            <p:spPr bwMode="auto">
              <a:xfrm>
                <a:off x="2558" y="2689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47" name="Oval 1749"/>
              <p:cNvSpPr>
                <a:spLocks noChangeArrowheads="1"/>
              </p:cNvSpPr>
              <p:nvPr/>
            </p:nvSpPr>
            <p:spPr bwMode="auto">
              <a:xfrm>
                <a:off x="2558" y="2689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48" name="Oval 1750"/>
              <p:cNvSpPr>
                <a:spLocks noChangeArrowheads="1"/>
              </p:cNvSpPr>
              <p:nvPr/>
            </p:nvSpPr>
            <p:spPr bwMode="auto">
              <a:xfrm>
                <a:off x="2444" y="2874"/>
                <a:ext cx="28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49" name="Oval 1751"/>
              <p:cNvSpPr>
                <a:spLocks noChangeArrowheads="1"/>
              </p:cNvSpPr>
              <p:nvPr/>
            </p:nvSpPr>
            <p:spPr bwMode="auto">
              <a:xfrm>
                <a:off x="2444" y="2874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50" name="Oval 1752"/>
              <p:cNvSpPr>
                <a:spLocks noChangeArrowheads="1"/>
              </p:cNvSpPr>
              <p:nvPr/>
            </p:nvSpPr>
            <p:spPr bwMode="auto">
              <a:xfrm>
                <a:off x="2477" y="2829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51" name="Oval 1753"/>
              <p:cNvSpPr>
                <a:spLocks noChangeArrowheads="1"/>
              </p:cNvSpPr>
              <p:nvPr/>
            </p:nvSpPr>
            <p:spPr bwMode="auto">
              <a:xfrm>
                <a:off x="2477" y="2829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52" name="Oval 1754"/>
              <p:cNvSpPr>
                <a:spLocks noChangeArrowheads="1"/>
              </p:cNvSpPr>
              <p:nvPr/>
            </p:nvSpPr>
            <p:spPr bwMode="auto">
              <a:xfrm>
                <a:off x="2572" y="2689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53" name="Oval 1755"/>
              <p:cNvSpPr>
                <a:spLocks noChangeArrowheads="1"/>
              </p:cNvSpPr>
              <p:nvPr/>
            </p:nvSpPr>
            <p:spPr bwMode="auto">
              <a:xfrm>
                <a:off x="2572" y="2689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54" name="Oval 1756"/>
              <p:cNvSpPr>
                <a:spLocks noChangeArrowheads="1"/>
              </p:cNvSpPr>
              <p:nvPr/>
            </p:nvSpPr>
            <p:spPr bwMode="auto">
              <a:xfrm>
                <a:off x="2444" y="2782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55" name="Oval 1757"/>
              <p:cNvSpPr>
                <a:spLocks noChangeArrowheads="1"/>
              </p:cNvSpPr>
              <p:nvPr/>
            </p:nvSpPr>
            <p:spPr bwMode="auto">
              <a:xfrm>
                <a:off x="2444" y="2782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56" name="Oval 1758"/>
              <p:cNvSpPr>
                <a:spLocks noChangeArrowheads="1"/>
              </p:cNvSpPr>
              <p:nvPr/>
            </p:nvSpPr>
            <p:spPr bwMode="auto">
              <a:xfrm>
                <a:off x="3691" y="1825"/>
                <a:ext cx="27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57" name="Oval 1759"/>
              <p:cNvSpPr>
                <a:spLocks noChangeArrowheads="1"/>
              </p:cNvSpPr>
              <p:nvPr/>
            </p:nvSpPr>
            <p:spPr bwMode="auto">
              <a:xfrm>
                <a:off x="3691" y="1825"/>
                <a:ext cx="25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58" name="Oval 1760"/>
              <p:cNvSpPr>
                <a:spLocks noChangeArrowheads="1"/>
              </p:cNvSpPr>
              <p:nvPr/>
            </p:nvSpPr>
            <p:spPr bwMode="auto">
              <a:xfrm>
                <a:off x="3720" y="2829"/>
                <a:ext cx="26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59" name="Oval 1761"/>
              <p:cNvSpPr>
                <a:spLocks noChangeArrowheads="1"/>
              </p:cNvSpPr>
              <p:nvPr/>
            </p:nvSpPr>
            <p:spPr bwMode="auto">
              <a:xfrm>
                <a:off x="3720" y="2829"/>
                <a:ext cx="24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60" name="Oval 1762"/>
              <p:cNvSpPr>
                <a:spLocks noChangeArrowheads="1"/>
              </p:cNvSpPr>
              <p:nvPr/>
            </p:nvSpPr>
            <p:spPr bwMode="auto">
              <a:xfrm>
                <a:off x="3738" y="2829"/>
                <a:ext cx="27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61" name="Oval 1763"/>
              <p:cNvSpPr>
                <a:spLocks noChangeArrowheads="1"/>
              </p:cNvSpPr>
              <p:nvPr/>
            </p:nvSpPr>
            <p:spPr bwMode="auto">
              <a:xfrm>
                <a:off x="3738" y="2829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62" name="Oval 1764"/>
              <p:cNvSpPr>
                <a:spLocks noChangeArrowheads="1"/>
              </p:cNvSpPr>
              <p:nvPr/>
            </p:nvSpPr>
            <p:spPr bwMode="auto">
              <a:xfrm>
                <a:off x="3548" y="1984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63" name="Oval 1765"/>
              <p:cNvSpPr>
                <a:spLocks noChangeArrowheads="1"/>
              </p:cNvSpPr>
              <p:nvPr/>
            </p:nvSpPr>
            <p:spPr bwMode="auto">
              <a:xfrm>
                <a:off x="3548" y="1984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64" name="Oval 1766"/>
              <p:cNvSpPr>
                <a:spLocks noChangeArrowheads="1"/>
              </p:cNvSpPr>
              <p:nvPr/>
            </p:nvSpPr>
            <p:spPr bwMode="auto">
              <a:xfrm>
                <a:off x="3691" y="1825"/>
                <a:ext cx="27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65" name="Oval 1767"/>
              <p:cNvSpPr>
                <a:spLocks noChangeArrowheads="1"/>
              </p:cNvSpPr>
              <p:nvPr/>
            </p:nvSpPr>
            <p:spPr bwMode="auto">
              <a:xfrm>
                <a:off x="3691" y="1825"/>
                <a:ext cx="25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66" name="Oval 1768"/>
              <p:cNvSpPr>
                <a:spLocks noChangeArrowheads="1"/>
              </p:cNvSpPr>
              <p:nvPr/>
            </p:nvSpPr>
            <p:spPr bwMode="auto">
              <a:xfrm>
                <a:off x="3673" y="1825"/>
                <a:ext cx="26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67" name="Oval 1769"/>
              <p:cNvSpPr>
                <a:spLocks noChangeArrowheads="1"/>
              </p:cNvSpPr>
              <p:nvPr/>
            </p:nvSpPr>
            <p:spPr bwMode="auto">
              <a:xfrm>
                <a:off x="3673" y="1825"/>
                <a:ext cx="24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68" name="Oval 1770"/>
              <p:cNvSpPr>
                <a:spLocks noChangeArrowheads="1"/>
              </p:cNvSpPr>
              <p:nvPr/>
            </p:nvSpPr>
            <p:spPr bwMode="auto">
              <a:xfrm>
                <a:off x="3691" y="1825"/>
                <a:ext cx="27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69" name="Oval 1771"/>
              <p:cNvSpPr>
                <a:spLocks noChangeArrowheads="1"/>
              </p:cNvSpPr>
              <p:nvPr/>
            </p:nvSpPr>
            <p:spPr bwMode="auto">
              <a:xfrm>
                <a:off x="3691" y="1825"/>
                <a:ext cx="25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70" name="Oval 1772"/>
              <p:cNvSpPr>
                <a:spLocks noChangeArrowheads="1"/>
              </p:cNvSpPr>
              <p:nvPr/>
            </p:nvSpPr>
            <p:spPr bwMode="auto">
              <a:xfrm>
                <a:off x="3673" y="1825"/>
                <a:ext cx="26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71" name="Oval 1773"/>
              <p:cNvSpPr>
                <a:spLocks noChangeArrowheads="1"/>
              </p:cNvSpPr>
              <p:nvPr/>
            </p:nvSpPr>
            <p:spPr bwMode="auto">
              <a:xfrm>
                <a:off x="3673" y="1825"/>
                <a:ext cx="24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72" name="Oval 1774"/>
              <p:cNvSpPr>
                <a:spLocks noChangeArrowheads="1"/>
              </p:cNvSpPr>
              <p:nvPr/>
            </p:nvSpPr>
            <p:spPr bwMode="auto">
              <a:xfrm>
                <a:off x="3691" y="1825"/>
                <a:ext cx="27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73" name="Oval 1775"/>
              <p:cNvSpPr>
                <a:spLocks noChangeArrowheads="1"/>
              </p:cNvSpPr>
              <p:nvPr/>
            </p:nvSpPr>
            <p:spPr bwMode="auto">
              <a:xfrm>
                <a:off x="3691" y="1825"/>
                <a:ext cx="25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74" name="Oval 1776"/>
              <p:cNvSpPr>
                <a:spLocks noChangeArrowheads="1"/>
              </p:cNvSpPr>
              <p:nvPr/>
            </p:nvSpPr>
            <p:spPr bwMode="auto">
              <a:xfrm>
                <a:off x="3738" y="2829"/>
                <a:ext cx="27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75" name="Oval 1777"/>
              <p:cNvSpPr>
                <a:spLocks noChangeArrowheads="1"/>
              </p:cNvSpPr>
              <p:nvPr/>
            </p:nvSpPr>
            <p:spPr bwMode="auto">
              <a:xfrm>
                <a:off x="3738" y="2829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76" name="Oval 1778"/>
              <p:cNvSpPr>
                <a:spLocks noChangeArrowheads="1"/>
              </p:cNvSpPr>
              <p:nvPr/>
            </p:nvSpPr>
            <p:spPr bwMode="auto">
              <a:xfrm>
                <a:off x="3751" y="2829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77" name="Oval 1779"/>
              <p:cNvSpPr>
                <a:spLocks noChangeArrowheads="1"/>
              </p:cNvSpPr>
              <p:nvPr/>
            </p:nvSpPr>
            <p:spPr bwMode="auto">
              <a:xfrm>
                <a:off x="3751" y="2829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78" name="Oval 1780"/>
              <p:cNvSpPr>
                <a:spLocks noChangeArrowheads="1"/>
              </p:cNvSpPr>
              <p:nvPr/>
            </p:nvSpPr>
            <p:spPr bwMode="auto">
              <a:xfrm>
                <a:off x="3516" y="2234"/>
                <a:ext cx="28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79" name="Oval 1781"/>
              <p:cNvSpPr>
                <a:spLocks noChangeArrowheads="1"/>
              </p:cNvSpPr>
              <p:nvPr/>
            </p:nvSpPr>
            <p:spPr bwMode="auto">
              <a:xfrm>
                <a:off x="3516" y="2234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80" name="Oval 1782"/>
              <p:cNvSpPr>
                <a:spLocks noChangeArrowheads="1"/>
              </p:cNvSpPr>
              <p:nvPr/>
            </p:nvSpPr>
            <p:spPr bwMode="auto">
              <a:xfrm>
                <a:off x="3548" y="1984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81" name="Oval 1783"/>
              <p:cNvSpPr>
                <a:spLocks noChangeArrowheads="1"/>
              </p:cNvSpPr>
              <p:nvPr/>
            </p:nvSpPr>
            <p:spPr bwMode="auto">
              <a:xfrm>
                <a:off x="3548" y="1984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82" name="Oval 1784"/>
              <p:cNvSpPr>
                <a:spLocks noChangeArrowheads="1"/>
              </p:cNvSpPr>
              <p:nvPr/>
            </p:nvSpPr>
            <p:spPr bwMode="auto">
              <a:xfrm>
                <a:off x="3563" y="2177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83" name="Oval 1785"/>
              <p:cNvSpPr>
                <a:spLocks noChangeArrowheads="1"/>
              </p:cNvSpPr>
              <p:nvPr/>
            </p:nvSpPr>
            <p:spPr bwMode="auto">
              <a:xfrm>
                <a:off x="3563" y="2177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84" name="Oval 1786"/>
              <p:cNvSpPr>
                <a:spLocks noChangeArrowheads="1"/>
              </p:cNvSpPr>
              <p:nvPr/>
            </p:nvSpPr>
            <p:spPr bwMode="auto">
              <a:xfrm>
                <a:off x="3548" y="1984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85" name="Oval 1787"/>
              <p:cNvSpPr>
                <a:spLocks noChangeArrowheads="1"/>
              </p:cNvSpPr>
              <p:nvPr/>
            </p:nvSpPr>
            <p:spPr bwMode="auto">
              <a:xfrm>
                <a:off x="3548" y="1984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86" name="Oval 1788"/>
              <p:cNvSpPr>
                <a:spLocks noChangeArrowheads="1"/>
              </p:cNvSpPr>
              <p:nvPr/>
            </p:nvSpPr>
            <p:spPr bwMode="auto">
              <a:xfrm>
                <a:off x="3563" y="2177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87" name="Oval 1789"/>
              <p:cNvSpPr>
                <a:spLocks noChangeArrowheads="1"/>
              </p:cNvSpPr>
              <p:nvPr/>
            </p:nvSpPr>
            <p:spPr bwMode="auto">
              <a:xfrm>
                <a:off x="3563" y="2177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88" name="Oval 1790"/>
              <p:cNvSpPr>
                <a:spLocks noChangeArrowheads="1"/>
              </p:cNvSpPr>
              <p:nvPr/>
            </p:nvSpPr>
            <p:spPr bwMode="auto">
              <a:xfrm>
                <a:off x="3548" y="2177"/>
                <a:ext cx="27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89" name="Oval 1791"/>
              <p:cNvSpPr>
                <a:spLocks noChangeArrowheads="1"/>
              </p:cNvSpPr>
              <p:nvPr/>
            </p:nvSpPr>
            <p:spPr bwMode="auto">
              <a:xfrm>
                <a:off x="3548" y="2177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90" name="Oval 1792"/>
              <p:cNvSpPr>
                <a:spLocks noChangeArrowheads="1"/>
              </p:cNvSpPr>
              <p:nvPr/>
            </p:nvSpPr>
            <p:spPr bwMode="auto">
              <a:xfrm>
                <a:off x="3563" y="2177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91" name="Oval 1793"/>
              <p:cNvSpPr>
                <a:spLocks noChangeArrowheads="1"/>
              </p:cNvSpPr>
              <p:nvPr/>
            </p:nvSpPr>
            <p:spPr bwMode="auto">
              <a:xfrm>
                <a:off x="3563" y="2177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92" name="Oval 1794"/>
              <p:cNvSpPr>
                <a:spLocks noChangeArrowheads="1"/>
              </p:cNvSpPr>
              <p:nvPr/>
            </p:nvSpPr>
            <p:spPr bwMode="auto">
              <a:xfrm>
                <a:off x="3548" y="2177"/>
                <a:ext cx="27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93" name="Oval 1795"/>
              <p:cNvSpPr>
                <a:spLocks noChangeArrowheads="1"/>
              </p:cNvSpPr>
              <p:nvPr/>
            </p:nvSpPr>
            <p:spPr bwMode="auto">
              <a:xfrm>
                <a:off x="3548" y="2177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94" name="Oval 1796"/>
              <p:cNvSpPr>
                <a:spLocks noChangeArrowheads="1"/>
              </p:cNvSpPr>
              <p:nvPr/>
            </p:nvSpPr>
            <p:spPr bwMode="auto">
              <a:xfrm>
                <a:off x="3548" y="1984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95" name="Oval 1797"/>
              <p:cNvSpPr>
                <a:spLocks noChangeArrowheads="1"/>
              </p:cNvSpPr>
              <p:nvPr/>
            </p:nvSpPr>
            <p:spPr bwMode="auto">
              <a:xfrm>
                <a:off x="3548" y="1984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96" name="Oval 1798"/>
              <p:cNvSpPr>
                <a:spLocks noChangeArrowheads="1"/>
              </p:cNvSpPr>
              <p:nvPr/>
            </p:nvSpPr>
            <p:spPr bwMode="auto">
              <a:xfrm>
                <a:off x="3534" y="1984"/>
                <a:ext cx="25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97" name="Oval 1799"/>
              <p:cNvSpPr>
                <a:spLocks noChangeArrowheads="1"/>
              </p:cNvSpPr>
              <p:nvPr/>
            </p:nvSpPr>
            <p:spPr bwMode="auto">
              <a:xfrm>
                <a:off x="3534" y="1984"/>
                <a:ext cx="23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98" name="Oval 1800"/>
              <p:cNvSpPr>
                <a:spLocks noChangeArrowheads="1"/>
              </p:cNvSpPr>
              <p:nvPr/>
            </p:nvSpPr>
            <p:spPr bwMode="auto">
              <a:xfrm>
                <a:off x="3548" y="1984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99" name="Oval 1801"/>
              <p:cNvSpPr>
                <a:spLocks noChangeArrowheads="1"/>
              </p:cNvSpPr>
              <p:nvPr/>
            </p:nvSpPr>
            <p:spPr bwMode="auto">
              <a:xfrm>
                <a:off x="3548" y="1984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00" name="Oval 1802"/>
              <p:cNvSpPr>
                <a:spLocks noChangeArrowheads="1"/>
              </p:cNvSpPr>
              <p:nvPr/>
            </p:nvSpPr>
            <p:spPr bwMode="auto">
              <a:xfrm>
                <a:off x="3534" y="1984"/>
                <a:ext cx="25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01" name="Oval 1803"/>
              <p:cNvSpPr>
                <a:spLocks noChangeArrowheads="1"/>
              </p:cNvSpPr>
              <p:nvPr/>
            </p:nvSpPr>
            <p:spPr bwMode="auto">
              <a:xfrm>
                <a:off x="3534" y="1984"/>
                <a:ext cx="23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02" name="Oval 1804"/>
              <p:cNvSpPr>
                <a:spLocks noChangeArrowheads="1"/>
              </p:cNvSpPr>
              <p:nvPr/>
            </p:nvSpPr>
            <p:spPr bwMode="auto">
              <a:xfrm>
                <a:off x="3563" y="2177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03" name="Oval 1805"/>
              <p:cNvSpPr>
                <a:spLocks noChangeArrowheads="1"/>
              </p:cNvSpPr>
              <p:nvPr/>
            </p:nvSpPr>
            <p:spPr bwMode="auto">
              <a:xfrm>
                <a:off x="3563" y="2177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04" name="Oval 1806"/>
              <p:cNvSpPr>
                <a:spLocks noChangeArrowheads="1"/>
              </p:cNvSpPr>
              <p:nvPr/>
            </p:nvSpPr>
            <p:spPr bwMode="auto">
              <a:xfrm>
                <a:off x="3534" y="2177"/>
                <a:ext cx="25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05" name="Oval 1807"/>
              <p:cNvSpPr>
                <a:spLocks noChangeArrowheads="1"/>
              </p:cNvSpPr>
              <p:nvPr/>
            </p:nvSpPr>
            <p:spPr bwMode="auto">
              <a:xfrm>
                <a:off x="3534" y="2177"/>
                <a:ext cx="23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06" name="Oval 1808"/>
              <p:cNvSpPr>
                <a:spLocks noChangeArrowheads="1"/>
              </p:cNvSpPr>
              <p:nvPr/>
            </p:nvSpPr>
            <p:spPr bwMode="auto">
              <a:xfrm>
                <a:off x="3422" y="2234"/>
                <a:ext cx="28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07" name="Oval 1809"/>
              <p:cNvSpPr>
                <a:spLocks noChangeArrowheads="1"/>
              </p:cNvSpPr>
              <p:nvPr/>
            </p:nvSpPr>
            <p:spPr bwMode="auto">
              <a:xfrm>
                <a:off x="3422" y="2234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08" name="Oval 1810"/>
              <p:cNvSpPr>
                <a:spLocks noChangeArrowheads="1"/>
              </p:cNvSpPr>
              <p:nvPr/>
            </p:nvSpPr>
            <p:spPr bwMode="auto">
              <a:xfrm>
                <a:off x="3516" y="2234"/>
                <a:ext cx="28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09" name="Oval 1811"/>
              <p:cNvSpPr>
                <a:spLocks noChangeArrowheads="1"/>
              </p:cNvSpPr>
              <p:nvPr/>
            </p:nvSpPr>
            <p:spPr bwMode="auto">
              <a:xfrm>
                <a:off x="3516" y="2234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10" name="Oval 1812"/>
              <p:cNvSpPr>
                <a:spLocks noChangeArrowheads="1"/>
              </p:cNvSpPr>
              <p:nvPr/>
            </p:nvSpPr>
            <p:spPr bwMode="auto">
              <a:xfrm>
                <a:off x="3422" y="2234"/>
                <a:ext cx="28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11" name="Oval 1813"/>
              <p:cNvSpPr>
                <a:spLocks noChangeArrowheads="1"/>
              </p:cNvSpPr>
              <p:nvPr/>
            </p:nvSpPr>
            <p:spPr bwMode="auto">
              <a:xfrm>
                <a:off x="3422" y="2234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12" name="Oval 1814"/>
              <p:cNvSpPr>
                <a:spLocks noChangeArrowheads="1"/>
              </p:cNvSpPr>
              <p:nvPr/>
            </p:nvSpPr>
            <p:spPr bwMode="auto">
              <a:xfrm>
                <a:off x="3359" y="2234"/>
                <a:ext cx="26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13" name="Oval 1815"/>
              <p:cNvSpPr>
                <a:spLocks noChangeArrowheads="1"/>
              </p:cNvSpPr>
              <p:nvPr/>
            </p:nvSpPr>
            <p:spPr bwMode="auto">
              <a:xfrm>
                <a:off x="3359" y="2234"/>
                <a:ext cx="24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14" name="Oval 1816"/>
              <p:cNvSpPr>
                <a:spLocks noChangeArrowheads="1"/>
              </p:cNvSpPr>
              <p:nvPr/>
            </p:nvSpPr>
            <p:spPr bwMode="auto">
              <a:xfrm>
                <a:off x="3391" y="2234"/>
                <a:ext cx="27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15" name="Oval 1817"/>
              <p:cNvSpPr>
                <a:spLocks noChangeArrowheads="1"/>
              </p:cNvSpPr>
              <p:nvPr/>
            </p:nvSpPr>
            <p:spPr bwMode="auto">
              <a:xfrm>
                <a:off x="3391" y="2234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</p:grpSp>
        <p:grpSp>
          <p:nvGrpSpPr>
            <p:cNvPr id="1616" name="Group 1818"/>
            <p:cNvGrpSpPr>
              <a:grpSpLocks/>
            </p:cNvGrpSpPr>
            <p:nvPr/>
          </p:nvGrpSpPr>
          <p:grpSpPr bwMode="auto">
            <a:xfrm>
              <a:off x="3638550" y="2905175"/>
              <a:ext cx="2489200" cy="2125663"/>
              <a:chOff x="2430" y="1397"/>
              <a:chExt cx="1649" cy="1459"/>
            </a:xfrm>
          </p:grpSpPr>
          <p:sp>
            <p:nvSpPr>
              <p:cNvPr id="1617" name="Oval 1819"/>
              <p:cNvSpPr>
                <a:spLocks noChangeArrowheads="1"/>
              </p:cNvSpPr>
              <p:nvPr/>
            </p:nvSpPr>
            <p:spPr bwMode="auto">
              <a:xfrm>
                <a:off x="3501" y="2177"/>
                <a:ext cx="27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18" name="Oval 1820"/>
              <p:cNvSpPr>
                <a:spLocks noChangeArrowheads="1"/>
              </p:cNvSpPr>
              <p:nvPr/>
            </p:nvSpPr>
            <p:spPr bwMode="auto">
              <a:xfrm>
                <a:off x="3501" y="2177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19" name="Oval 1821"/>
              <p:cNvSpPr>
                <a:spLocks noChangeArrowheads="1"/>
              </p:cNvSpPr>
              <p:nvPr/>
            </p:nvSpPr>
            <p:spPr bwMode="auto">
              <a:xfrm>
                <a:off x="3406" y="2234"/>
                <a:ext cx="26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20" name="Oval 1822"/>
              <p:cNvSpPr>
                <a:spLocks noChangeArrowheads="1"/>
              </p:cNvSpPr>
              <p:nvPr/>
            </p:nvSpPr>
            <p:spPr bwMode="auto">
              <a:xfrm>
                <a:off x="3406" y="2234"/>
                <a:ext cx="24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21" name="Oval 1823"/>
              <p:cNvSpPr>
                <a:spLocks noChangeArrowheads="1"/>
              </p:cNvSpPr>
              <p:nvPr/>
            </p:nvSpPr>
            <p:spPr bwMode="auto">
              <a:xfrm>
                <a:off x="3422" y="2234"/>
                <a:ext cx="28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22" name="Oval 1824"/>
              <p:cNvSpPr>
                <a:spLocks noChangeArrowheads="1"/>
              </p:cNvSpPr>
              <p:nvPr/>
            </p:nvSpPr>
            <p:spPr bwMode="auto">
              <a:xfrm>
                <a:off x="3422" y="2234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23" name="Oval 1825"/>
              <p:cNvSpPr>
                <a:spLocks noChangeArrowheads="1"/>
              </p:cNvSpPr>
              <p:nvPr/>
            </p:nvSpPr>
            <p:spPr bwMode="auto">
              <a:xfrm>
                <a:off x="3406" y="2234"/>
                <a:ext cx="26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24" name="Oval 1826"/>
              <p:cNvSpPr>
                <a:spLocks noChangeArrowheads="1"/>
              </p:cNvSpPr>
              <p:nvPr/>
            </p:nvSpPr>
            <p:spPr bwMode="auto">
              <a:xfrm>
                <a:off x="3406" y="2234"/>
                <a:ext cx="24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25" name="Oval 1827"/>
              <p:cNvSpPr>
                <a:spLocks noChangeArrowheads="1"/>
              </p:cNvSpPr>
              <p:nvPr/>
            </p:nvSpPr>
            <p:spPr bwMode="auto">
              <a:xfrm>
                <a:off x="3422" y="2234"/>
                <a:ext cx="28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26" name="Oval 1828"/>
              <p:cNvSpPr>
                <a:spLocks noChangeArrowheads="1"/>
              </p:cNvSpPr>
              <p:nvPr/>
            </p:nvSpPr>
            <p:spPr bwMode="auto">
              <a:xfrm>
                <a:off x="3422" y="2234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27" name="Oval 1829"/>
              <p:cNvSpPr>
                <a:spLocks noChangeArrowheads="1"/>
              </p:cNvSpPr>
              <p:nvPr/>
            </p:nvSpPr>
            <p:spPr bwMode="auto">
              <a:xfrm>
                <a:off x="2538" y="2546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28" name="Oval 1830"/>
              <p:cNvSpPr>
                <a:spLocks noChangeArrowheads="1"/>
              </p:cNvSpPr>
              <p:nvPr/>
            </p:nvSpPr>
            <p:spPr bwMode="auto">
              <a:xfrm>
                <a:off x="2538" y="2546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29" name="Oval 1831"/>
              <p:cNvSpPr>
                <a:spLocks noChangeArrowheads="1"/>
              </p:cNvSpPr>
              <p:nvPr/>
            </p:nvSpPr>
            <p:spPr bwMode="auto">
              <a:xfrm>
                <a:off x="2572" y="2458"/>
                <a:ext cx="27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30" name="Oval 1832"/>
              <p:cNvSpPr>
                <a:spLocks noChangeArrowheads="1"/>
              </p:cNvSpPr>
              <p:nvPr/>
            </p:nvSpPr>
            <p:spPr bwMode="auto">
              <a:xfrm>
                <a:off x="2572" y="2458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31" name="Oval 1833"/>
              <p:cNvSpPr>
                <a:spLocks noChangeArrowheads="1"/>
              </p:cNvSpPr>
              <p:nvPr/>
            </p:nvSpPr>
            <p:spPr bwMode="auto">
              <a:xfrm>
                <a:off x="2589" y="2458"/>
                <a:ext cx="26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32" name="Oval 1834"/>
              <p:cNvSpPr>
                <a:spLocks noChangeArrowheads="1"/>
              </p:cNvSpPr>
              <p:nvPr/>
            </p:nvSpPr>
            <p:spPr bwMode="auto">
              <a:xfrm>
                <a:off x="2589" y="2458"/>
                <a:ext cx="24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33" name="Oval 1835"/>
              <p:cNvSpPr>
                <a:spLocks noChangeArrowheads="1"/>
              </p:cNvSpPr>
              <p:nvPr/>
            </p:nvSpPr>
            <p:spPr bwMode="auto">
              <a:xfrm>
                <a:off x="2652" y="2353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34" name="Oval 1836"/>
              <p:cNvSpPr>
                <a:spLocks noChangeArrowheads="1"/>
              </p:cNvSpPr>
              <p:nvPr/>
            </p:nvSpPr>
            <p:spPr bwMode="auto">
              <a:xfrm>
                <a:off x="2652" y="2353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35" name="Oval 1837"/>
              <p:cNvSpPr>
                <a:spLocks noChangeArrowheads="1"/>
              </p:cNvSpPr>
              <p:nvPr/>
            </p:nvSpPr>
            <p:spPr bwMode="auto">
              <a:xfrm>
                <a:off x="2619" y="2458"/>
                <a:ext cx="27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36" name="Oval 1838"/>
              <p:cNvSpPr>
                <a:spLocks noChangeArrowheads="1"/>
              </p:cNvSpPr>
              <p:nvPr/>
            </p:nvSpPr>
            <p:spPr bwMode="auto">
              <a:xfrm>
                <a:off x="2619" y="2458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37" name="Oval 1839"/>
              <p:cNvSpPr>
                <a:spLocks noChangeArrowheads="1"/>
              </p:cNvSpPr>
              <p:nvPr/>
            </p:nvSpPr>
            <p:spPr bwMode="auto">
              <a:xfrm>
                <a:off x="2683" y="2353"/>
                <a:ext cx="26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38" name="Oval 1840"/>
              <p:cNvSpPr>
                <a:spLocks noChangeArrowheads="1"/>
              </p:cNvSpPr>
              <p:nvPr/>
            </p:nvSpPr>
            <p:spPr bwMode="auto">
              <a:xfrm>
                <a:off x="2683" y="2353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39" name="Oval 1841"/>
              <p:cNvSpPr>
                <a:spLocks noChangeArrowheads="1"/>
              </p:cNvSpPr>
              <p:nvPr/>
            </p:nvSpPr>
            <p:spPr bwMode="auto">
              <a:xfrm>
                <a:off x="4051" y="1634"/>
                <a:ext cx="28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40" name="Oval 1842"/>
              <p:cNvSpPr>
                <a:spLocks noChangeArrowheads="1"/>
              </p:cNvSpPr>
              <p:nvPr/>
            </p:nvSpPr>
            <p:spPr bwMode="auto">
              <a:xfrm>
                <a:off x="4051" y="1634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41" name="Oval 1843"/>
              <p:cNvSpPr>
                <a:spLocks noChangeArrowheads="1"/>
              </p:cNvSpPr>
              <p:nvPr/>
            </p:nvSpPr>
            <p:spPr bwMode="auto">
              <a:xfrm>
                <a:off x="3548" y="1801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42" name="Oval 1844"/>
              <p:cNvSpPr>
                <a:spLocks noChangeArrowheads="1"/>
              </p:cNvSpPr>
              <p:nvPr/>
            </p:nvSpPr>
            <p:spPr bwMode="auto">
              <a:xfrm>
                <a:off x="3548" y="1801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43" name="Oval 1845"/>
              <p:cNvSpPr>
                <a:spLocks noChangeArrowheads="1"/>
              </p:cNvSpPr>
              <p:nvPr/>
            </p:nvSpPr>
            <p:spPr bwMode="auto">
              <a:xfrm>
                <a:off x="3657" y="1888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44" name="Oval 1846"/>
              <p:cNvSpPr>
                <a:spLocks noChangeArrowheads="1"/>
              </p:cNvSpPr>
              <p:nvPr/>
            </p:nvSpPr>
            <p:spPr bwMode="auto">
              <a:xfrm>
                <a:off x="3657" y="1888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45" name="Oval 1847"/>
              <p:cNvSpPr>
                <a:spLocks noChangeArrowheads="1"/>
              </p:cNvSpPr>
              <p:nvPr/>
            </p:nvSpPr>
            <p:spPr bwMode="auto">
              <a:xfrm>
                <a:off x="3704" y="1888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46" name="Oval 1848"/>
              <p:cNvSpPr>
                <a:spLocks noChangeArrowheads="1"/>
              </p:cNvSpPr>
              <p:nvPr/>
            </p:nvSpPr>
            <p:spPr bwMode="auto">
              <a:xfrm>
                <a:off x="3704" y="1888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47" name="Oval 1849"/>
              <p:cNvSpPr>
                <a:spLocks noChangeArrowheads="1"/>
              </p:cNvSpPr>
              <p:nvPr/>
            </p:nvSpPr>
            <p:spPr bwMode="auto">
              <a:xfrm>
                <a:off x="3691" y="1888"/>
                <a:ext cx="27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48" name="Oval 1850"/>
              <p:cNvSpPr>
                <a:spLocks noChangeArrowheads="1"/>
              </p:cNvSpPr>
              <p:nvPr/>
            </p:nvSpPr>
            <p:spPr bwMode="auto">
              <a:xfrm>
                <a:off x="3691" y="1888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49" name="Oval 1851"/>
              <p:cNvSpPr>
                <a:spLocks noChangeArrowheads="1"/>
              </p:cNvSpPr>
              <p:nvPr/>
            </p:nvSpPr>
            <p:spPr bwMode="auto">
              <a:xfrm>
                <a:off x="3738" y="1888"/>
                <a:ext cx="27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50" name="Oval 1852"/>
              <p:cNvSpPr>
                <a:spLocks noChangeArrowheads="1"/>
              </p:cNvSpPr>
              <p:nvPr/>
            </p:nvSpPr>
            <p:spPr bwMode="auto">
              <a:xfrm>
                <a:off x="3738" y="1888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51" name="Oval 1853"/>
              <p:cNvSpPr>
                <a:spLocks noChangeArrowheads="1"/>
              </p:cNvSpPr>
              <p:nvPr/>
            </p:nvSpPr>
            <p:spPr bwMode="auto">
              <a:xfrm>
                <a:off x="3769" y="1888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52" name="Oval 1854"/>
              <p:cNvSpPr>
                <a:spLocks noChangeArrowheads="1"/>
              </p:cNvSpPr>
              <p:nvPr/>
            </p:nvSpPr>
            <p:spPr bwMode="auto">
              <a:xfrm>
                <a:off x="3769" y="1888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53" name="Oval 1855"/>
              <p:cNvSpPr>
                <a:spLocks noChangeArrowheads="1"/>
              </p:cNvSpPr>
              <p:nvPr/>
            </p:nvSpPr>
            <p:spPr bwMode="auto">
              <a:xfrm>
                <a:off x="2999" y="1908"/>
                <a:ext cx="25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54" name="Oval 1856"/>
              <p:cNvSpPr>
                <a:spLocks noChangeArrowheads="1"/>
              </p:cNvSpPr>
              <p:nvPr/>
            </p:nvSpPr>
            <p:spPr bwMode="auto">
              <a:xfrm>
                <a:off x="2999" y="1908"/>
                <a:ext cx="23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55" name="Oval 1857"/>
              <p:cNvSpPr>
                <a:spLocks noChangeArrowheads="1"/>
              </p:cNvSpPr>
              <p:nvPr/>
            </p:nvSpPr>
            <p:spPr bwMode="auto">
              <a:xfrm>
                <a:off x="3013" y="2285"/>
                <a:ext cx="27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56" name="Oval 1858"/>
              <p:cNvSpPr>
                <a:spLocks noChangeArrowheads="1"/>
              </p:cNvSpPr>
              <p:nvPr/>
            </p:nvSpPr>
            <p:spPr bwMode="auto">
              <a:xfrm>
                <a:off x="3013" y="2285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57" name="Oval 1859"/>
              <p:cNvSpPr>
                <a:spLocks noChangeArrowheads="1"/>
              </p:cNvSpPr>
              <p:nvPr/>
            </p:nvSpPr>
            <p:spPr bwMode="auto">
              <a:xfrm>
                <a:off x="2999" y="1908"/>
                <a:ext cx="25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58" name="Oval 1860"/>
              <p:cNvSpPr>
                <a:spLocks noChangeArrowheads="1"/>
              </p:cNvSpPr>
              <p:nvPr/>
            </p:nvSpPr>
            <p:spPr bwMode="auto">
              <a:xfrm>
                <a:off x="2999" y="1908"/>
                <a:ext cx="23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59" name="Oval 1861"/>
              <p:cNvSpPr>
                <a:spLocks noChangeArrowheads="1"/>
              </p:cNvSpPr>
              <p:nvPr/>
            </p:nvSpPr>
            <p:spPr bwMode="auto">
              <a:xfrm>
                <a:off x="3013" y="2285"/>
                <a:ext cx="27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60" name="Oval 1862"/>
              <p:cNvSpPr>
                <a:spLocks noChangeArrowheads="1"/>
              </p:cNvSpPr>
              <p:nvPr/>
            </p:nvSpPr>
            <p:spPr bwMode="auto">
              <a:xfrm>
                <a:off x="3013" y="2285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61" name="Oval 1863"/>
              <p:cNvSpPr>
                <a:spLocks noChangeArrowheads="1"/>
              </p:cNvSpPr>
              <p:nvPr/>
            </p:nvSpPr>
            <p:spPr bwMode="auto">
              <a:xfrm>
                <a:off x="3154" y="2458"/>
                <a:ext cx="27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62" name="Oval 1864"/>
              <p:cNvSpPr>
                <a:spLocks noChangeArrowheads="1"/>
              </p:cNvSpPr>
              <p:nvPr/>
            </p:nvSpPr>
            <p:spPr bwMode="auto">
              <a:xfrm>
                <a:off x="3154" y="2458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63" name="Oval 1865"/>
              <p:cNvSpPr>
                <a:spLocks noChangeArrowheads="1"/>
              </p:cNvSpPr>
              <p:nvPr/>
            </p:nvSpPr>
            <p:spPr bwMode="auto">
              <a:xfrm>
                <a:off x="3265" y="2353"/>
                <a:ext cx="26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64" name="Oval 1866"/>
              <p:cNvSpPr>
                <a:spLocks noChangeArrowheads="1"/>
              </p:cNvSpPr>
              <p:nvPr/>
            </p:nvSpPr>
            <p:spPr bwMode="auto">
              <a:xfrm>
                <a:off x="3265" y="2353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65" name="Oval 1867"/>
              <p:cNvSpPr>
                <a:spLocks noChangeArrowheads="1"/>
              </p:cNvSpPr>
              <p:nvPr/>
            </p:nvSpPr>
            <p:spPr bwMode="auto">
              <a:xfrm>
                <a:off x="3375" y="2285"/>
                <a:ext cx="28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66" name="Oval 1868"/>
              <p:cNvSpPr>
                <a:spLocks noChangeArrowheads="1"/>
              </p:cNvSpPr>
              <p:nvPr/>
            </p:nvSpPr>
            <p:spPr bwMode="auto">
              <a:xfrm>
                <a:off x="3375" y="2285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67" name="Oval 1869"/>
              <p:cNvSpPr>
                <a:spLocks noChangeArrowheads="1"/>
              </p:cNvSpPr>
              <p:nvPr/>
            </p:nvSpPr>
            <p:spPr bwMode="auto">
              <a:xfrm>
                <a:off x="3406" y="2285"/>
                <a:ext cx="26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68" name="Oval 1870"/>
              <p:cNvSpPr>
                <a:spLocks noChangeArrowheads="1"/>
              </p:cNvSpPr>
              <p:nvPr/>
            </p:nvSpPr>
            <p:spPr bwMode="auto">
              <a:xfrm>
                <a:off x="3406" y="2285"/>
                <a:ext cx="24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69" name="Oval 1871"/>
              <p:cNvSpPr>
                <a:spLocks noChangeArrowheads="1"/>
              </p:cNvSpPr>
              <p:nvPr/>
            </p:nvSpPr>
            <p:spPr bwMode="auto">
              <a:xfrm>
                <a:off x="3375" y="2285"/>
                <a:ext cx="28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70" name="Oval 1872"/>
              <p:cNvSpPr>
                <a:spLocks noChangeArrowheads="1"/>
              </p:cNvSpPr>
              <p:nvPr/>
            </p:nvSpPr>
            <p:spPr bwMode="auto">
              <a:xfrm>
                <a:off x="3375" y="2285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71" name="Oval 1873"/>
              <p:cNvSpPr>
                <a:spLocks noChangeArrowheads="1"/>
              </p:cNvSpPr>
              <p:nvPr/>
            </p:nvSpPr>
            <p:spPr bwMode="auto">
              <a:xfrm>
                <a:off x="3312" y="2334"/>
                <a:ext cx="26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72" name="Oval 1874"/>
              <p:cNvSpPr>
                <a:spLocks noChangeArrowheads="1"/>
              </p:cNvSpPr>
              <p:nvPr/>
            </p:nvSpPr>
            <p:spPr bwMode="auto">
              <a:xfrm>
                <a:off x="3312" y="2334"/>
                <a:ext cx="24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73" name="Oval 1875"/>
              <p:cNvSpPr>
                <a:spLocks noChangeArrowheads="1"/>
              </p:cNvSpPr>
              <p:nvPr/>
            </p:nvSpPr>
            <p:spPr bwMode="auto">
              <a:xfrm>
                <a:off x="3422" y="2285"/>
                <a:ext cx="28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74" name="Oval 1876"/>
              <p:cNvSpPr>
                <a:spLocks noChangeArrowheads="1"/>
              </p:cNvSpPr>
              <p:nvPr/>
            </p:nvSpPr>
            <p:spPr bwMode="auto">
              <a:xfrm>
                <a:off x="3422" y="2285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75" name="Oval 1877"/>
              <p:cNvSpPr>
                <a:spLocks noChangeArrowheads="1"/>
              </p:cNvSpPr>
              <p:nvPr/>
            </p:nvSpPr>
            <p:spPr bwMode="auto">
              <a:xfrm>
                <a:off x="3359" y="2334"/>
                <a:ext cx="26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76" name="Oval 1878"/>
              <p:cNvSpPr>
                <a:spLocks noChangeArrowheads="1"/>
              </p:cNvSpPr>
              <p:nvPr/>
            </p:nvSpPr>
            <p:spPr bwMode="auto">
              <a:xfrm>
                <a:off x="3359" y="2334"/>
                <a:ext cx="24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77" name="Oval 1879"/>
              <p:cNvSpPr>
                <a:spLocks noChangeArrowheads="1"/>
              </p:cNvSpPr>
              <p:nvPr/>
            </p:nvSpPr>
            <p:spPr bwMode="auto">
              <a:xfrm>
                <a:off x="3454" y="2285"/>
                <a:ext cx="27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78" name="Oval 1880"/>
              <p:cNvSpPr>
                <a:spLocks noChangeArrowheads="1"/>
              </p:cNvSpPr>
              <p:nvPr/>
            </p:nvSpPr>
            <p:spPr bwMode="auto">
              <a:xfrm>
                <a:off x="3454" y="2285"/>
                <a:ext cx="23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79" name="Oval 1881"/>
              <p:cNvSpPr>
                <a:spLocks noChangeArrowheads="1"/>
              </p:cNvSpPr>
              <p:nvPr/>
            </p:nvSpPr>
            <p:spPr bwMode="auto">
              <a:xfrm>
                <a:off x="3265" y="2353"/>
                <a:ext cx="26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80" name="Oval 1882"/>
              <p:cNvSpPr>
                <a:spLocks noChangeArrowheads="1"/>
              </p:cNvSpPr>
              <p:nvPr/>
            </p:nvSpPr>
            <p:spPr bwMode="auto">
              <a:xfrm>
                <a:off x="3265" y="2353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81" name="Oval 1883"/>
              <p:cNvSpPr>
                <a:spLocks noChangeArrowheads="1"/>
              </p:cNvSpPr>
              <p:nvPr/>
            </p:nvSpPr>
            <p:spPr bwMode="auto">
              <a:xfrm>
                <a:off x="3391" y="2285"/>
                <a:ext cx="27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82" name="Oval 1884"/>
              <p:cNvSpPr>
                <a:spLocks noChangeArrowheads="1"/>
              </p:cNvSpPr>
              <p:nvPr/>
            </p:nvSpPr>
            <p:spPr bwMode="auto">
              <a:xfrm>
                <a:off x="3391" y="2285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83" name="Oval 1885"/>
              <p:cNvSpPr>
                <a:spLocks noChangeArrowheads="1"/>
              </p:cNvSpPr>
              <p:nvPr/>
            </p:nvSpPr>
            <p:spPr bwMode="auto">
              <a:xfrm>
                <a:off x="3344" y="2334"/>
                <a:ext cx="27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84" name="Oval 1886"/>
              <p:cNvSpPr>
                <a:spLocks noChangeArrowheads="1"/>
              </p:cNvSpPr>
              <p:nvPr/>
            </p:nvSpPr>
            <p:spPr bwMode="auto">
              <a:xfrm>
                <a:off x="3344" y="2334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85" name="Oval 1887"/>
              <p:cNvSpPr>
                <a:spLocks noChangeArrowheads="1"/>
              </p:cNvSpPr>
              <p:nvPr/>
            </p:nvSpPr>
            <p:spPr bwMode="auto">
              <a:xfrm>
                <a:off x="3375" y="2334"/>
                <a:ext cx="28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86" name="Oval 1888"/>
              <p:cNvSpPr>
                <a:spLocks noChangeArrowheads="1"/>
              </p:cNvSpPr>
              <p:nvPr/>
            </p:nvSpPr>
            <p:spPr bwMode="auto">
              <a:xfrm>
                <a:off x="3375" y="2334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87" name="Oval 1889"/>
              <p:cNvSpPr>
                <a:spLocks noChangeArrowheads="1"/>
              </p:cNvSpPr>
              <p:nvPr/>
            </p:nvSpPr>
            <p:spPr bwMode="auto">
              <a:xfrm>
                <a:off x="2713" y="2530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88" name="Oval 1890"/>
              <p:cNvSpPr>
                <a:spLocks noChangeArrowheads="1"/>
              </p:cNvSpPr>
              <p:nvPr/>
            </p:nvSpPr>
            <p:spPr bwMode="auto">
              <a:xfrm>
                <a:off x="2713" y="2530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89" name="Oval 1891"/>
              <p:cNvSpPr>
                <a:spLocks noChangeArrowheads="1"/>
              </p:cNvSpPr>
              <p:nvPr/>
            </p:nvSpPr>
            <p:spPr bwMode="auto">
              <a:xfrm>
                <a:off x="2430" y="2829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90" name="Oval 1892"/>
              <p:cNvSpPr>
                <a:spLocks noChangeArrowheads="1"/>
              </p:cNvSpPr>
              <p:nvPr/>
            </p:nvSpPr>
            <p:spPr bwMode="auto">
              <a:xfrm>
                <a:off x="2430" y="2829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91" name="Oval 1893"/>
              <p:cNvSpPr>
                <a:spLocks noChangeArrowheads="1"/>
              </p:cNvSpPr>
              <p:nvPr/>
            </p:nvSpPr>
            <p:spPr bwMode="auto">
              <a:xfrm>
                <a:off x="2444" y="2801"/>
                <a:ext cx="28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92" name="Oval 1894"/>
              <p:cNvSpPr>
                <a:spLocks noChangeArrowheads="1"/>
              </p:cNvSpPr>
              <p:nvPr/>
            </p:nvSpPr>
            <p:spPr bwMode="auto">
              <a:xfrm>
                <a:off x="2444" y="2801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93" name="Oval 1895"/>
              <p:cNvSpPr>
                <a:spLocks noChangeArrowheads="1"/>
              </p:cNvSpPr>
              <p:nvPr/>
            </p:nvSpPr>
            <p:spPr bwMode="auto">
              <a:xfrm>
                <a:off x="2462" y="2750"/>
                <a:ext cx="25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94" name="Oval 1896"/>
              <p:cNvSpPr>
                <a:spLocks noChangeArrowheads="1"/>
              </p:cNvSpPr>
              <p:nvPr/>
            </p:nvSpPr>
            <p:spPr bwMode="auto">
              <a:xfrm>
                <a:off x="2462" y="2750"/>
                <a:ext cx="23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95" name="Oval 1897"/>
              <p:cNvSpPr>
                <a:spLocks noChangeArrowheads="1"/>
              </p:cNvSpPr>
              <p:nvPr/>
            </p:nvSpPr>
            <p:spPr bwMode="auto">
              <a:xfrm>
                <a:off x="2491" y="2760"/>
                <a:ext cx="28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96" name="Oval 1898"/>
              <p:cNvSpPr>
                <a:spLocks noChangeArrowheads="1"/>
              </p:cNvSpPr>
              <p:nvPr/>
            </p:nvSpPr>
            <p:spPr bwMode="auto">
              <a:xfrm>
                <a:off x="2491" y="2760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97" name="Oval 1899"/>
              <p:cNvSpPr>
                <a:spLocks noChangeArrowheads="1"/>
              </p:cNvSpPr>
              <p:nvPr/>
            </p:nvSpPr>
            <p:spPr bwMode="auto">
              <a:xfrm>
                <a:off x="2444" y="2801"/>
                <a:ext cx="28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98" name="Oval 1900"/>
              <p:cNvSpPr>
                <a:spLocks noChangeArrowheads="1"/>
              </p:cNvSpPr>
              <p:nvPr/>
            </p:nvSpPr>
            <p:spPr bwMode="auto">
              <a:xfrm>
                <a:off x="2444" y="2801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99" name="Oval 1901"/>
              <p:cNvSpPr>
                <a:spLocks noChangeArrowheads="1"/>
              </p:cNvSpPr>
              <p:nvPr/>
            </p:nvSpPr>
            <p:spPr bwMode="auto">
              <a:xfrm>
                <a:off x="2491" y="2760"/>
                <a:ext cx="28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00" name="Oval 1902"/>
              <p:cNvSpPr>
                <a:spLocks noChangeArrowheads="1"/>
              </p:cNvSpPr>
              <p:nvPr/>
            </p:nvSpPr>
            <p:spPr bwMode="auto">
              <a:xfrm>
                <a:off x="2491" y="2760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01" name="Oval 1903"/>
              <p:cNvSpPr>
                <a:spLocks noChangeArrowheads="1"/>
              </p:cNvSpPr>
              <p:nvPr/>
            </p:nvSpPr>
            <p:spPr bwMode="auto">
              <a:xfrm>
                <a:off x="2636" y="2579"/>
                <a:ext cx="26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02" name="Oval 1904"/>
              <p:cNvSpPr>
                <a:spLocks noChangeArrowheads="1"/>
              </p:cNvSpPr>
              <p:nvPr/>
            </p:nvSpPr>
            <p:spPr bwMode="auto">
              <a:xfrm>
                <a:off x="2636" y="2579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03" name="Oval 1905"/>
              <p:cNvSpPr>
                <a:spLocks noChangeArrowheads="1"/>
              </p:cNvSpPr>
              <p:nvPr/>
            </p:nvSpPr>
            <p:spPr bwMode="auto">
              <a:xfrm>
                <a:off x="2558" y="2689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04" name="Oval 1906"/>
              <p:cNvSpPr>
                <a:spLocks noChangeArrowheads="1"/>
              </p:cNvSpPr>
              <p:nvPr/>
            </p:nvSpPr>
            <p:spPr bwMode="auto">
              <a:xfrm>
                <a:off x="2558" y="2689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05" name="Oval 1907"/>
              <p:cNvSpPr>
                <a:spLocks noChangeArrowheads="1"/>
              </p:cNvSpPr>
              <p:nvPr/>
            </p:nvSpPr>
            <p:spPr bwMode="auto">
              <a:xfrm>
                <a:off x="2824" y="2513"/>
                <a:ext cx="28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06" name="Oval 1908"/>
              <p:cNvSpPr>
                <a:spLocks noChangeArrowheads="1"/>
              </p:cNvSpPr>
              <p:nvPr/>
            </p:nvSpPr>
            <p:spPr bwMode="auto">
              <a:xfrm>
                <a:off x="2824" y="2513"/>
                <a:ext cx="24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07" name="Oval 1909"/>
              <p:cNvSpPr>
                <a:spLocks noChangeArrowheads="1"/>
              </p:cNvSpPr>
              <p:nvPr/>
            </p:nvSpPr>
            <p:spPr bwMode="auto">
              <a:xfrm>
                <a:off x="2854" y="2458"/>
                <a:ext cx="27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08" name="Oval 1910"/>
              <p:cNvSpPr>
                <a:spLocks noChangeArrowheads="1"/>
              </p:cNvSpPr>
              <p:nvPr/>
            </p:nvSpPr>
            <p:spPr bwMode="auto">
              <a:xfrm>
                <a:off x="2854" y="2458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09" name="Oval 1911"/>
              <p:cNvSpPr>
                <a:spLocks noChangeArrowheads="1"/>
              </p:cNvSpPr>
              <p:nvPr/>
            </p:nvSpPr>
            <p:spPr bwMode="auto">
              <a:xfrm>
                <a:off x="2952" y="2234"/>
                <a:ext cx="25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10" name="Oval 1912"/>
              <p:cNvSpPr>
                <a:spLocks noChangeArrowheads="1"/>
              </p:cNvSpPr>
              <p:nvPr/>
            </p:nvSpPr>
            <p:spPr bwMode="auto">
              <a:xfrm>
                <a:off x="2952" y="2234"/>
                <a:ext cx="23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11" name="Oval 1913"/>
              <p:cNvSpPr>
                <a:spLocks noChangeArrowheads="1"/>
              </p:cNvSpPr>
              <p:nvPr/>
            </p:nvSpPr>
            <p:spPr bwMode="auto">
              <a:xfrm>
                <a:off x="2905" y="2458"/>
                <a:ext cx="25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12" name="Oval 1914"/>
              <p:cNvSpPr>
                <a:spLocks noChangeArrowheads="1"/>
              </p:cNvSpPr>
              <p:nvPr/>
            </p:nvSpPr>
            <p:spPr bwMode="auto">
              <a:xfrm>
                <a:off x="2905" y="2458"/>
                <a:ext cx="23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13" name="Oval 1915"/>
              <p:cNvSpPr>
                <a:spLocks noChangeArrowheads="1"/>
              </p:cNvSpPr>
              <p:nvPr/>
            </p:nvSpPr>
            <p:spPr bwMode="auto">
              <a:xfrm>
                <a:off x="3075" y="2037"/>
                <a:ext cx="28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14" name="Oval 1916"/>
              <p:cNvSpPr>
                <a:spLocks noChangeArrowheads="1"/>
              </p:cNvSpPr>
              <p:nvPr/>
            </p:nvSpPr>
            <p:spPr bwMode="auto">
              <a:xfrm>
                <a:off x="3075" y="2037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15" name="Oval 1917"/>
              <p:cNvSpPr>
                <a:spLocks noChangeArrowheads="1"/>
              </p:cNvSpPr>
              <p:nvPr/>
            </p:nvSpPr>
            <p:spPr bwMode="auto">
              <a:xfrm>
                <a:off x="3093" y="1908"/>
                <a:ext cx="27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16" name="Oval 1918"/>
              <p:cNvSpPr>
                <a:spLocks noChangeArrowheads="1"/>
              </p:cNvSpPr>
              <p:nvPr/>
            </p:nvSpPr>
            <p:spPr bwMode="auto">
              <a:xfrm>
                <a:off x="3093" y="1908"/>
                <a:ext cx="23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17" name="Oval 1919"/>
              <p:cNvSpPr>
                <a:spLocks noChangeArrowheads="1"/>
              </p:cNvSpPr>
              <p:nvPr/>
            </p:nvSpPr>
            <p:spPr bwMode="auto">
              <a:xfrm>
                <a:off x="3093" y="2037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18" name="Oval 1920"/>
              <p:cNvSpPr>
                <a:spLocks noChangeArrowheads="1"/>
              </p:cNvSpPr>
              <p:nvPr/>
            </p:nvSpPr>
            <p:spPr bwMode="auto">
              <a:xfrm>
                <a:off x="3093" y="2037"/>
                <a:ext cx="23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19" name="Oval 1921"/>
              <p:cNvSpPr>
                <a:spLocks noChangeArrowheads="1"/>
              </p:cNvSpPr>
              <p:nvPr/>
            </p:nvSpPr>
            <p:spPr bwMode="auto">
              <a:xfrm>
                <a:off x="3107" y="1908"/>
                <a:ext cx="27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20" name="Oval 1922"/>
              <p:cNvSpPr>
                <a:spLocks noChangeArrowheads="1"/>
              </p:cNvSpPr>
              <p:nvPr/>
            </p:nvSpPr>
            <p:spPr bwMode="auto">
              <a:xfrm>
                <a:off x="3107" y="1908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21" name="Oval 1923"/>
              <p:cNvSpPr>
                <a:spLocks noChangeArrowheads="1"/>
              </p:cNvSpPr>
              <p:nvPr/>
            </p:nvSpPr>
            <p:spPr bwMode="auto">
              <a:xfrm>
                <a:off x="3107" y="2037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22" name="Oval 1924"/>
              <p:cNvSpPr>
                <a:spLocks noChangeArrowheads="1"/>
              </p:cNvSpPr>
              <p:nvPr/>
            </p:nvSpPr>
            <p:spPr bwMode="auto">
              <a:xfrm>
                <a:off x="3107" y="2037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23" name="Oval 1925"/>
              <p:cNvSpPr>
                <a:spLocks noChangeArrowheads="1"/>
              </p:cNvSpPr>
              <p:nvPr/>
            </p:nvSpPr>
            <p:spPr bwMode="auto">
              <a:xfrm>
                <a:off x="3122" y="1908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24" name="Oval 1926"/>
              <p:cNvSpPr>
                <a:spLocks noChangeArrowheads="1"/>
              </p:cNvSpPr>
              <p:nvPr/>
            </p:nvSpPr>
            <p:spPr bwMode="auto">
              <a:xfrm>
                <a:off x="3122" y="1908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25" name="Oval 1927"/>
              <p:cNvSpPr>
                <a:spLocks noChangeArrowheads="1"/>
              </p:cNvSpPr>
              <p:nvPr/>
            </p:nvSpPr>
            <p:spPr bwMode="auto">
              <a:xfrm>
                <a:off x="3265" y="1966"/>
                <a:ext cx="26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26" name="Oval 1928"/>
              <p:cNvSpPr>
                <a:spLocks noChangeArrowheads="1"/>
              </p:cNvSpPr>
              <p:nvPr/>
            </p:nvSpPr>
            <p:spPr bwMode="auto">
              <a:xfrm>
                <a:off x="3265" y="1966"/>
                <a:ext cx="24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27" name="Oval 1929"/>
              <p:cNvSpPr>
                <a:spLocks noChangeArrowheads="1"/>
              </p:cNvSpPr>
              <p:nvPr/>
            </p:nvSpPr>
            <p:spPr bwMode="auto">
              <a:xfrm>
                <a:off x="3279" y="1825"/>
                <a:ext cx="28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28" name="Oval 1930"/>
              <p:cNvSpPr>
                <a:spLocks noChangeArrowheads="1"/>
              </p:cNvSpPr>
              <p:nvPr/>
            </p:nvSpPr>
            <p:spPr bwMode="auto">
              <a:xfrm>
                <a:off x="3279" y="1825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29" name="Oval 1931"/>
              <p:cNvSpPr>
                <a:spLocks noChangeArrowheads="1"/>
              </p:cNvSpPr>
              <p:nvPr/>
            </p:nvSpPr>
            <p:spPr bwMode="auto">
              <a:xfrm>
                <a:off x="3265" y="1966"/>
                <a:ext cx="26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30" name="Oval 1932"/>
              <p:cNvSpPr>
                <a:spLocks noChangeArrowheads="1"/>
              </p:cNvSpPr>
              <p:nvPr/>
            </p:nvSpPr>
            <p:spPr bwMode="auto">
              <a:xfrm>
                <a:off x="3265" y="1966"/>
                <a:ext cx="24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31" name="Oval 1933"/>
              <p:cNvSpPr>
                <a:spLocks noChangeArrowheads="1"/>
              </p:cNvSpPr>
              <p:nvPr/>
            </p:nvSpPr>
            <p:spPr bwMode="auto">
              <a:xfrm>
                <a:off x="3279" y="1825"/>
                <a:ext cx="28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32" name="Oval 1934"/>
              <p:cNvSpPr>
                <a:spLocks noChangeArrowheads="1"/>
              </p:cNvSpPr>
              <p:nvPr/>
            </p:nvSpPr>
            <p:spPr bwMode="auto">
              <a:xfrm>
                <a:off x="3279" y="1825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33" name="Oval 1935"/>
              <p:cNvSpPr>
                <a:spLocks noChangeArrowheads="1"/>
              </p:cNvSpPr>
              <p:nvPr/>
            </p:nvSpPr>
            <p:spPr bwMode="auto">
              <a:xfrm>
                <a:off x="3391" y="2259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34" name="Oval 1936"/>
              <p:cNvSpPr>
                <a:spLocks noChangeArrowheads="1"/>
              </p:cNvSpPr>
              <p:nvPr/>
            </p:nvSpPr>
            <p:spPr bwMode="auto">
              <a:xfrm>
                <a:off x="3391" y="2259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35" name="Oval 1937"/>
              <p:cNvSpPr>
                <a:spLocks noChangeArrowheads="1"/>
              </p:cNvSpPr>
              <p:nvPr/>
            </p:nvSpPr>
            <p:spPr bwMode="auto">
              <a:xfrm>
                <a:off x="3534" y="1825"/>
                <a:ext cx="25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36" name="Oval 1938"/>
              <p:cNvSpPr>
                <a:spLocks noChangeArrowheads="1"/>
              </p:cNvSpPr>
              <p:nvPr/>
            </p:nvSpPr>
            <p:spPr bwMode="auto">
              <a:xfrm>
                <a:off x="3534" y="1825"/>
                <a:ext cx="23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37" name="Oval 1939"/>
              <p:cNvSpPr>
                <a:spLocks noChangeArrowheads="1"/>
              </p:cNvSpPr>
              <p:nvPr/>
            </p:nvSpPr>
            <p:spPr bwMode="auto">
              <a:xfrm>
                <a:off x="3422" y="1947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38" name="Oval 1940"/>
              <p:cNvSpPr>
                <a:spLocks noChangeArrowheads="1"/>
              </p:cNvSpPr>
              <p:nvPr/>
            </p:nvSpPr>
            <p:spPr bwMode="auto">
              <a:xfrm>
                <a:off x="3422" y="1947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39" name="Oval 1941"/>
              <p:cNvSpPr>
                <a:spLocks noChangeArrowheads="1"/>
              </p:cNvSpPr>
              <p:nvPr/>
            </p:nvSpPr>
            <p:spPr bwMode="auto">
              <a:xfrm>
                <a:off x="3534" y="1825"/>
                <a:ext cx="25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40" name="Oval 1942"/>
              <p:cNvSpPr>
                <a:spLocks noChangeArrowheads="1"/>
              </p:cNvSpPr>
              <p:nvPr/>
            </p:nvSpPr>
            <p:spPr bwMode="auto">
              <a:xfrm>
                <a:off x="3534" y="1825"/>
                <a:ext cx="23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41" name="Oval 1943"/>
              <p:cNvSpPr>
                <a:spLocks noChangeArrowheads="1"/>
              </p:cNvSpPr>
              <p:nvPr/>
            </p:nvSpPr>
            <p:spPr bwMode="auto">
              <a:xfrm>
                <a:off x="3422" y="1947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42" name="Oval 1944"/>
              <p:cNvSpPr>
                <a:spLocks noChangeArrowheads="1"/>
              </p:cNvSpPr>
              <p:nvPr/>
            </p:nvSpPr>
            <p:spPr bwMode="auto">
              <a:xfrm>
                <a:off x="3422" y="1947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43" name="Oval 1945"/>
              <p:cNvSpPr>
                <a:spLocks noChangeArrowheads="1"/>
              </p:cNvSpPr>
              <p:nvPr/>
            </p:nvSpPr>
            <p:spPr bwMode="auto">
              <a:xfrm>
                <a:off x="3469" y="1947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44" name="Oval 1946"/>
              <p:cNvSpPr>
                <a:spLocks noChangeArrowheads="1"/>
              </p:cNvSpPr>
              <p:nvPr/>
            </p:nvSpPr>
            <p:spPr bwMode="auto">
              <a:xfrm>
                <a:off x="3469" y="1947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45" name="Oval 1947"/>
              <p:cNvSpPr>
                <a:spLocks noChangeArrowheads="1"/>
              </p:cNvSpPr>
              <p:nvPr/>
            </p:nvSpPr>
            <p:spPr bwMode="auto">
              <a:xfrm>
                <a:off x="3107" y="2259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46" name="Oval 1948"/>
              <p:cNvSpPr>
                <a:spLocks noChangeArrowheads="1"/>
              </p:cNvSpPr>
              <p:nvPr/>
            </p:nvSpPr>
            <p:spPr bwMode="auto">
              <a:xfrm>
                <a:off x="3107" y="2259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47" name="Oval 1949"/>
              <p:cNvSpPr>
                <a:spLocks noChangeArrowheads="1"/>
              </p:cNvSpPr>
              <p:nvPr/>
            </p:nvSpPr>
            <p:spPr bwMode="auto">
              <a:xfrm>
                <a:off x="3122" y="2259"/>
                <a:ext cx="28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48" name="Oval 1950"/>
              <p:cNvSpPr>
                <a:spLocks noChangeArrowheads="1"/>
              </p:cNvSpPr>
              <p:nvPr/>
            </p:nvSpPr>
            <p:spPr bwMode="auto">
              <a:xfrm>
                <a:off x="3122" y="2259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49" name="Oval 1951"/>
              <p:cNvSpPr>
                <a:spLocks noChangeArrowheads="1"/>
              </p:cNvSpPr>
              <p:nvPr/>
            </p:nvSpPr>
            <p:spPr bwMode="auto">
              <a:xfrm>
                <a:off x="3122" y="2206"/>
                <a:ext cx="28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50" name="Oval 1952"/>
              <p:cNvSpPr>
                <a:spLocks noChangeArrowheads="1"/>
              </p:cNvSpPr>
              <p:nvPr/>
            </p:nvSpPr>
            <p:spPr bwMode="auto">
              <a:xfrm>
                <a:off x="3122" y="2206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51" name="Oval 1953"/>
              <p:cNvSpPr>
                <a:spLocks noChangeArrowheads="1"/>
              </p:cNvSpPr>
              <p:nvPr/>
            </p:nvSpPr>
            <p:spPr bwMode="auto">
              <a:xfrm>
                <a:off x="3122" y="2259"/>
                <a:ext cx="28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52" name="Oval 1954"/>
              <p:cNvSpPr>
                <a:spLocks noChangeArrowheads="1"/>
              </p:cNvSpPr>
              <p:nvPr/>
            </p:nvSpPr>
            <p:spPr bwMode="auto">
              <a:xfrm>
                <a:off x="3122" y="2259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53" name="Oval 1955"/>
              <p:cNvSpPr>
                <a:spLocks noChangeArrowheads="1"/>
              </p:cNvSpPr>
              <p:nvPr/>
            </p:nvSpPr>
            <p:spPr bwMode="auto">
              <a:xfrm>
                <a:off x="3140" y="2206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54" name="Oval 1956"/>
              <p:cNvSpPr>
                <a:spLocks noChangeArrowheads="1"/>
              </p:cNvSpPr>
              <p:nvPr/>
            </p:nvSpPr>
            <p:spPr bwMode="auto">
              <a:xfrm>
                <a:off x="3140" y="2206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55" name="Oval 1957"/>
              <p:cNvSpPr>
                <a:spLocks noChangeArrowheads="1"/>
              </p:cNvSpPr>
              <p:nvPr/>
            </p:nvSpPr>
            <p:spPr bwMode="auto">
              <a:xfrm>
                <a:off x="3232" y="2055"/>
                <a:ext cx="27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56" name="Oval 1958"/>
              <p:cNvSpPr>
                <a:spLocks noChangeArrowheads="1"/>
              </p:cNvSpPr>
              <p:nvPr/>
            </p:nvSpPr>
            <p:spPr bwMode="auto">
              <a:xfrm>
                <a:off x="3232" y="2055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57" name="Oval 1959"/>
              <p:cNvSpPr>
                <a:spLocks noChangeArrowheads="1"/>
              </p:cNvSpPr>
              <p:nvPr/>
            </p:nvSpPr>
            <p:spPr bwMode="auto">
              <a:xfrm>
                <a:off x="3154" y="2353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58" name="Oval 1960"/>
              <p:cNvSpPr>
                <a:spLocks noChangeArrowheads="1"/>
              </p:cNvSpPr>
              <p:nvPr/>
            </p:nvSpPr>
            <p:spPr bwMode="auto">
              <a:xfrm>
                <a:off x="3154" y="2353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59" name="Oval 1961"/>
              <p:cNvSpPr>
                <a:spLocks noChangeArrowheads="1"/>
              </p:cNvSpPr>
              <p:nvPr/>
            </p:nvSpPr>
            <p:spPr bwMode="auto">
              <a:xfrm>
                <a:off x="3187" y="2353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60" name="Oval 1962"/>
              <p:cNvSpPr>
                <a:spLocks noChangeArrowheads="1"/>
              </p:cNvSpPr>
              <p:nvPr/>
            </p:nvSpPr>
            <p:spPr bwMode="auto">
              <a:xfrm>
                <a:off x="3187" y="2353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61" name="Oval 1963"/>
              <p:cNvSpPr>
                <a:spLocks noChangeArrowheads="1"/>
              </p:cNvSpPr>
              <p:nvPr/>
            </p:nvSpPr>
            <p:spPr bwMode="auto">
              <a:xfrm>
                <a:off x="3312" y="2118"/>
                <a:ext cx="26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62" name="Oval 1964"/>
              <p:cNvSpPr>
                <a:spLocks noChangeArrowheads="1"/>
              </p:cNvSpPr>
              <p:nvPr/>
            </p:nvSpPr>
            <p:spPr bwMode="auto">
              <a:xfrm>
                <a:off x="3312" y="2118"/>
                <a:ext cx="24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63" name="Oval 1965"/>
              <p:cNvSpPr>
                <a:spLocks noChangeArrowheads="1"/>
              </p:cNvSpPr>
              <p:nvPr/>
            </p:nvSpPr>
            <p:spPr bwMode="auto">
              <a:xfrm>
                <a:off x="3344" y="2118"/>
                <a:ext cx="27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64" name="Oval 1966"/>
              <p:cNvSpPr>
                <a:spLocks noChangeArrowheads="1"/>
              </p:cNvSpPr>
              <p:nvPr/>
            </p:nvSpPr>
            <p:spPr bwMode="auto">
              <a:xfrm>
                <a:off x="3344" y="2118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65" name="Oval 1967"/>
              <p:cNvSpPr>
                <a:spLocks noChangeArrowheads="1"/>
              </p:cNvSpPr>
              <p:nvPr/>
            </p:nvSpPr>
            <p:spPr bwMode="auto">
              <a:xfrm>
                <a:off x="3218" y="1825"/>
                <a:ext cx="26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66" name="Oval 1968"/>
              <p:cNvSpPr>
                <a:spLocks noChangeArrowheads="1"/>
              </p:cNvSpPr>
              <p:nvPr/>
            </p:nvSpPr>
            <p:spPr bwMode="auto">
              <a:xfrm>
                <a:off x="3218" y="1825"/>
                <a:ext cx="24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67" name="Oval 1969"/>
              <p:cNvSpPr>
                <a:spLocks noChangeArrowheads="1"/>
              </p:cNvSpPr>
              <p:nvPr/>
            </p:nvSpPr>
            <p:spPr bwMode="auto">
              <a:xfrm>
                <a:off x="3248" y="1966"/>
                <a:ext cx="27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68" name="Oval 1970"/>
              <p:cNvSpPr>
                <a:spLocks noChangeArrowheads="1"/>
              </p:cNvSpPr>
              <p:nvPr/>
            </p:nvSpPr>
            <p:spPr bwMode="auto">
              <a:xfrm>
                <a:off x="3248" y="1966"/>
                <a:ext cx="25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69" name="Oval 1971"/>
              <p:cNvSpPr>
                <a:spLocks noChangeArrowheads="1"/>
              </p:cNvSpPr>
              <p:nvPr/>
            </p:nvSpPr>
            <p:spPr bwMode="auto">
              <a:xfrm>
                <a:off x="3312" y="1847"/>
                <a:ext cx="26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70" name="Oval 1972"/>
              <p:cNvSpPr>
                <a:spLocks noChangeArrowheads="1"/>
              </p:cNvSpPr>
              <p:nvPr/>
            </p:nvSpPr>
            <p:spPr bwMode="auto">
              <a:xfrm>
                <a:off x="3312" y="1847"/>
                <a:ext cx="24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71" name="Oval 1973"/>
              <p:cNvSpPr>
                <a:spLocks noChangeArrowheads="1"/>
              </p:cNvSpPr>
              <p:nvPr/>
            </p:nvSpPr>
            <p:spPr bwMode="auto">
              <a:xfrm>
                <a:off x="3248" y="1825"/>
                <a:ext cx="27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72" name="Oval 1974"/>
              <p:cNvSpPr>
                <a:spLocks noChangeArrowheads="1"/>
              </p:cNvSpPr>
              <p:nvPr/>
            </p:nvSpPr>
            <p:spPr bwMode="auto">
              <a:xfrm>
                <a:off x="3248" y="1825"/>
                <a:ext cx="25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73" name="Oval 1975"/>
              <p:cNvSpPr>
                <a:spLocks noChangeArrowheads="1"/>
              </p:cNvSpPr>
              <p:nvPr/>
            </p:nvSpPr>
            <p:spPr bwMode="auto">
              <a:xfrm>
                <a:off x="3232" y="1966"/>
                <a:ext cx="27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74" name="Oval 1976"/>
              <p:cNvSpPr>
                <a:spLocks noChangeArrowheads="1"/>
              </p:cNvSpPr>
              <p:nvPr/>
            </p:nvSpPr>
            <p:spPr bwMode="auto">
              <a:xfrm>
                <a:off x="3232" y="1966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75" name="Oval 1977"/>
              <p:cNvSpPr>
                <a:spLocks noChangeArrowheads="1"/>
              </p:cNvSpPr>
              <p:nvPr/>
            </p:nvSpPr>
            <p:spPr bwMode="auto">
              <a:xfrm>
                <a:off x="3248" y="1825"/>
                <a:ext cx="27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76" name="Oval 1978"/>
              <p:cNvSpPr>
                <a:spLocks noChangeArrowheads="1"/>
              </p:cNvSpPr>
              <p:nvPr/>
            </p:nvSpPr>
            <p:spPr bwMode="auto">
              <a:xfrm>
                <a:off x="3248" y="1825"/>
                <a:ext cx="25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77" name="Oval 1979"/>
              <p:cNvSpPr>
                <a:spLocks noChangeArrowheads="1"/>
              </p:cNvSpPr>
              <p:nvPr/>
            </p:nvSpPr>
            <p:spPr bwMode="auto">
              <a:xfrm>
                <a:off x="3232" y="1966"/>
                <a:ext cx="27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78" name="Oval 1980"/>
              <p:cNvSpPr>
                <a:spLocks noChangeArrowheads="1"/>
              </p:cNvSpPr>
              <p:nvPr/>
            </p:nvSpPr>
            <p:spPr bwMode="auto">
              <a:xfrm>
                <a:off x="3232" y="1966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79" name="Oval 1981"/>
              <p:cNvSpPr>
                <a:spLocks noChangeArrowheads="1"/>
              </p:cNvSpPr>
              <p:nvPr/>
            </p:nvSpPr>
            <p:spPr bwMode="auto">
              <a:xfrm>
                <a:off x="3516" y="1927"/>
                <a:ext cx="28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80" name="Oval 1982"/>
              <p:cNvSpPr>
                <a:spLocks noChangeArrowheads="1"/>
              </p:cNvSpPr>
              <p:nvPr/>
            </p:nvSpPr>
            <p:spPr bwMode="auto">
              <a:xfrm>
                <a:off x="3516" y="1927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81" name="Oval 1983"/>
              <p:cNvSpPr>
                <a:spLocks noChangeArrowheads="1"/>
              </p:cNvSpPr>
              <p:nvPr/>
            </p:nvSpPr>
            <p:spPr bwMode="auto">
              <a:xfrm>
                <a:off x="3610" y="1686"/>
                <a:ext cx="28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82" name="Oval 1984"/>
              <p:cNvSpPr>
                <a:spLocks noChangeArrowheads="1"/>
              </p:cNvSpPr>
              <p:nvPr/>
            </p:nvSpPr>
            <p:spPr bwMode="auto">
              <a:xfrm>
                <a:off x="3610" y="1686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83" name="Oval 1985"/>
              <p:cNvSpPr>
                <a:spLocks noChangeArrowheads="1"/>
              </p:cNvSpPr>
              <p:nvPr/>
            </p:nvSpPr>
            <p:spPr bwMode="auto">
              <a:xfrm>
                <a:off x="3769" y="1397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84" name="Oval 1986"/>
              <p:cNvSpPr>
                <a:spLocks noChangeArrowheads="1"/>
              </p:cNvSpPr>
              <p:nvPr/>
            </p:nvSpPr>
            <p:spPr bwMode="auto">
              <a:xfrm>
                <a:off x="3769" y="1397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85" name="Oval 1987"/>
              <p:cNvSpPr>
                <a:spLocks noChangeArrowheads="1"/>
              </p:cNvSpPr>
              <p:nvPr/>
            </p:nvSpPr>
            <p:spPr bwMode="auto">
              <a:xfrm>
                <a:off x="3642" y="1686"/>
                <a:ext cx="27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86" name="Oval 1988"/>
              <p:cNvSpPr>
                <a:spLocks noChangeArrowheads="1"/>
              </p:cNvSpPr>
              <p:nvPr/>
            </p:nvSpPr>
            <p:spPr bwMode="auto">
              <a:xfrm>
                <a:off x="3642" y="1686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87" name="Oval 1989"/>
              <p:cNvSpPr>
                <a:spLocks noChangeArrowheads="1"/>
              </p:cNvSpPr>
              <p:nvPr/>
            </p:nvSpPr>
            <p:spPr bwMode="auto">
              <a:xfrm>
                <a:off x="3832" y="1397"/>
                <a:ext cx="27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88" name="Oval 1990"/>
              <p:cNvSpPr>
                <a:spLocks noChangeArrowheads="1"/>
              </p:cNvSpPr>
              <p:nvPr/>
            </p:nvSpPr>
            <p:spPr bwMode="auto">
              <a:xfrm>
                <a:off x="3832" y="1397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89" name="Oval 1991"/>
              <p:cNvSpPr>
                <a:spLocks noChangeArrowheads="1"/>
              </p:cNvSpPr>
              <p:nvPr/>
            </p:nvSpPr>
            <p:spPr bwMode="auto">
              <a:xfrm>
                <a:off x="3691" y="1686"/>
                <a:ext cx="27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90" name="Oval 1992"/>
              <p:cNvSpPr>
                <a:spLocks noChangeArrowheads="1"/>
              </p:cNvSpPr>
              <p:nvPr/>
            </p:nvSpPr>
            <p:spPr bwMode="auto">
              <a:xfrm>
                <a:off x="3691" y="1686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91" name="Oval 1993"/>
              <p:cNvSpPr>
                <a:spLocks noChangeArrowheads="1"/>
              </p:cNvSpPr>
              <p:nvPr/>
            </p:nvSpPr>
            <p:spPr bwMode="auto">
              <a:xfrm>
                <a:off x="2491" y="2715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92" name="Oval 1994"/>
              <p:cNvSpPr>
                <a:spLocks noChangeArrowheads="1"/>
              </p:cNvSpPr>
              <p:nvPr/>
            </p:nvSpPr>
            <p:spPr bwMode="auto">
              <a:xfrm>
                <a:off x="2491" y="2715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93" name="Oval 1995"/>
              <p:cNvSpPr>
                <a:spLocks noChangeArrowheads="1"/>
              </p:cNvSpPr>
              <p:nvPr/>
            </p:nvSpPr>
            <p:spPr bwMode="auto">
              <a:xfrm>
                <a:off x="2511" y="2760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94" name="Oval 1996"/>
              <p:cNvSpPr>
                <a:spLocks noChangeArrowheads="1"/>
              </p:cNvSpPr>
              <p:nvPr/>
            </p:nvSpPr>
            <p:spPr bwMode="auto">
              <a:xfrm>
                <a:off x="2511" y="2760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95" name="Oval 1997"/>
              <p:cNvSpPr>
                <a:spLocks noChangeArrowheads="1"/>
              </p:cNvSpPr>
              <p:nvPr/>
            </p:nvSpPr>
            <p:spPr bwMode="auto">
              <a:xfrm>
                <a:off x="2511" y="2715"/>
                <a:ext cx="27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96" name="Oval 1998"/>
              <p:cNvSpPr>
                <a:spLocks noChangeArrowheads="1"/>
              </p:cNvSpPr>
              <p:nvPr/>
            </p:nvSpPr>
            <p:spPr bwMode="auto">
              <a:xfrm>
                <a:off x="2511" y="2715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97" name="Oval 1999"/>
              <p:cNvSpPr>
                <a:spLocks noChangeArrowheads="1"/>
              </p:cNvSpPr>
              <p:nvPr/>
            </p:nvSpPr>
            <p:spPr bwMode="auto">
              <a:xfrm>
                <a:off x="2524" y="2760"/>
                <a:ext cx="28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98" name="Oval 2000"/>
              <p:cNvSpPr>
                <a:spLocks noChangeArrowheads="1"/>
              </p:cNvSpPr>
              <p:nvPr/>
            </p:nvSpPr>
            <p:spPr bwMode="auto">
              <a:xfrm>
                <a:off x="2524" y="2760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799" name="Oval 2001"/>
              <p:cNvSpPr>
                <a:spLocks noChangeArrowheads="1"/>
              </p:cNvSpPr>
              <p:nvPr/>
            </p:nvSpPr>
            <p:spPr bwMode="auto">
              <a:xfrm>
                <a:off x="2605" y="2678"/>
                <a:ext cx="27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00" name="Oval 2002"/>
              <p:cNvSpPr>
                <a:spLocks noChangeArrowheads="1"/>
              </p:cNvSpPr>
              <p:nvPr/>
            </p:nvSpPr>
            <p:spPr bwMode="auto">
              <a:xfrm>
                <a:off x="2605" y="2678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01" name="Oval 2003"/>
              <p:cNvSpPr>
                <a:spLocks noChangeArrowheads="1"/>
              </p:cNvSpPr>
              <p:nvPr/>
            </p:nvSpPr>
            <p:spPr bwMode="auto">
              <a:xfrm>
                <a:off x="2511" y="2715"/>
                <a:ext cx="27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02" name="Oval 2004"/>
              <p:cNvSpPr>
                <a:spLocks noChangeArrowheads="1"/>
              </p:cNvSpPr>
              <p:nvPr/>
            </p:nvSpPr>
            <p:spPr bwMode="auto">
              <a:xfrm>
                <a:off x="2511" y="2715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03" name="Oval 2005"/>
              <p:cNvSpPr>
                <a:spLocks noChangeArrowheads="1"/>
              </p:cNvSpPr>
              <p:nvPr/>
            </p:nvSpPr>
            <p:spPr bwMode="auto">
              <a:xfrm>
                <a:off x="2524" y="2760"/>
                <a:ext cx="28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04" name="Oval 2006"/>
              <p:cNvSpPr>
                <a:spLocks noChangeArrowheads="1"/>
              </p:cNvSpPr>
              <p:nvPr/>
            </p:nvSpPr>
            <p:spPr bwMode="auto">
              <a:xfrm>
                <a:off x="2524" y="2760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05" name="Oval 2007"/>
              <p:cNvSpPr>
                <a:spLocks noChangeArrowheads="1"/>
              </p:cNvSpPr>
              <p:nvPr/>
            </p:nvSpPr>
            <p:spPr bwMode="auto">
              <a:xfrm>
                <a:off x="2619" y="2678"/>
                <a:ext cx="27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06" name="Oval 2008"/>
              <p:cNvSpPr>
                <a:spLocks noChangeArrowheads="1"/>
              </p:cNvSpPr>
              <p:nvPr/>
            </p:nvSpPr>
            <p:spPr bwMode="auto">
              <a:xfrm>
                <a:off x="2619" y="2678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07" name="Oval 2009"/>
              <p:cNvSpPr>
                <a:spLocks noChangeArrowheads="1"/>
              </p:cNvSpPr>
              <p:nvPr/>
            </p:nvSpPr>
            <p:spPr bwMode="auto">
              <a:xfrm>
                <a:off x="3910" y="1634"/>
                <a:ext cx="28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08" name="Oval 2010"/>
              <p:cNvSpPr>
                <a:spLocks noChangeArrowheads="1"/>
              </p:cNvSpPr>
              <p:nvPr/>
            </p:nvSpPr>
            <p:spPr bwMode="auto">
              <a:xfrm>
                <a:off x="3910" y="1634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09" name="Oval 2011"/>
              <p:cNvSpPr>
                <a:spLocks noChangeArrowheads="1"/>
              </p:cNvSpPr>
              <p:nvPr/>
            </p:nvSpPr>
            <p:spPr bwMode="auto">
              <a:xfrm>
                <a:off x="3879" y="1634"/>
                <a:ext cx="27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10" name="Oval 2012"/>
              <p:cNvSpPr>
                <a:spLocks noChangeArrowheads="1"/>
              </p:cNvSpPr>
              <p:nvPr/>
            </p:nvSpPr>
            <p:spPr bwMode="auto">
              <a:xfrm>
                <a:off x="3879" y="1634"/>
                <a:ext cx="25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11" name="Oval 2013"/>
              <p:cNvSpPr>
                <a:spLocks noChangeArrowheads="1"/>
              </p:cNvSpPr>
              <p:nvPr/>
            </p:nvSpPr>
            <p:spPr bwMode="auto">
              <a:xfrm>
                <a:off x="3751" y="1634"/>
                <a:ext cx="28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12" name="Oval 2014"/>
              <p:cNvSpPr>
                <a:spLocks noChangeArrowheads="1"/>
              </p:cNvSpPr>
              <p:nvPr/>
            </p:nvSpPr>
            <p:spPr bwMode="auto">
              <a:xfrm>
                <a:off x="3751" y="1634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13" name="Oval 2015"/>
              <p:cNvSpPr>
                <a:spLocks noChangeArrowheads="1"/>
              </p:cNvSpPr>
              <p:nvPr/>
            </p:nvSpPr>
            <p:spPr bwMode="auto">
              <a:xfrm>
                <a:off x="2713" y="2530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14" name="Oval 2016"/>
              <p:cNvSpPr>
                <a:spLocks noChangeArrowheads="1"/>
              </p:cNvSpPr>
              <p:nvPr/>
            </p:nvSpPr>
            <p:spPr bwMode="auto">
              <a:xfrm>
                <a:off x="2713" y="2530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15" name="Oval 2017"/>
              <p:cNvSpPr>
                <a:spLocks noChangeArrowheads="1"/>
              </p:cNvSpPr>
              <p:nvPr/>
            </p:nvSpPr>
            <p:spPr bwMode="auto">
              <a:xfrm>
                <a:off x="2871" y="2438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16" name="Oval 2018"/>
              <p:cNvSpPr>
                <a:spLocks noChangeArrowheads="1"/>
              </p:cNvSpPr>
              <p:nvPr/>
            </p:nvSpPr>
            <p:spPr bwMode="auto">
              <a:xfrm>
                <a:off x="2871" y="2438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</p:grpSp>
        <p:grpSp>
          <p:nvGrpSpPr>
            <p:cNvPr id="1817" name="Group 2019"/>
            <p:cNvGrpSpPr>
              <a:grpSpLocks/>
            </p:cNvGrpSpPr>
            <p:nvPr/>
          </p:nvGrpSpPr>
          <p:grpSpPr bwMode="auto">
            <a:xfrm>
              <a:off x="2879725" y="3325863"/>
              <a:ext cx="3582988" cy="2173287"/>
              <a:chOff x="1927" y="1686"/>
              <a:chExt cx="2373" cy="1491"/>
            </a:xfrm>
          </p:grpSpPr>
          <p:sp>
            <p:nvSpPr>
              <p:cNvPr id="1818" name="Oval 2020"/>
              <p:cNvSpPr>
                <a:spLocks noChangeArrowheads="1"/>
              </p:cNvSpPr>
              <p:nvPr/>
            </p:nvSpPr>
            <p:spPr bwMode="auto">
              <a:xfrm>
                <a:off x="2730" y="2530"/>
                <a:ext cx="26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19" name="Oval 2021"/>
              <p:cNvSpPr>
                <a:spLocks noChangeArrowheads="1"/>
              </p:cNvSpPr>
              <p:nvPr/>
            </p:nvSpPr>
            <p:spPr bwMode="auto">
              <a:xfrm>
                <a:off x="2730" y="2530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20" name="Oval 2022"/>
              <p:cNvSpPr>
                <a:spLocks noChangeArrowheads="1"/>
              </p:cNvSpPr>
              <p:nvPr/>
            </p:nvSpPr>
            <p:spPr bwMode="auto">
              <a:xfrm>
                <a:off x="2871" y="2438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21" name="Oval 2023"/>
              <p:cNvSpPr>
                <a:spLocks noChangeArrowheads="1"/>
              </p:cNvSpPr>
              <p:nvPr/>
            </p:nvSpPr>
            <p:spPr bwMode="auto">
              <a:xfrm>
                <a:off x="2871" y="2438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22" name="Oval 2024"/>
              <p:cNvSpPr>
                <a:spLocks noChangeArrowheads="1"/>
              </p:cNvSpPr>
              <p:nvPr/>
            </p:nvSpPr>
            <p:spPr bwMode="auto">
              <a:xfrm>
                <a:off x="2885" y="2438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23" name="Oval 2025"/>
              <p:cNvSpPr>
                <a:spLocks noChangeArrowheads="1"/>
              </p:cNvSpPr>
              <p:nvPr/>
            </p:nvSpPr>
            <p:spPr bwMode="auto">
              <a:xfrm>
                <a:off x="2885" y="2438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24" name="Oval 2026"/>
              <p:cNvSpPr>
                <a:spLocks noChangeArrowheads="1"/>
              </p:cNvSpPr>
              <p:nvPr/>
            </p:nvSpPr>
            <p:spPr bwMode="auto">
              <a:xfrm>
                <a:off x="4085" y="1735"/>
                <a:ext cx="27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25" name="Oval 2027"/>
              <p:cNvSpPr>
                <a:spLocks noChangeArrowheads="1"/>
              </p:cNvSpPr>
              <p:nvPr/>
            </p:nvSpPr>
            <p:spPr bwMode="auto">
              <a:xfrm>
                <a:off x="4085" y="1735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26" name="Oval 2028"/>
              <p:cNvSpPr>
                <a:spLocks noChangeArrowheads="1"/>
              </p:cNvSpPr>
              <p:nvPr/>
            </p:nvSpPr>
            <p:spPr bwMode="auto">
              <a:xfrm>
                <a:off x="4273" y="1686"/>
                <a:ext cx="27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27" name="Oval 2029"/>
              <p:cNvSpPr>
                <a:spLocks noChangeArrowheads="1"/>
              </p:cNvSpPr>
              <p:nvPr/>
            </p:nvSpPr>
            <p:spPr bwMode="auto">
              <a:xfrm>
                <a:off x="4273" y="1686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28" name="Oval 2030"/>
              <p:cNvSpPr>
                <a:spLocks noChangeArrowheads="1"/>
              </p:cNvSpPr>
              <p:nvPr/>
            </p:nvSpPr>
            <p:spPr bwMode="auto">
              <a:xfrm>
                <a:off x="3957" y="1888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29" name="Oval 2031"/>
              <p:cNvSpPr>
                <a:spLocks noChangeArrowheads="1"/>
              </p:cNvSpPr>
              <p:nvPr/>
            </p:nvSpPr>
            <p:spPr bwMode="auto">
              <a:xfrm>
                <a:off x="3957" y="1888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30" name="Oval 2032"/>
              <p:cNvSpPr>
                <a:spLocks noChangeArrowheads="1"/>
              </p:cNvSpPr>
              <p:nvPr/>
            </p:nvSpPr>
            <p:spPr bwMode="auto">
              <a:xfrm>
                <a:off x="3973" y="1780"/>
                <a:ext cx="27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31" name="Oval 2033"/>
              <p:cNvSpPr>
                <a:spLocks noChangeArrowheads="1"/>
              </p:cNvSpPr>
              <p:nvPr/>
            </p:nvSpPr>
            <p:spPr bwMode="auto">
              <a:xfrm>
                <a:off x="3973" y="1780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32" name="Oval 2034"/>
              <p:cNvSpPr>
                <a:spLocks noChangeArrowheads="1"/>
              </p:cNvSpPr>
              <p:nvPr/>
            </p:nvSpPr>
            <p:spPr bwMode="auto">
              <a:xfrm>
                <a:off x="3989" y="1888"/>
                <a:ext cx="25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33" name="Oval 2035"/>
              <p:cNvSpPr>
                <a:spLocks noChangeArrowheads="1"/>
              </p:cNvSpPr>
              <p:nvPr/>
            </p:nvSpPr>
            <p:spPr bwMode="auto">
              <a:xfrm>
                <a:off x="3989" y="1888"/>
                <a:ext cx="23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34" name="Oval 2036"/>
              <p:cNvSpPr>
                <a:spLocks noChangeArrowheads="1"/>
              </p:cNvSpPr>
              <p:nvPr/>
            </p:nvSpPr>
            <p:spPr bwMode="auto">
              <a:xfrm>
                <a:off x="4145" y="1780"/>
                <a:ext cx="28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35" name="Oval 2037"/>
              <p:cNvSpPr>
                <a:spLocks noChangeArrowheads="1"/>
              </p:cNvSpPr>
              <p:nvPr/>
            </p:nvSpPr>
            <p:spPr bwMode="auto">
              <a:xfrm>
                <a:off x="4145" y="1780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36" name="Oval 2038"/>
              <p:cNvSpPr>
                <a:spLocks noChangeArrowheads="1"/>
              </p:cNvSpPr>
              <p:nvPr/>
            </p:nvSpPr>
            <p:spPr bwMode="auto">
              <a:xfrm>
                <a:off x="3989" y="1780"/>
                <a:ext cx="25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37" name="Oval 2039"/>
              <p:cNvSpPr>
                <a:spLocks noChangeArrowheads="1"/>
              </p:cNvSpPr>
              <p:nvPr/>
            </p:nvSpPr>
            <p:spPr bwMode="auto">
              <a:xfrm>
                <a:off x="3989" y="1780"/>
                <a:ext cx="23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38" name="Oval 2040"/>
              <p:cNvSpPr>
                <a:spLocks noChangeArrowheads="1"/>
              </p:cNvSpPr>
              <p:nvPr/>
            </p:nvSpPr>
            <p:spPr bwMode="auto">
              <a:xfrm>
                <a:off x="4004" y="1735"/>
                <a:ext cx="28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39" name="Oval 2041"/>
              <p:cNvSpPr>
                <a:spLocks noChangeArrowheads="1"/>
              </p:cNvSpPr>
              <p:nvPr/>
            </p:nvSpPr>
            <p:spPr bwMode="auto">
              <a:xfrm>
                <a:off x="4004" y="1735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40" name="Oval 2042"/>
              <p:cNvSpPr>
                <a:spLocks noChangeArrowheads="1"/>
              </p:cNvSpPr>
              <p:nvPr/>
            </p:nvSpPr>
            <p:spPr bwMode="auto">
              <a:xfrm>
                <a:off x="4163" y="1686"/>
                <a:ext cx="26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41" name="Oval 2043"/>
              <p:cNvSpPr>
                <a:spLocks noChangeArrowheads="1"/>
              </p:cNvSpPr>
              <p:nvPr/>
            </p:nvSpPr>
            <p:spPr bwMode="auto">
              <a:xfrm>
                <a:off x="4163" y="1686"/>
                <a:ext cx="24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42" name="Oval 2044"/>
              <p:cNvSpPr>
                <a:spLocks noChangeArrowheads="1"/>
              </p:cNvSpPr>
              <p:nvPr/>
            </p:nvSpPr>
            <p:spPr bwMode="auto">
              <a:xfrm>
                <a:off x="4179" y="1780"/>
                <a:ext cx="27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43" name="Oval 2045"/>
              <p:cNvSpPr>
                <a:spLocks noChangeArrowheads="1"/>
              </p:cNvSpPr>
              <p:nvPr/>
            </p:nvSpPr>
            <p:spPr bwMode="auto">
              <a:xfrm>
                <a:off x="4179" y="1780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44" name="Oval 2046"/>
              <p:cNvSpPr>
                <a:spLocks noChangeArrowheads="1"/>
              </p:cNvSpPr>
              <p:nvPr/>
            </p:nvSpPr>
            <p:spPr bwMode="auto">
              <a:xfrm>
                <a:off x="4179" y="1686"/>
                <a:ext cx="27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45" name="Oval 2047"/>
              <p:cNvSpPr>
                <a:spLocks noChangeArrowheads="1"/>
              </p:cNvSpPr>
              <p:nvPr/>
            </p:nvSpPr>
            <p:spPr bwMode="auto">
              <a:xfrm>
                <a:off x="4179" y="1686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46" name="Oval 2048"/>
              <p:cNvSpPr>
                <a:spLocks noChangeArrowheads="1"/>
              </p:cNvSpPr>
              <p:nvPr/>
            </p:nvSpPr>
            <p:spPr bwMode="auto">
              <a:xfrm>
                <a:off x="4192" y="1686"/>
                <a:ext cx="28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47" name="Oval 2049"/>
              <p:cNvSpPr>
                <a:spLocks noChangeArrowheads="1"/>
              </p:cNvSpPr>
              <p:nvPr/>
            </p:nvSpPr>
            <p:spPr bwMode="auto">
              <a:xfrm>
                <a:off x="4192" y="1686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48" name="Oval 2050"/>
              <p:cNvSpPr>
                <a:spLocks noChangeArrowheads="1"/>
              </p:cNvSpPr>
              <p:nvPr/>
            </p:nvSpPr>
            <p:spPr bwMode="auto">
              <a:xfrm>
                <a:off x="2146" y="2892"/>
                <a:ext cx="26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49" name="Oval 2051"/>
              <p:cNvSpPr>
                <a:spLocks noChangeArrowheads="1"/>
              </p:cNvSpPr>
              <p:nvPr/>
            </p:nvSpPr>
            <p:spPr bwMode="auto">
              <a:xfrm>
                <a:off x="2146" y="2892"/>
                <a:ext cx="24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50" name="Oval 2052"/>
              <p:cNvSpPr>
                <a:spLocks noChangeArrowheads="1"/>
              </p:cNvSpPr>
              <p:nvPr/>
            </p:nvSpPr>
            <p:spPr bwMode="auto">
              <a:xfrm>
                <a:off x="2178" y="2892"/>
                <a:ext cx="27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51" name="Oval 2053"/>
              <p:cNvSpPr>
                <a:spLocks noChangeArrowheads="1"/>
              </p:cNvSpPr>
              <p:nvPr/>
            </p:nvSpPr>
            <p:spPr bwMode="auto">
              <a:xfrm>
                <a:off x="2178" y="2892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52" name="Oval 2054"/>
              <p:cNvSpPr>
                <a:spLocks noChangeArrowheads="1"/>
              </p:cNvSpPr>
              <p:nvPr/>
            </p:nvSpPr>
            <p:spPr bwMode="auto">
              <a:xfrm>
                <a:off x="2178" y="2841"/>
                <a:ext cx="27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53" name="Oval 2055"/>
              <p:cNvSpPr>
                <a:spLocks noChangeArrowheads="1"/>
              </p:cNvSpPr>
              <p:nvPr/>
            </p:nvSpPr>
            <p:spPr bwMode="auto">
              <a:xfrm>
                <a:off x="2178" y="2841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54" name="Oval 2056"/>
              <p:cNvSpPr>
                <a:spLocks noChangeArrowheads="1"/>
              </p:cNvSpPr>
              <p:nvPr/>
            </p:nvSpPr>
            <p:spPr bwMode="auto">
              <a:xfrm>
                <a:off x="2258" y="2829"/>
                <a:ext cx="27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55" name="Oval 2057"/>
              <p:cNvSpPr>
                <a:spLocks noChangeArrowheads="1"/>
              </p:cNvSpPr>
              <p:nvPr/>
            </p:nvSpPr>
            <p:spPr bwMode="auto">
              <a:xfrm>
                <a:off x="2258" y="2829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56" name="Oval 2058"/>
              <p:cNvSpPr>
                <a:spLocks noChangeArrowheads="1"/>
              </p:cNvSpPr>
              <p:nvPr/>
            </p:nvSpPr>
            <p:spPr bwMode="auto">
              <a:xfrm>
                <a:off x="2195" y="2841"/>
                <a:ext cx="28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57" name="Oval 2059"/>
              <p:cNvSpPr>
                <a:spLocks noChangeArrowheads="1"/>
              </p:cNvSpPr>
              <p:nvPr/>
            </p:nvSpPr>
            <p:spPr bwMode="auto">
              <a:xfrm>
                <a:off x="2195" y="2841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58" name="Oval 2060"/>
              <p:cNvSpPr>
                <a:spLocks noChangeArrowheads="1"/>
              </p:cNvSpPr>
              <p:nvPr/>
            </p:nvSpPr>
            <p:spPr bwMode="auto">
              <a:xfrm>
                <a:off x="2289" y="2829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59" name="Oval 2061"/>
              <p:cNvSpPr>
                <a:spLocks noChangeArrowheads="1"/>
              </p:cNvSpPr>
              <p:nvPr/>
            </p:nvSpPr>
            <p:spPr bwMode="auto">
              <a:xfrm>
                <a:off x="2289" y="2829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60" name="Oval 2062"/>
              <p:cNvSpPr>
                <a:spLocks noChangeArrowheads="1"/>
              </p:cNvSpPr>
              <p:nvPr/>
            </p:nvSpPr>
            <p:spPr bwMode="auto">
              <a:xfrm>
                <a:off x="2289" y="2750"/>
                <a:ext cx="28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61" name="Oval 2063"/>
              <p:cNvSpPr>
                <a:spLocks noChangeArrowheads="1"/>
              </p:cNvSpPr>
              <p:nvPr/>
            </p:nvSpPr>
            <p:spPr bwMode="auto">
              <a:xfrm>
                <a:off x="2289" y="2750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62" name="Oval 2064"/>
              <p:cNvSpPr>
                <a:spLocks noChangeArrowheads="1"/>
              </p:cNvSpPr>
              <p:nvPr/>
            </p:nvSpPr>
            <p:spPr bwMode="auto">
              <a:xfrm>
                <a:off x="2178" y="2848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63" name="Oval 2065"/>
              <p:cNvSpPr>
                <a:spLocks noChangeArrowheads="1"/>
              </p:cNvSpPr>
              <p:nvPr/>
            </p:nvSpPr>
            <p:spPr bwMode="auto">
              <a:xfrm>
                <a:off x="2178" y="2848"/>
                <a:ext cx="25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64" name="Oval 2066"/>
              <p:cNvSpPr>
                <a:spLocks noChangeArrowheads="1"/>
              </p:cNvSpPr>
              <p:nvPr/>
            </p:nvSpPr>
            <p:spPr bwMode="auto">
              <a:xfrm>
                <a:off x="2321" y="2750"/>
                <a:ext cx="25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65" name="Oval 2067"/>
              <p:cNvSpPr>
                <a:spLocks noChangeArrowheads="1"/>
              </p:cNvSpPr>
              <p:nvPr/>
            </p:nvSpPr>
            <p:spPr bwMode="auto">
              <a:xfrm>
                <a:off x="2321" y="2750"/>
                <a:ext cx="23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66" name="Oval 2068"/>
              <p:cNvSpPr>
                <a:spLocks noChangeArrowheads="1"/>
              </p:cNvSpPr>
              <p:nvPr/>
            </p:nvSpPr>
            <p:spPr bwMode="auto">
              <a:xfrm>
                <a:off x="2211" y="2811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67" name="Oval 2069"/>
              <p:cNvSpPr>
                <a:spLocks noChangeArrowheads="1"/>
              </p:cNvSpPr>
              <p:nvPr/>
            </p:nvSpPr>
            <p:spPr bwMode="auto">
              <a:xfrm>
                <a:off x="2211" y="2811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68" name="Oval 2070"/>
              <p:cNvSpPr>
                <a:spLocks noChangeArrowheads="1"/>
              </p:cNvSpPr>
              <p:nvPr/>
            </p:nvSpPr>
            <p:spPr bwMode="auto">
              <a:xfrm>
                <a:off x="2083" y="3025"/>
                <a:ext cx="28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69" name="Oval 2071"/>
              <p:cNvSpPr>
                <a:spLocks noChangeArrowheads="1"/>
              </p:cNvSpPr>
              <p:nvPr/>
            </p:nvSpPr>
            <p:spPr bwMode="auto">
              <a:xfrm>
                <a:off x="2083" y="3025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70" name="Oval 2072"/>
              <p:cNvSpPr>
                <a:spLocks noChangeArrowheads="1"/>
              </p:cNvSpPr>
              <p:nvPr/>
            </p:nvSpPr>
            <p:spPr bwMode="auto">
              <a:xfrm>
                <a:off x="2146" y="2964"/>
                <a:ext cx="26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71" name="Oval 2073"/>
              <p:cNvSpPr>
                <a:spLocks noChangeArrowheads="1"/>
              </p:cNvSpPr>
              <p:nvPr/>
            </p:nvSpPr>
            <p:spPr bwMode="auto">
              <a:xfrm>
                <a:off x="2146" y="2964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72" name="Oval 2074"/>
              <p:cNvSpPr>
                <a:spLocks noChangeArrowheads="1"/>
              </p:cNvSpPr>
              <p:nvPr/>
            </p:nvSpPr>
            <p:spPr bwMode="auto">
              <a:xfrm>
                <a:off x="2052" y="2911"/>
                <a:ext cx="26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73" name="Oval 2075"/>
              <p:cNvSpPr>
                <a:spLocks noChangeArrowheads="1"/>
              </p:cNvSpPr>
              <p:nvPr/>
            </p:nvSpPr>
            <p:spPr bwMode="auto">
              <a:xfrm>
                <a:off x="2052" y="2911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74" name="Oval 2076"/>
              <p:cNvSpPr>
                <a:spLocks noChangeArrowheads="1"/>
              </p:cNvSpPr>
              <p:nvPr/>
            </p:nvSpPr>
            <p:spPr bwMode="auto">
              <a:xfrm>
                <a:off x="2117" y="2841"/>
                <a:ext cx="27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75" name="Oval 2077"/>
              <p:cNvSpPr>
                <a:spLocks noChangeArrowheads="1"/>
              </p:cNvSpPr>
              <p:nvPr/>
            </p:nvSpPr>
            <p:spPr bwMode="auto">
              <a:xfrm>
                <a:off x="2117" y="2841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76" name="Oval 2078"/>
              <p:cNvSpPr>
                <a:spLocks noChangeArrowheads="1"/>
              </p:cNvSpPr>
              <p:nvPr/>
            </p:nvSpPr>
            <p:spPr bwMode="auto">
              <a:xfrm>
                <a:off x="2052" y="2911"/>
                <a:ext cx="26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77" name="Oval 2079"/>
              <p:cNvSpPr>
                <a:spLocks noChangeArrowheads="1"/>
              </p:cNvSpPr>
              <p:nvPr/>
            </p:nvSpPr>
            <p:spPr bwMode="auto">
              <a:xfrm>
                <a:off x="2052" y="2911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78" name="Oval 2080"/>
              <p:cNvSpPr>
                <a:spLocks noChangeArrowheads="1"/>
              </p:cNvSpPr>
              <p:nvPr/>
            </p:nvSpPr>
            <p:spPr bwMode="auto">
              <a:xfrm>
                <a:off x="2117" y="2841"/>
                <a:ext cx="27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79" name="Oval 2081"/>
              <p:cNvSpPr>
                <a:spLocks noChangeArrowheads="1"/>
              </p:cNvSpPr>
              <p:nvPr/>
            </p:nvSpPr>
            <p:spPr bwMode="auto">
              <a:xfrm>
                <a:off x="2117" y="2841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80" name="Oval 2082"/>
              <p:cNvSpPr>
                <a:spLocks noChangeArrowheads="1"/>
              </p:cNvSpPr>
              <p:nvPr/>
            </p:nvSpPr>
            <p:spPr bwMode="auto">
              <a:xfrm>
                <a:off x="2052" y="2911"/>
                <a:ext cx="26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81" name="Oval 2083"/>
              <p:cNvSpPr>
                <a:spLocks noChangeArrowheads="1"/>
              </p:cNvSpPr>
              <p:nvPr/>
            </p:nvSpPr>
            <p:spPr bwMode="auto">
              <a:xfrm>
                <a:off x="2052" y="2911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82" name="Oval 2084"/>
              <p:cNvSpPr>
                <a:spLocks noChangeArrowheads="1"/>
              </p:cNvSpPr>
              <p:nvPr/>
            </p:nvSpPr>
            <p:spPr bwMode="auto">
              <a:xfrm>
                <a:off x="2117" y="2841"/>
                <a:ext cx="27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83" name="Oval 2085"/>
              <p:cNvSpPr>
                <a:spLocks noChangeArrowheads="1"/>
              </p:cNvSpPr>
              <p:nvPr/>
            </p:nvSpPr>
            <p:spPr bwMode="auto">
              <a:xfrm>
                <a:off x="2117" y="2841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84" name="Oval 2086"/>
              <p:cNvSpPr>
                <a:spLocks noChangeArrowheads="1"/>
              </p:cNvSpPr>
              <p:nvPr/>
            </p:nvSpPr>
            <p:spPr bwMode="auto">
              <a:xfrm>
                <a:off x="2242" y="2678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85" name="Oval 2087"/>
              <p:cNvSpPr>
                <a:spLocks noChangeArrowheads="1"/>
              </p:cNvSpPr>
              <p:nvPr/>
            </p:nvSpPr>
            <p:spPr bwMode="auto">
              <a:xfrm>
                <a:off x="2242" y="2678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86" name="Oval 2088"/>
              <p:cNvSpPr>
                <a:spLocks noChangeArrowheads="1"/>
              </p:cNvSpPr>
              <p:nvPr/>
            </p:nvSpPr>
            <p:spPr bwMode="auto">
              <a:xfrm>
                <a:off x="2289" y="2623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87" name="Oval 2089"/>
              <p:cNvSpPr>
                <a:spLocks noChangeArrowheads="1"/>
              </p:cNvSpPr>
              <p:nvPr/>
            </p:nvSpPr>
            <p:spPr bwMode="auto">
              <a:xfrm>
                <a:off x="2289" y="2623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88" name="Oval 2090"/>
              <p:cNvSpPr>
                <a:spLocks noChangeArrowheads="1"/>
              </p:cNvSpPr>
              <p:nvPr/>
            </p:nvSpPr>
            <p:spPr bwMode="auto">
              <a:xfrm>
                <a:off x="2305" y="2664"/>
                <a:ext cx="27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89" name="Oval 2091"/>
              <p:cNvSpPr>
                <a:spLocks noChangeArrowheads="1"/>
              </p:cNvSpPr>
              <p:nvPr/>
            </p:nvSpPr>
            <p:spPr bwMode="auto">
              <a:xfrm>
                <a:off x="2305" y="2664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90" name="Oval 2092"/>
              <p:cNvSpPr>
                <a:spLocks noChangeArrowheads="1"/>
              </p:cNvSpPr>
              <p:nvPr/>
            </p:nvSpPr>
            <p:spPr bwMode="auto">
              <a:xfrm>
                <a:off x="2258" y="2652"/>
                <a:ext cx="27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91" name="Oval 2093"/>
              <p:cNvSpPr>
                <a:spLocks noChangeArrowheads="1"/>
              </p:cNvSpPr>
              <p:nvPr/>
            </p:nvSpPr>
            <p:spPr bwMode="auto">
              <a:xfrm>
                <a:off x="2258" y="2652"/>
                <a:ext cx="25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92" name="Oval 2094"/>
              <p:cNvSpPr>
                <a:spLocks noChangeArrowheads="1"/>
              </p:cNvSpPr>
              <p:nvPr/>
            </p:nvSpPr>
            <p:spPr bwMode="auto">
              <a:xfrm>
                <a:off x="2321" y="2623"/>
                <a:ext cx="25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93" name="Oval 2095"/>
              <p:cNvSpPr>
                <a:spLocks noChangeArrowheads="1"/>
              </p:cNvSpPr>
              <p:nvPr/>
            </p:nvSpPr>
            <p:spPr bwMode="auto">
              <a:xfrm>
                <a:off x="2321" y="2623"/>
                <a:ext cx="23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94" name="Oval 2096"/>
              <p:cNvSpPr>
                <a:spLocks noChangeArrowheads="1"/>
              </p:cNvSpPr>
              <p:nvPr/>
            </p:nvSpPr>
            <p:spPr bwMode="auto">
              <a:xfrm>
                <a:off x="2321" y="2664"/>
                <a:ext cx="25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95" name="Oval 2097"/>
              <p:cNvSpPr>
                <a:spLocks noChangeArrowheads="1"/>
              </p:cNvSpPr>
              <p:nvPr/>
            </p:nvSpPr>
            <p:spPr bwMode="auto">
              <a:xfrm>
                <a:off x="2321" y="2664"/>
                <a:ext cx="23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96" name="Oval 2098"/>
              <p:cNvSpPr>
                <a:spLocks noChangeArrowheads="1"/>
              </p:cNvSpPr>
              <p:nvPr/>
            </p:nvSpPr>
            <p:spPr bwMode="auto">
              <a:xfrm>
                <a:off x="2274" y="2703"/>
                <a:ext cx="25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97" name="Oval 2099"/>
              <p:cNvSpPr>
                <a:spLocks noChangeArrowheads="1"/>
              </p:cNvSpPr>
              <p:nvPr/>
            </p:nvSpPr>
            <p:spPr bwMode="auto">
              <a:xfrm>
                <a:off x="2274" y="2703"/>
                <a:ext cx="23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98" name="Oval 2100"/>
              <p:cNvSpPr>
                <a:spLocks noChangeArrowheads="1"/>
              </p:cNvSpPr>
              <p:nvPr/>
            </p:nvSpPr>
            <p:spPr bwMode="auto">
              <a:xfrm>
                <a:off x="2178" y="2689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99" name="Oval 2101"/>
              <p:cNvSpPr>
                <a:spLocks noChangeArrowheads="1"/>
              </p:cNvSpPr>
              <p:nvPr/>
            </p:nvSpPr>
            <p:spPr bwMode="auto">
              <a:xfrm>
                <a:off x="2178" y="2689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00" name="Oval 2102"/>
              <p:cNvSpPr>
                <a:spLocks noChangeArrowheads="1"/>
              </p:cNvSpPr>
              <p:nvPr/>
            </p:nvSpPr>
            <p:spPr bwMode="auto">
              <a:xfrm>
                <a:off x="2195" y="2664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01" name="Oval 2103"/>
              <p:cNvSpPr>
                <a:spLocks noChangeArrowheads="1"/>
              </p:cNvSpPr>
              <p:nvPr/>
            </p:nvSpPr>
            <p:spPr bwMode="auto">
              <a:xfrm>
                <a:off x="2195" y="2664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02" name="Oval 2104"/>
              <p:cNvSpPr>
                <a:spLocks noChangeArrowheads="1"/>
              </p:cNvSpPr>
              <p:nvPr/>
            </p:nvSpPr>
            <p:spPr bwMode="auto">
              <a:xfrm>
                <a:off x="2211" y="2678"/>
                <a:ext cx="27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03" name="Oval 2105"/>
              <p:cNvSpPr>
                <a:spLocks noChangeArrowheads="1"/>
              </p:cNvSpPr>
              <p:nvPr/>
            </p:nvSpPr>
            <p:spPr bwMode="auto">
              <a:xfrm>
                <a:off x="2211" y="2678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04" name="Oval 2106"/>
              <p:cNvSpPr>
                <a:spLocks noChangeArrowheads="1"/>
              </p:cNvSpPr>
              <p:nvPr/>
            </p:nvSpPr>
            <p:spPr bwMode="auto">
              <a:xfrm>
                <a:off x="2211" y="2652"/>
                <a:ext cx="27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05" name="Oval 2107"/>
              <p:cNvSpPr>
                <a:spLocks noChangeArrowheads="1"/>
              </p:cNvSpPr>
              <p:nvPr/>
            </p:nvSpPr>
            <p:spPr bwMode="auto">
              <a:xfrm>
                <a:off x="2211" y="2652"/>
                <a:ext cx="25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06" name="Oval 2108"/>
              <p:cNvSpPr>
                <a:spLocks noChangeArrowheads="1"/>
              </p:cNvSpPr>
              <p:nvPr/>
            </p:nvSpPr>
            <p:spPr bwMode="auto">
              <a:xfrm>
                <a:off x="2258" y="2664"/>
                <a:ext cx="27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07" name="Oval 2109"/>
              <p:cNvSpPr>
                <a:spLocks noChangeArrowheads="1"/>
              </p:cNvSpPr>
              <p:nvPr/>
            </p:nvSpPr>
            <p:spPr bwMode="auto">
              <a:xfrm>
                <a:off x="2258" y="2664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08" name="Oval 2110"/>
              <p:cNvSpPr>
                <a:spLocks noChangeArrowheads="1"/>
              </p:cNvSpPr>
              <p:nvPr/>
            </p:nvSpPr>
            <p:spPr bwMode="auto">
              <a:xfrm>
                <a:off x="2227" y="2652"/>
                <a:ext cx="25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09" name="Oval 2111"/>
              <p:cNvSpPr>
                <a:spLocks noChangeArrowheads="1"/>
              </p:cNvSpPr>
              <p:nvPr/>
            </p:nvSpPr>
            <p:spPr bwMode="auto">
              <a:xfrm>
                <a:off x="2227" y="2652"/>
                <a:ext cx="23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10" name="Oval 2112"/>
              <p:cNvSpPr>
                <a:spLocks noChangeArrowheads="1"/>
              </p:cNvSpPr>
              <p:nvPr/>
            </p:nvSpPr>
            <p:spPr bwMode="auto">
              <a:xfrm>
                <a:off x="1927" y="3039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11" name="Oval 2113"/>
              <p:cNvSpPr>
                <a:spLocks noChangeArrowheads="1"/>
              </p:cNvSpPr>
              <p:nvPr/>
            </p:nvSpPr>
            <p:spPr bwMode="auto">
              <a:xfrm>
                <a:off x="1927" y="3039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12" name="Oval 2114"/>
              <p:cNvSpPr>
                <a:spLocks noChangeArrowheads="1"/>
              </p:cNvSpPr>
              <p:nvPr/>
            </p:nvSpPr>
            <p:spPr bwMode="auto">
              <a:xfrm>
                <a:off x="1974" y="2911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13" name="Oval 2115"/>
              <p:cNvSpPr>
                <a:spLocks noChangeArrowheads="1"/>
              </p:cNvSpPr>
              <p:nvPr/>
            </p:nvSpPr>
            <p:spPr bwMode="auto">
              <a:xfrm>
                <a:off x="1974" y="2911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14" name="Oval 2116"/>
              <p:cNvSpPr>
                <a:spLocks noChangeArrowheads="1"/>
              </p:cNvSpPr>
              <p:nvPr/>
            </p:nvSpPr>
            <p:spPr bwMode="auto">
              <a:xfrm>
                <a:off x="1960" y="3025"/>
                <a:ext cx="25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15" name="Oval 2117"/>
              <p:cNvSpPr>
                <a:spLocks noChangeArrowheads="1"/>
              </p:cNvSpPr>
              <p:nvPr/>
            </p:nvSpPr>
            <p:spPr bwMode="auto">
              <a:xfrm>
                <a:off x="1960" y="3025"/>
                <a:ext cx="24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16" name="Oval 2118"/>
              <p:cNvSpPr>
                <a:spLocks noChangeArrowheads="1"/>
              </p:cNvSpPr>
              <p:nvPr/>
            </p:nvSpPr>
            <p:spPr bwMode="auto">
              <a:xfrm>
                <a:off x="2052" y="2964"/>
                <a:ext cx="26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17" name="Oval 2119"/>
              <p:cNvSpPr>
                <a:spLocks noChangeArrowheads="1"/>
              </p:cNvSpPr>
              <p:nvPr/>
            </p:nvSpPr>
            <p:spPr bwMode="auto">
              <a:xfrm>
                <a:off x="2052" y="2964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18" name="Oval 2120"/>
              <p:cNvSpPr>
                <a:spLocks noChangeArrowheads="1"/>
              </p:cNvSpPr>
              <p:nvPr/>
            </p:nvSpPr>
            <p:spPr bwMode="auto">
              <a:xfrm>
                <a:off x="1974" y="2911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19" name="Oval 2121"/>
              <p:cNvSpPr>
                <a:spLocks noChangeArrowheads="1"/>
              </p:cNvSpPr>
              <p:nvPr/>
            </p:nvSpPr>
            <p:spPr bwMode="auto">
              <a:xfrm>
                <a:off x="1974" y="2911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20" name="Oval 2122"/>
              <p:cNvSpPr>
                <a:spLocks noChangeArrowheads="1"/>
              </p:cNvSpPr>
              <p:nvPr/>
            </p:nvSpPr>
            <p:spPr bwMode="auto">
              <a:xfrm>
                <a:off x="2068" y="2866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21" name="Oval 2123"/>
              <p:cNvSpPr>
                <a:spLocks noChangeArrowheads="1"/>
              </p:cNvSpPr>
              <p:nvPr/>
            </p:nvSpPr>
            <p:spPr bwMode="auto">
              <a:xfrm>
                <a:off x="2068" y="2866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22" name="Oval 2124"/>
              <p:cNvSpPr>
                <a:spLocks noChangeArrowheads="1"/>
              </p:cNvSpPr>
              <p:nvPr/>
            </p:nvSpPr>
            <p:spPr bwMode="auto">
              <a:xfrm>
                <a:off x="2036" y="2964"/>
                <a:ext cx="28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23" name="Oval 2125"/>
              <p:cNvSpPr>
                <a:spLocks noChangeArrowheads="1"/>
              </p:cNvSpPr>
              <p:nvPr/>
            </p:nvSpPr>
            <p:spPr bwMode="auto">
              <a:xfrm>
                <a:off x="2036" y="2964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24" name="Oval 2126"/>
              <p:cNvSpPr>
                <a:spLocks noChangeArrowheads="1"/>
              </p:cNvSpPr>
              <p:nvPr/>
            </p:nvSpPr>
            <p:spPr bwMode="auto">
              <a:xfrm>
                <a:off x="2052" y="2866"/>
                <a:ext cx="26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25" name="Oval 2127"/>
              <p:cNvSpPr>
                <a:spLocks noChangeArrowheads="1"/>
              </p:cNvSpPr>
              <p:nvPr/>
            </p:nvSpPr>
            <p:spPr bwMode="auto">
              <a:xfrm>
                <a:off x="2052" y="2866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26" name="Oval 2128"/>
              <p:cNvSpPr>
                <a:spLocks noChangeArrowheads="1"/>
              </p:cNvSpPr>
              <p:nvPr/>
            </p:nvSpPr>
            <p:spPr bwMode="auto">
              <a:xfrm>
                <a:off x="2021" y="2947"/>
                <a:ext cx="27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27" name="Oval 2129"/>
              <p:cNvSpPr>
                <a:spLocks noChangeArrowheads="1"/>
              </p:cNvSpPr>
              <p:nvPr/>
            </p:nvSpPr>
            <p:spPr bwMode="auto">
              <a:xfrm>
                <a:off x="2021" y="2947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28" name="Oval 2130"/>
              <p:cNvSpPr>
                <a:spLocks noChangeArrowheads="1"/>
              </p:cNvSpPr>
              <p:nvPr/>
            </p:nvSpPr>
            <p:spPr bwMode="auto">
              <a:xfrm>
                <a:off x="2099" y="2884"/>
                <a:ext cx="26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29" name="Oval 2131"/>
              <p:cNvSpPr>
                <a:spLocks noChangeArrowheads="1"/>
              </p:cNvSpPr>
              <p:nvPr/>
            </p:nvSpPr>
            <p:spPr bwMode="auto">
              <a:xfrm>
                <a:off x="2099" y="2884"/>
                <a:ext cx="24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30" name="Oval 2132"/>
              <p:cNvSpPr>
                <a:spLocks noChangeArrowheads="1"/>
              </p:cNvSpPr>
              <p:nvPr/>
            </p:nvSpPr>
            <p:spPr bwMode="auto">
              <a:xfrm>
                <a:off x="1927" y="3025"/>
                <a:ext cx="27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31" name="Oval 2133"/>
              <p:cNvSpPr>
                <a:spLocks noChangeArrowheads="1"/>
              </p:cNvSpPr>
              <p:nvPr/>
            </p:nvSpPr>
            <p:spPr bwMode="auto">
              <a:xfrm>
                <a:off x="1927" y="3025"/>
                <a:ext cx="25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32" name="Oval 2134"/>
              <p:cNvSpPr>
                <a:spLocks noChangeArrowheads="1"/>
              </p:cNvSpPr>
              <p:nvPr/>
            </p:nvSpPr>
            <p:spPr bwMode="auto">
              <a:xfrm>
                <a:off x="1974" y="2892"/>
                <a:ext cx="27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33" name="Oval 2135"/>
              <p:cNvSpPr>
                <a:spLocks noChangeArrowheads="1"/>
              </p:cNvSpPr>
              <p:nvPr/>
            </p:nvSpPr>
            <p:spPr bwMode="auto">
              <a:xfrm>
                <a:off x="1974" y="2892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34" name="Oval 2136"/>
              <p:cNvSpPr>
                <a:spLocks noChangeArrowheads="1"/>
              </p:cNvSpPr>
              <p:nvPr/>
            </p:nvSpPr>
            <p:spPr bwMode="auto">
              <a:xfrm>
                <a:off x="2036" y="2947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35" name="Oval 2137"/>
              <p:cNvSpPr>
                <a:spLocks noChangeArrowheads="1"/>
              </p:cNvSpPr>
              <p:nvPr/>
            </p:nvSpPr>
            <p:spPr bwMode="auto">
              <a:xfrm>
                <a:off x="2036" y="2947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36" name="Oval 2138"/>
              <p:cNvSpPr>
                <a:spLocks noChangeArrowheads="1"/>
              </p:cNvSpPr>
              <p:nvPr/>
            </p:nvSpPr>
            <p:spPr bwMode="auto">
              <a:xfrm>
                <a:off x="2052" y="2848"/>
                <a:ext cx="26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37" name="Oval 2139"/>
              <p:cNvSpPr>
                <a:spLocks noChangeArrowheads="1"/>
              </p:cNvSpPr>
              <p:nvPr/>
            </p:nvSpPr>
            <p:spPr bwMode="auto">
              <a:xfrm>
                <a:off x="2052" y="2848"/>
                <a:ext cx="24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38" name="Oval 2140"/>
              <p:cNvSpPr>
                <a:spLocks noChangeArrowheads="1"/>
              </p:cNvSpPr>
              <p:nvPr/>
            </p:nvSpPr>
            <p:spPr bwMode="auto">
              <a:xfrm>
                <a:off x="3595" y="1825"/>
                <a:ext cx="27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39" name="Oval 2141"/>
              <p:cNvSpPr>
                <a:spLocks noChangeArrowheads="1"/>
              </p:cNvSpPr>
              <p:nvPr/>
            </p:nvSpPr>
            <p:spPr bwMode="auto">
              <a:xfrm>
                <a:off x="3595" y="1825"/>
                <a:ext cx="25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40" name="Oval 2142"/>
              <p:cNvSpPr>
                <a:spLocks noChangeArrowheads="1"/>
              </p:cNvSpPr>
              <p:nvPr/>
            </p:nvSpPr>
            <p:spPr bwMode="auto">
              <a:xfrm>
                <a:off x="2462" y="2911"/>
                <a:ext cx="25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41" name="Oval 2143"/>
              <p:cNvSpPr>
                <a:spLocks noChangeArrowheads="1"/>
              </p:cNvSpPr>
              <p:nvPr/>
            </p:nvSpPr>
            <p:spPr bwMode="auto">
              <a:xfrm>
                <a:off x="2462" y="2911"/>
                <a:ext cx="23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42" name="Oval 2144"/>
              <p:cNvSpPr>
                <a:spLocks noChangeArrowheads="1"/>
              </p:cNvSpPr>
              <p:nvPr/>
            </p:nvSpPr>
            <p:spPr bwMode="auto">
              <a:xfrm>
                <a:off x="2491" y="2892"/>
                <a:ext cx="28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43" name="Oval 2145"/>
              <p:cNvSpPr>
                <a:spLocks noChangeArrowheads="1"/>
              </p:cNvSpPr>
              <p:nvPr/>
            </p:nvSpPr>
            <p:spPr bwMode="auto">
              <a:xfrm>
                <a:off x="2491" y="2892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44" name="Oval 2146"/>
              <p:cNvSpPr>
                <a:spLocks noChangeArrowheads="1"/>
              </p:cNvSpPr>
              <p:nvPr/>
            </p:nvSpPr>
            <p:spPr bwMode="auto">
              <a:xfrm>
                <a:off x="2589" y="2866"/>
                <a:ext cx="26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45" name="Oval 2147"/>
              <p:cNvSpPr>
                <a:spLocks noChangeArrowheads="1"/>
              </p:cNvSpPr>
              <p:nvPr/>
            </p:nvSpPr>
            <p:spPr bwMode="auto">
              <a:xfrm>
                <a:off x="2589" y="2866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46" name="Oval 2148"/>
              <p:cNvSpPr>
                <a:spLocks noChangeArrowheads="1"/>
              </p:cNvSpPr>
              <p:nvPr/>
            </p:nvSpPr>
            <p:spPr bwMode="auto">
              <a:xfrm>
                <a:off x="2589" y="2821"/>
                <a:ext cx="26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47" name="Oval 2149"/>
              <p:cNvSpPr>
                <a:spLocks noChangeArrowheads="1"/>
              </p:cNvSpPr>
              <p:nvPr/>
            </p:nvSpPr>
            <p:spPr bwMode="auto">
              <a:xfrm>
                <a:off x="2589" y="2821"/>
                <a:ext cx="24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48" name="Oval 2150"/>
              <p:cNvSpPr>
                <a:spLocks noChangeArrowheads="1"/>
              </p:cNvSpPr>
              <p:nvPr/>
            </p:nvSpPr>
            <p:spPr bwMode="auto">
              <a:xfrm>
                <a:off x="2538" y="2892"/>
                <a:ext cx="28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49" name="Oval 2151"/>
              <p:cNvSpPr>
                <a:spLocks noChangeArrowheads="1"/>
              </p:cNvSpPr>
              <p:nvPr/>
            </p:nvSpPr>
            <p:spPr bwMode="auto">
              <a:xfrm>
                <a:off x="2538" y="2892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50" name="Oval 2152"/>
              <p:cNvSpPr>
                <a:spLocks noChangeArrowheads="1"/>
              </p:cNvSpPr>
              <p:nvPr/>
            </p:nvSpPr>
            <p:spPr bwMode="auto">
              <a:xfrm>
                <a:off x="2430" y="2856"/>
                <a:ext cx="28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51" name="Oval 2153"/>
              <p:cNvSpPr>
                <a:spLocks noChangeArrowheads="1"/>
              </p:cNvSpPr>
              <p:nvPr/>
            </p:nvSpPr>
            <p:spPr bwMode="auto">
              <a:xfrm>
                <a:off x="2430" y="2856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52" name="Oval 2154"/>
              <p:cNvSpPr>
                <a:spLocks noChangeArrowheads="1"/>
              </p:cNvSpPr>
              <p:nvPr/>
            </p:nvSpPr>
            <p:spPr bwMode="auto">
              <a:xfrm>
                <a:off x="2538" y="2801"/>
                <a:ext cx="28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53" name="Oval 2155"/>
              <p:cNvSpPr>
                <a:spLocks noChangeArrowheads="1"/>
              </p:cNvSpPr>
              <p:nvPr/>
            </p:nvSpPr>
            <p:spPr bwMode="auto">
              <a:xfrm>
                <a:off x="2538" y="2801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54" name="Oval 2156"/>
              <p:cNvSpPr>
                <a:spLocks noChangeArrowheads="1"/>
              </p:cNvSpPr>
              <p:nvPr/>
            </p:nvSpPr>
            <p:spPr bwMode="auto">
              <a:xfrm>
                <a:off x="2558" y="2801"/>
                <a:ext cx="27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55" name="Oval 2157"/>
              <p:cNvSpPr>
                <a:spLocks noChangeArrowheads="1"/>
              </p:cNvSpPr>
              <p:nvPr/>
            </p:nvSpPr>
            <p:spPr bwMode="auto">
              <a:xfrm>
                <a:off x="2558" y="2801"/>
                <a:ext cx="25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56" name="Oval 2158"/>
              <p:cNvSpPr>
                <a:spLocks noChangeArrowheads="1"/>
              </p:cNvSpPr>
              <p:nvPr/>
            </p:nvSpPr>
            <p:spPr bwMode="auto">
              <a:xfrm>
                <a:off x="2383" y="3025"/>
                <a:ext cx="28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57" name="Oval 2159"/>
              <p:cNvSpPr>
                <a:spLocks noChangeArrowheads="1"/>
              </p:cNvSpPr>
              <p:nvPr/>
            </p:nvSpPr>
            <p:spPr bwMode="auto">
              <a:xfrm>
                <a:off x="2383" y="3025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58" name="Oval 2160"/>
              <p:cNvSpPr>
                <a:spLocks noChangeArrowheads="1"/>
              </p:cNvSpPr>
              <p:nvPr/>
            </p:nvSpPr>
            <p:spPr bwMode="auto">
              <a:xfrm>
                <a:off x="2399" y="3025"/>
                <a:ext cx="27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59" name="Oval 2161"/>
              <p:cNvSpPr>
                <a:spLocks noChangeArrowheads="1"/>
              </p:cNvSpPr>
              <p:nvPr/>
            </p:nvSpPr>
            <p:spPr bwMode="auto">
              <a:xfrm>
                <a:off x="2399" y="3025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60" name="Oval 2162"/>
              <p:cNvSpPr>
                <a:spLocks noChangeArrowheads="1"/>
              </p:cNvSpPr>
              <p:nvPr/>
            </p:nvSpPr>
            <p:spPr bwMode="auto">
              <a:xfrm>
                <a:off x="2511" y="2892"/>
                <a:ext cx="27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61" name="Oval 2163"/>
              <p:cNvSpPr>
                <a:spLocks noChangeArrowheads="1"/>
              </p:cNvSpPr>
              <p:nvPr/>
            </p:nvSpPr>
            <p:spPr bwMode="auto">
              <a:xfrm>
                <a:off x="2511" y="2892"/>
                <a:ext cx="25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62" name="Oval 2164"/>
              <p:cNvSpPr>
                <a:spLocks noChangeArrowheads="1"/>
              </p:cNvSpPr>
              <p:nvPr/>
            </p:nvSpPr>
            <p:spPr bwMode="auto">
              <a:xfrm>
                <a:off x="2399" y="2996"/>
                <a:ext cx="27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63" name="Oval 2165"/>
              <p:cNvSpPr>
                <a:spLocks noChangeArrowheads="1"/>
              </p:cNvSpPr>
              <p:nvPr/>
            </p:nvSpPr>
            <p:spPr bwMode="auto">
              <a:xfrm>
                <a:off x="2399" y="2996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64" name="Oval 2166"/>
              <p:cNvSpPr>
                <a:spLocks noChangeArrowheads="1"/>
              </p:cNvSpPr>
              <p:nvPr/>
            </p:nvSpPr>
            <p:spPr bwMode="auto">
              <a:xfrm>
                <a:off x="2415" y="2996"/>
                <a:ext cx="25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65" name="Oval 2167"/>
              <p:cNvSpPr>
                <a:spLocks noChangeArrowheads="1"/>
              </p:cNvSpPr>
              <p:nvPr/>
            </p:nvSpPr>
            <p:spPr bwMode="auto">
              <a:xfrm>
                <a:off x="2415" y="2996"/>
                <a:ext cx="23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66" name="Oval 2168"/>
              <p:cNvSpPr>
                <a:spLocks noChangeArrowheads="1"/>
              </p:cNvSpPr>
              <p:nvPr/>
            </p:nvSpPr>
            <p:spPr bwMode="auto">
              <a:xfrm>
                <a:off x="2524" y="2892"/>
                <a:ext cx="28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67" name="Oval 2169"/>
              <p:cNvSpPr>
                <a:spLocks noChangeArrowheads="1"/>
              </p:cNvSpPr>
              <p:nvPr/>
            </p:nvSpPr>
            <p:spPr bwMode="auto">
              <a:xfrm>
                <a:off x="2524" y="2892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68" name="Oval 2170"/>
              <p:cNvSpPr>
                <a:spLocks noChangeArrowheads="1"/>
              </p:cNvSpPr>
              <p:nvPr/>
            </p:nvSpPr>
            <p:spPr bwMode="auto">
              <a:xfrm>
                <a:off x="2415" y="2911"/>
                <a:ext cx="25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69" name="Oval 2171"/>
              <p:cNvSpPr>
                <a:spLocks noChangeArrowheads="1"/>
              </p:cNvSpPr>
              <p:nvPr/>
            </p:nvSpPr>
            <p:spPr bwMode="auto">
              <a:xfrm>
                <a:off x="2415" y="2911"/>
                <a:ext cx="23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70" name="Oval 2172"/>
              <p:cNvSpPr>
                <a:spLocks noChangeArrowheads="1"/>
              </p:cNvSpPr>
              <p:nvPr/>
            </p:nvSpPr>
            <p:spPr bwMode="auto">
              <a:xfrm>
                <a:off x="2399" y="2866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71" name="Oval 2173"/>
              <p:cNvSpPr>
                <a:spLocks noChangeArrowheads="1"/>
              </p:cNvSpPr>
              <p:nvPr/>
            </p:nvSpPr>
            <p:spPr bwMode="auto">
              <a:xfrm>
                <a:off x="2399" y="2866"/>
                <a:ext cx="26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72" name="Oval 2174"/>
              <p:cNvSpPr>
                <a:spLocks noChangeArrowheads="1"/>
              </p:cNvSpPr>
              <p:nvPr/>
            </p:nvSpPr>
            <p:spPr bwMode="auto">
              <a:xfrm>
                <a:off x="2524" y="2892"/>
                <a:ext cx="28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73" name="Oval 2175"/>
              <p:cNvSpPr>
                <a:spLocks noChangeArrowheads="1"/>
              </p:cNvSpPr>
              <p:nvPr/>
            </p:nvSpPr>
            <p:spPr bwMode="auto">
              <a:xfrm>
                <a:off x="2524" y="2892"/>
                <a:ext cx="26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74" name="Oval 2176"/>
              <p:cNvSpPr>
                <a:spLocks noChangeArrowheads="1"/>
              </p:cNvSpPr>
              <p:nvPr/>
            </p:nvSpPr>
            <p:spPr bwMode="auto">
              <a:xfrm>
                <a:off x="2511" y="2793"/>
                <a:ext cx="27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75" name="Oval 2177"/>
              <p:cNvSpPr>
                <a:spLocks noChangeArrowheads="1"/>
              </p:cNvSpPr>
              <p:nvPr/>
            </p:nvSpPr>
            <p:spPr bwMode="auto">
              <a:xfrm>
                <a:off x="2511" y="2793"/>
                <a:ext cx="25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76" name="Oval 2178"/>
              <p:cNvSpPr>
                <a:spLocks noChangeArrowheads="1"/>
              </p:cNvSpPr>
              <p:nvPr/>
            </p:nvSpPr>
            <p:spPr bwMode="auto">
              <a:xfrm>
                <a:off x="2636" y="2715"/>
                <a:ext cx="26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77" name="Oval 2179"/>
              <p:cNvSpPr>
                <a:spLocks noChangeArrowheads="1"/>
              </p:cNvSpPr>
              <p:nvPr/>
            </p:nvSpPr>
            <p:spPr bwMode="auto">
              <a:xfrm>
                <a:off x="2636" y="2715"/>
                <a:ext cx="24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78" name="Oval 2180"/>
              <p:cNvSpPr>
                <a:spLocks noChangeArrowheads="1"/>
              </p:cNvSpPr>
              <p:nvPr/>
            </p:nvSpPr>
            <p:spPr bwMode="auto">
              <a:xfrm>
                <a:off x="2538" y="2782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79" name="Oval 2181"/>
              <p:cNvSpPr>
                <a:spLocks noChangeArrowheads="1"/>
              </p:cNvSpPr>
              <p:nvPr/>
            </p:nvSpPr>
            <p:spPr bwMode="auto">
              <a:xfrm>
                <a:off x="2538" y="2782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80" name="Oval 2182"/>
              <p:cNvSpPr>
                <a:spLocks noChangeArrowheads="1"/>
              </p:cNvSpPr>
              <p:nvPr/>
            </p:nvSpPr>
            <p:spPr bwMode="auto">
              <a:xfrm>
                <a:off x="2652" y="2636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81" name="Oval 2183"/>
              <p:cNvSpPr>
                <a:spLocks noChangeArrowheads="1"/>
              </p:cNvSpPr>
              <p:nvPr/>
            </p:nvSpPr>
            <p:spPr bwMode="auto">
              <a:xfrm>
                <a:off x="2652" y="2636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82" name="Oval 2184"/>
              <p:cNvSpPr>
                <a:spLocks noChangeArrowheads="1"/>
              </p:cNvSpPr>
              <p:nvPr/>
            </p:nvSpPr>
            <p:spPr bwMode="auto">
              <a:xfrm>
                <a:off x="2589" y="2770"/>
                <a:ext cx="26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83" name="Oval 2185"/>
              <p:cNvSpPr>
                <a:spLocks noChangeArrowheads="1"/>
              </p:cNvSpPr>
              <p:nvPr/>
            </p:nvSpPr>
            <p:spPr bwMode="auto">
              <a:xfrm>
                <a:off x="2589" y="2770"/>
                <a:ext cx="24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84" name="Oval 2186"/>
              <p:cNvSpPr>
                <a:spLocks noChangeArrowheads="1"/>
              </p:cNvSpPr>
              <p:nvPr/>
            </p:nvSpPr>
            <p:spPr bwMode="auto">
              <a:xfrm>
                <a:off x="2636" y="2725"/>
                <a:ext cx="26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85" name="Oval 2187"/>
              <p:cNvSpPr>
                <a:spLocks noChangeArrowheads="1"/>
              </p:cNvSpPr>
              <p:nvPr/>
            </p:nvSpPr>
            <p:spPr bwMode="auto">
              <a:xfrm>
                <a:off x="2636" y="2725"/>
                <a:ext cx="24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86" name="Oval 2188"/>
              <p:cNvSpPr>
                <a:spLocks noChangeArrowheads="1"/>
              </p:cNvSpPr>
              <p:nvPr/>
            </p:nvSpPr>
            <p:spPr bwMode="auto">
              <a:xfrm>
                <a:off x="2683" y="2652"/>
                <a:ext cx="26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87" name="Oval 2189"/>
              <p:cNvSpPr>
                <a:spLocks noChangeArrowheads="1"/>
              </p:cNvSpPr>
              <p:nvPr/>
            </p:nvSpPr>
            <p:spPr bwMode="auto">
              <a:xfrm>
                <a:off x="2683" y="2652"/>
                <a:ext cx="24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88" name="Oval 2190"/>
              <p:cNvSpPr>
                <a:spLocks noChangeArrowheads="1"/>
              </p:cNvSpPr>
              <p:nvPr/>
            </p:nvSpPr>
            <p:spPr bwMode="auto">
              <a:xfrm>
                <a:off x="2730" y="2750"/>
                <a:ext cx="26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89" name="Oval 2191"/>
              <p:cNvSpPr>
                <a:spLocks noChangeArrowheads="1"/>
              </p:cNvSpPr>
              <p:nvPr/>
            </p:nvSpPr>
            <p:spPr bwMode="auto">
              <a:xfrm>
                <a:off x="2730" y="2750"/>
                <a:ext cx="24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90" name="Oval 2192"/>
              <p:cNvSpPr>
                <a:spLocks noChangeArrowheads="1"/>
              </p:cNvSpPr>
              <p:nvPr/>
            </p:nvSpPr>
            <p:spPr bwMode="auto">
              <a:xfrm>
                <a:off x="2807" y="2636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91" name="Oval 2193"/>
              <p:cNvSpPr>
                <a:spLocks noChangeArrowheads="1"/>
              </p:cNvSpPr>
              <p:nvPr/>
            </p:nvSpPr>
            <p:spPr bwMode="auto">
              <a:xfrm>
                <a:off x="2807" y="2636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92" name="Oval 2194"/>
              <p:cNvSpPr>
                <a:spLocks noChangeArrowheads="1"/>
              </p:cNvSpPr>
              <p:nvPr/>
            </p:nvSpPr>
            <p:spPr bwMode="auto">
              <a:xfrm>
                <a:off x="2760" y="2715"/>
                <a:ext cx="27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93" name="Oval 2195"/>
              <p:cNvSpPr>
                <a:spLocks noChangeArrowheads="1"/>
              </p:cNvSpPr>
              <p:nvPr/>
            </p:nvSpPr>
            <p:spPr bwMode="auto">
              <a:xfrm>
                <a:off x="2760" y="2715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94" name="Oval 2196"/>
              <p:cNvSpPr>
                <a:spLocks noChangeArrowheads="1"/>
              </p:cNvSpPr>
              <p:nvPr/>
            </p:nvSpPr>
            <p:spPr bwMode="auto">
              <a:xfrm>
                <a:off x="2699" y="2397"/>
                <a:ext cx="27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95" name="Oval 2197"/>
              <p:cNvSpPr>
                <a:spLocks noChangeArrowheads="1"/>
              </p:cNvSpPr>
              <p:nvPr/>
            </p:nvSpPr>
            <p:spPr bwMode="auto">
              <a:xfrm>
                <a:off x="2699" y="2397"/>
                <a:ext cx="25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96" name="Oval 2198"/>
              <p:cNvSpPr>
                <a:spLocks noChangeArrowheads="1"/>
              </p:cNvSpPr>
              <p:nvPr/>
            </p:nvSpPr>
            <p:spPr bwMode="auto">
              <a:xfrm>
                <a:off x="2683" y="2841"/>
                <a:ext cx="26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97" name="Oval 2199"/>
              <p:cNvSpPr>
                <a:spLocks noChangeArrowheads="1"/>
              </p:cNvSpPr>
              <p:nvPr/>
            </p:nvSpPr>
            <p:spPr bwMode="auto">
              <a:xfrm>
                <a:off x="2683" y="2841"/>
                <a:ext cx="24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98" name="Oval 2200"/>
              <p:cNvSpPr>
                <a:spLocks noChangeArrowheads="1"/>
              </p:cNvSpPr>
              <p:nvPr/>
            </p:nvSpPr>
            <p:spPr bwMode="auto">
              <a:xfrm>
                <a:off x="2713" y="3149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999" name="Oval 2201"/>
              <p:cNvSpPr>
                <a:spLocks noChangeArrowheads="1"/>
              </p:cNvSpPr>
              <p:nvPr/>
            </p:nvSpPr>
            <p:spPr bwMode="auto">
              <a:xfrm>
                <a:off x="2713" y="3149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2000" name="Oval 2202"/>
              <p:cNvSpPr>
                <a:spLocks noChangeArrowheads="1"/>
              </p:cNvSpPr>
              <p:nvPr/>
            </p:nvSpPr>
            <p:spPr bwMode="auto">
              <a:xfrm>
                <a:off x="3279" y="2177"/>
                <a:ext cx="28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2001" name="Oval 2203"/>
              <p:cNvSpPr>
                <a:spLocks noChangeArrowheads="1"/>
              </p:cNvSpPr>
              <p:nvPr/>
            </p:nvSpPr>
            <p:spPr bwMode="auto">
              <a:xfrm>
                <a:off x="3279" y="2177"/>
                <a:ext cx="26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2002" name="Oval 2204"/>
              <p:cNvSpPr>
                <a:spLocks noChangeArrowheads="1"/>
              </p:cNvSpPr>
              <p:nvPr/>
            </p:nvSpPr>
            <p:spPr bwMode="auto">
              <a:xfrm>
                <a:off x="3359" y="2377"/>
                <a:ext cx="26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2003" name="Oval 2205"/>
              <p:cNvSpPr>
                <a:spLocks noChangeArrowheads="1"/>
              </p:cNvSpPr>
              <p:nvPr/>
            </p:nvSpPr>
            <p:spPr bwMode="auto">
              <a:xfrm>
                <a:off x="3359" y="2377"/>
                <a:ext cx="24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2004" name="Oval 2206"/>
              <p:cNvSpPr>
                <a:spLocks noChangeArrowheads="1"/>
              </p:cNvSpPr>
              <p:nvPr/>
            </p:nvSpPr>
            <p:spPr bwMode="auto">
              <a:xfrm>
                <a:off x="3375" y="2377"/>
                <a:ext cx="28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2005" name="Oval 2207"/>
              <p:cNvSpPr>
                <a:spLocks noChangeArrowheads="1"/>
              </p:cNvSpPr>
              <p:nvPr/>
            </p:nvSpPr>
            <p:spPr bwMode="auto">
              <a:xfrm>
                <a:off x="3375" y="2377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2006" name="Oval 2208"/>
              <p:cNvSpPr>
                <a:spLocks noChangeArrowheads="1"/>
              </p:cNvSpPr>
              <p:nvPr/>
            </p:nvSpPr>
            <p:spPr bwMode="auto">
              <a:xfrm>
                <a:off x="3438" y="2259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2007" name="Oval 2209"/>
              <p:cNvSpPr>
                <a:spLocks noChangeArrowheads="1"/>
              </p:cNvSpPr>
              <p:nvPr/>
            </p:nvSpPr>
            <p:spPr bwMode="auto">
              <a:xfrm>
                <a:off x="3438" y="2259"/>
                <a:ext cx="25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2008" name="Oval 2210"/>
              <p:cNvSpPr>
                <a:spLocks noChangeArrowheads="1"/>
              </p:cNvSpPr>
              <p:nvPr/>
            </p:nvSpPr>
            <p:spPr bwMode="auto">
              <a:xfrm>
                <a:off x="3454" y="2259"/>
                <a:ext cx="27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2009" name="Oval 2211"/>
              <p:cNvSpPr>
                <a:spLocks noChangeArrowheads="1"/>
              </p:cNvSpPr>
              <p:nvPr/>
            </p:nvSpPr>
            <p:spPr bwMode="auto">
              <a:xfrm>
                <a:off x="3454" y="2259"/>
                <a:ext cx="23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2010" name="Oval 2212"/>
              <p:cNvSpPr>
                <a:spLocks noChangeArrowheads="1"/>
              </p:cNvSpPr>
              <p:nvPr/>
            </p:nvSpPr>
            <p:spPr bwMode="auto">
              <a:xfrm>
                <a:off x="3406" y="2234"/>
                <a:ext cx="26" cy="25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2011" name="Oval 2213"/>
              <p:cNvSpPr>
                <a:spLocks noChangeArrowheads="1"/>
              </p:cNvSpPr>
              <p:nvPr/>
            </p:nvSpPr>
            <p:spPr bwMode="auto">
              <a:xfrm>
                <a:off x="3406" y="2234"/>
                <a:ext cx="24" cy="23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2012" name="Oval 2214"/>
              <p:cNvSpPr>
                <a:spLocks noChangeArrowheads="1"/>
              </p:cNvSpPr>
              <p:nvPr/>
            </p:nvSpPr>
            <p:spPr bwMode="auto">
              <a:xfrm>
                <a:off x="3422" y="2377"/>
                <a:ext cx="28" cy="26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2013" name="Oval 2215"/>
              <p:cNvSpPr>
                <a:spLocks noChangeArrowheads="1"/>
              </p:cNvSpPr>
              <p:nvPr/>
            </p:nvSpPr>
            <p:spPr bwMode="auto">
              <a:xfrm>
                <a:off x="3422" y="2377"/>
                <a:ext cx="26" cy="24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2014" name="Oval 2216"/>
              <p:cNvSpPr>
                <a:spLocks noChangeArrowheads="1"/>
              </p:cNvSpPr>
              <p:nvPr/>
            </p:nvSpPr>
            <p:spPr bwMode="auto">
              <a:xfrm>
                <a:off x="3487" y="2177"/>
                <a:ext cx="25" cy="27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2015" name="Oval 2217"/>
              <p:cNvSpPr>
                <a:spLocks noChangeArrowheads="1"/>
              </p:cNvSpPr>
              <p:nvPr/>
            </p:nvSpPr>
            <p:spPr bwMode="auto">
              <a:xfrm>
                <a:off x="3487" y="2177"/>
                <a:ext cx="23" cy="25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2016" name="Oval 2218"/>
              <p:cNvSpPr>
                <a:spLocks noChangeArrowheads="1"/>
              </p:cNvSpPr>
              <p:nvPr/>
            </p:nvSpPr>
            <p:spPr bwMode="auto">
              <a:xfrm>
                <a:off x="3487" y="2259"/>
                <a:ext cx="25" cy="28"/>
              </a:xfrm>
              <a:prstGeom prst="ellipse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2017" name="Oval 2219"/>
              <p:cNvSpPr>
                <a:spLocks noChangeArrowheads="1"/>
              </p:cNvSpPr>
              <p:nvPr/>
            </p:nvSpPr>
            <p:spPr bwMode="auto">
              <a:xfrm>
                <a:off x="3487" y="2259"/>
                <a:ext cx="23" cy="26"/>
              </a:xfrm>
              <a:prstGeom prst="ellipse">
                <a:avLst/>
              </a:prstGeom>
              <a:noFill/>
              <a:ln w="3175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Calibri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2018" name="Oval 2220"/>
            <p:cNvSpPr>
              <a:spLocks noChangeArrowheads="1"/>
            </p:cNvSpPr>
            <p:nvPr/>
          </p:nvSpPr>
          <p:spPr bwMode="auto">
            <a:xfrm>
              <a:off x="4065588" y="4627613"/>
              <a:ext cx="41275" cy="41275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19" name="Oval 2221"/>
            <p:cNvSpPr>
              <a:spLocks noChangeArrowheads="1"/>
            </p:cNvSpPr>
            <p:nvPr/>
          </p:nvSpPr>
          <p:spPr bwMode="auto">
            <a:xfrm>
              <a:off x="4065588" y="4627613"/>
              <a:ext cx="38100" cy="38100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20" name="Oval 2222"/>
            <p:cNvSpPr>
              <a:spLocks noChangeArrowheads="1"/>
            </p:cNvSpPr>
            <p:nvPr/>
          </p:nvSpPr>
          <p:spPr bwMode="auto">
            <a:xfrm>
              <a:off x="4137025" y="4556175"/>
              <a:ext cx="41275" cy="41275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21" name="Oval 2223"/>
            <p:cNvSpPr>
              <a:spLocks noChangeArrowheads="1"/>
            </p:cNvSpPr>
            <p:nvPr/>
          </p:nvSpPr>
          <p:spPr bwMode="auto">
            <a:xfrm>
              <a:off x="4137025" y="4556175"/>
              <a:ext cx="38100" cy="38100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22" name="Oval 2224"/>
            <p:cNvSpPr>
              <a:spLocks noChangeArrowheads="1"/>
            </p:cNvSpPr>
            <p:nvPr/>
          </p:nvSpPr>
          <p:spPr bwMode="auto">
            <a:xfrm>
              <a:off x="4044950" y="4362500"/>
              <a:ext cx="41275" cy="39688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23" name="Oval 2225"/>
            <p:cNvSpPr>
              <a:spLocks noChangeArrowheads="1"/>
            </p:cNvSpPr>
            <p:nvPr/>
          </p:nvSpPr>
          <p:spPr bwMode="auto">
            <a:xfrm>
              <a:off x="4044950" y="4362500"/>
              <a:ext cx="38100" cy="3651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24" name="Oval 2226"/>
            <p:cNvSpPr>
              <a:spLocks noChangeArrowheads="1"/>
            </p:cNvSpPr>
            <p:nvPr/>
          </p:nvSpPr>
          <p:spPr bwMode="auto">
            <a:xfrm>
              <a:off x="4873625" y="4198988"/>
              <a:ext cx="41275" cy="36512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25" name="Oval 2227"/>
            <p:cNvSpPr>
              <a:spLocks noChangeArrowheads="1"/>
            </p:cNvSpPr>
            <p:nvPr/>
          </p:nvSpPr>
          <p:spPr bwMode="auto">
            <a:xfrm>
              <a:off x="4873625" y="4198988"/>
              <a:ext cx="38100" cy="33337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26" name="Oval 2228"/>
            <p:cNvSpPr>
              <a:spLocks noChangeArrowheads="1"/>
            </p:cNvSpPr>
            <p:nvPr/>
          </p:nvSpPr>
          <p:spPr bwMode="auto">
            <a:xfrm>
              <a:off x="5019675" y="4124375"/>
              <a:ext cx="39688" cy="36513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27" name="Oval 2229"/>
            <p:cNvSpPr>
              <a:spLocks noChangeArrowheads="1"/>
            </p:cNvSpPr>
            <p:nvPr/>
          </p:nvSpPr>
          <p:spPr bwMode="auto">
            <a:xfrm>
              <a:off x="5019675" y="4124375"/>
              <a:ext cx="36513" cy="34925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28" name="Oval 2230"/>
            <p:cNvSpPr>
              <a:spLocks noChangeArrowheads="1"/>
            </p:cNvSpPr>
            <p:nvPr/>
          </p:nvSpPr>
          <p:spPr bwMode="auto">
            <a:xfrm>
              <a:off x="4732338" y="4505375"/>
              <a:ext cx="39687" cy="39688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29" name="Oval 2231"/>
            <p:cNvSpPr>
              <a:spLocks noChangeArrowheads="1"/>
            </p:cNvSpPr>
            <p:nvPr/>
          </p:nvSpPr>
          <p:spPr bwMode="auto">
            <a:xfrm>
              <a:off x="4732338" y="4505375"/>
              <a:ext cx="38100" cy="3651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30" name="Oval 2232"/>
            <p:cNvSpPr>
              <a:spLocks noChangeArrowheads="1"/>
            </p:cNvSpPr>
            <p:nvPr/>
          </p:nvSpPr>
          <p:spPr bwMode="auto">
            <a:xfrm>
              <a:off x="4757738" y="4451400"/>
              <a:ext cx="39687" cy="39688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31" name="Oval 2233"/>
            <p:cNvSpPr>
              <a:spLocks noChangeArrowheads="1"/>
            </p:cNvSpPr>
            <p:nvPr/>
          </p:nvSpPr>
          <p:spPr bwMode="auto">
            <a:xfrm>
              <a:off x="4757738" y="4451400"/>
              <a:ext cx="36512" cy="3651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32" name="Oval 2234"/>
            <p:cNvSpPr>
              <a:spLocks noChangeArrowheads="1"/>
            </p:cNvSpPr>
            <p:nvPr/>
          </p:nvSpPr>
          <p:spPr bwMode="auto">
            <a:xfrm>
              <a:off x="4803775" y="4422825"/>
              <a:ext cx="39688" cy="38100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33" name="Oval 2235"/>
            <p:cNvSpPr>
              <a:spLocks noChangeArrowheads="1"/>
            </p:cNvSpPr>
            <p:nvPr/>
          </p:nvSpPr>
          <p:spPr bwMode="auto">
            <a:xfrm>
              <a:off x="4803775" y="4422825"/>
              <a:ext cx="36513" cy="3651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34" name="Oval 2236"/>
            <p:cNvSpPr>
              <a:spLocks noChangeArrowheads="1"/>
            </p:cNvSpPr>
            <p:nvPr/>
          </p:nvSpPr>
          <p:spPr bwMode="auto">
            <a:xfrm>
              <a:off x="4899025" y="4299000"/>
              <a:ext cx="39688" cy="39688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35" name="Oval 2237"/>
            <p:cNvSpPr>
              <a:spLocks noChangeArrowheads="1"/>
            </p:cNvSpPr>
            <p:nvPr/>
          </p:nvSpPr>
          <p:spPr bwMode="auto">
            <a:xfrm>
              <a:off x="4899025" y="4299000"/>
              <a:ext cx="36513" cy="3651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36" name="Oval 2238"/>
            <p:cNvSpPr>
              <a:spLocks noChangeArrowheads="1"/>
            </p:cNvSpPr>
            <p:nvPr/>
          </p:nvSpPr>
          <p:spPr bwMode="auto">
            <a:xfrm>
              <a:off x="4849813" y="4198988"/>
              <a:ext cx="41275" cy="36512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37" name="Oval 2239"/>
            <p:cNvSpPr>
              <a:spLocks noChangeArrowheads="1"/>
            </p:cNvSpPr>
            <p:nvPr/>
          </p:nvSpPr>
          <p:spPr bwMode="auto">
            <a:xfrm>
              <a:off x="4849813" y="4198988"/>
              <a:ext cx="39687" cy="33337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38" name="Oval 2240"/>
            <p:cNvSpPr>
              <a:spLocks noChangeArrowheads="1"/>
            </p:cNvSpPr>
            <p:nvPr/>
          </p:nvSpPr>
          <p:spPr bwMode="auto">
            <a:xfrm>
              <a:off x="4899025" y="4299000"/>
              <a:ext cx="39688" cy="39688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39" name="Oval 2241"/>
            <p:cNvSpPr>
              <a:spLocks noChangeArrowheads="1"/>
            </p:cNvSpPr>
            <p:nvPr/>
          </p:nvSpPr>
          <p:spPr bwMode="auto">
            <a:xfrm>
              <a:off x="4899025" y="4299000"/>
              <a:ext cx="36513" cy="3651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40" name="Oval 2242"/>
            <p:cNvSpPr>
              <a:spLocks noChangeArrowheads="1"/>
            </p:cNvSpPr>
            <p:nvPr/>
          </p:nvSpPr>
          <p:spPr bwMode="auto">
            <a:xfrm>
              <a:off x="4948238" y="4270425"/>
              <a:ext cx="39687" cy="36513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41" name="Oval 2243"/>
            <p:cNvSpPr>
              <a:spLocks noChangeArrowheads="1"/>
            </p:cNvSpPr>
            <p:nvPr/>
          </p:nvSpPr>
          <p:spPr bwMode="auto">
            <a:xfrm>
              <a:off x="4948238" y="4270425"/>
              <a:ext cx="38100" cy="33338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42" name="Oval 2244"/>
            <p:cNvSpPr>
              <a:spLocks noChangeArrowheads="1"/>
            </p:cNvSpPr>
            <p:nvPr/>
          </p:nvSpPr>
          <p:spPr bwMode="auto">
            <a:xfrm>
              <a:off x="4899025" y="4198988"/>
              <a:ext cx="39688" cy="36512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43" name="Oval 2245"/>
            <p:cNvSpPr>
              <a:spLocks noChangeArrowheads="1"/>
            </p:cNvSpPr>
            <p:nvPr/>
          </p:nvSpPr>
          <p:spPr bwMode="auto">
            <a:xfrm>
              <a:off x="4899025" y="4198988"/>
              <a:ext cx="36513" cy="33337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44" name="Oval 2246"/>
            <p:cNvSpPr>
              <a:spLocks noChangeArrowheads="1"/>
            </p:cNvSpPr>
            <p:nvPr/>
          </p:nvSpPr>
          <p:spPr bwMode="auto">
            <a:xfrm>
              <a:off x="4970463" y="4124375"/>
              <a:ext cx="39687" cy="36513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45" name="Oval 2247"/>
            <p:cNvSpPr>
              <a:spLocks noChangeArrowheads="1"/>
            </p:cNvSpPr>
            <p:nvPr/>
          </p:nvSpPr>
          <p:spPr bwMode="auto">
            <a:xfrm>
              <a:off x="4970463" y="4124375"/>
              <a:ext cx="36512" cy="34925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46" name="Oval 2248"/>
            <p:cNvSpPr>
              <a:spLocks noChangeArrowheads="1"/>
            </p:cNvSpPr>
            <p:nvPr/>
          </p:nvSpPr>
          <p:spPr bwMode="auto">
            <a:xfrm>
              <a:off x="4470400" y="4556175"/>
              <a:ext cx="42863" cy="41275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47" name="Oval 2249"/>
            <p:cNvSpPr>
              <a:spLocks noChangeArrowheads="1"/>
            </p:cNvSpPr>
            <p:nvPr/>
          </p:nvSpPr>
          <p:spPr bwMode="auto">
            <a:xfrm>
              <a:off x="4470400" y="4556175"/>
              <a:ext cx="39688" cy="38100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48" name="Oval 2250"/>
            <p:cNvSpPr>
              <a:spLocks noChangeArrowheads="1"/>
            </p:cNvSpPr>
            <p:nvPr/>
          </p:nvSpPr>
          <p:spPr bwMode="auto">
            <a:xfrm>
              <a:off x="4660900" y="4505375"/>
              <a:ext cx="41275" cy="39688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49" name="Oval 2251"/>
            <p:cNvSpPr>
              <a:spLocks noChangeArrowheads="1"/>
            </p:cNvSpPr>
            <p:nvPr/>
          </p:nvSpPr>
          <p:spPr bwMode="auto">
            <a:xfrm>
              <a:off x="4660900" y="4505375"/>
              <a:ext cx="38100" cy="3651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50" name="Oval 2252"/>
            <p:cNvSpPr>
              <a:spLocks noChangeArrowheads="1"/>
            </p:cNvSpPr>
            <p:nvPr/>
          </p:nvSpPr>
          <p:spPr bwMode="auto">
            <a:xfrm>
              <a:off x="4519613" y="4556175"/>
              <a:ext cx="39687" cy="41275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51" name="Oval 2253"/>
            <p:cNvSpPr>
              <a:spLocks noChangeArrowheads="1"/>
            </p:cNvSpPr>
            <p:nvPr/>
          </p:nvSpPr>
          <p:spPr bwMode="auto">
            <a:xfrm>
              <a:off x="4519613" y="4556175"/>
              <a:ext cx="36512" cy="38100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52" name="Oval 2254"/>
            <p:cNvSpPr>
              <a:spLocks noChangeArrowheads="1"/>
            </p:cNvSpPr>
            <p:nvPr/>
          </p:nvSpPr>
          <p:spPr bwMode="auto">
            <a:xfrm>
              <a:off x="4589463" y="4299000"/>
              <a:ext cx="41275" cy="39688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53" name="Oval 2255"/>
            <p:cNvSpPr>
              <a:spLocks noChangeArrowheads="1"/>
            </p:cNvSpPr>
            <p:nvPr/>
          </p:nvSpPr>
          <p:spPr bwMode="auto">
            <a:xfrm>
              <a:off x="4589463" y="4299000"/>
              <a:ext cx="38100" cy="3651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54" name="Oval 2256"/>
            <p:cNvSpPr>
              <a:spLocks noChangeArrowheads="1"/>
            </p:cNvSpPr>
            <p:nvPr/>
          </p:nvSpPr>
          <p:spPr bwMode="auto">
            <a:xfrm>
              <a:off x="4683125" y="4505375"/>
              <a:ext cx="42863" cy="39688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55" name="Oval 2257"/>
            <p:cNvSpPr>
              <a:spLocks noChangeArrowheads="1"/>
            </p:cNvSpPr>
            <p:nvPr/>
          </p:nvSpPr>
          <p:spPr bwMode="auto">
            <a:xfrm>
              <a:off x="4683125" y="4505375"/>
              <a:ext cx="39688" cy="3651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56" name="Oval 2258"/>
            <p:cNvSpPr>
              <a:spLocks noChangeArrowheads="1"/>
            </p:cNvSpPr>
            <p:nvPr/>
          </p:nvSpPr>
          <p:spPr bwMode="auto">
            <a:xfrm>
              <a:off x="4589463" y="4299000"/>
              <a:ext cx="41275" cy="39688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57" name="Oval 2259"/>
            <p:cNvSpPr>
              <a:spLocks noChangeArrowheads="1"/>
            </p:cNvSpPr>
            <p:nvPr/>
          </p:nvSpPr>
          <p:spPr bwMode="auto">
            <a:xfrm>
              <a:off x="4589463" y="4299000"/>
              <a:ext cx="38100" cy="3651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58" name="Oval 2260"/>
            <p:cNvSpPr>
              <a:spLocks noChangeArrowheads="1"/>
            </p:cNvSpPr>
            <p:nvPr/>
          </p:nvSpPr>
          <p:spPr bwMode="auto">
            <a:xfrm>
              <a:off x="4613275" y="4299000"/>
              <a:ext cx="41275" cy="39688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59" name="Oval 2261"/>
            <p:cNvSpPr>
              <a:spLocks noChangeArrowheads="1"/>
            </p:cNvSpPr>
            <p:nvPr/>
          </p:nvSpPr>
          <p:spPr bwMode="auto">
            <a:xfrm>
              <a:off x="4613275" y="4299000"/>
              <a:ext cx="38100" cy="3651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60" name="Oval 2262"/>
            <p:cNvSpPr>
              <a:spLocks noChangeArrowheads="1"/>
            </p:cNvSpPr>
            <p:nvPr/>
          </p:nvSpPr>
          <p:spPr bwMode="auto">
            <a:xfrm>
              <a:off x="4519613" y="4270425"/>
              <a:ext cx="39687" cy="36513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61" name="Oval 2263"/>
            <p:cNvSpPr>
              <a:spLocks noChangeArrowheads="1"/>
            </p:cNvSpPr>
            <p:nvPr/>
          </p:nvSpPr>
          <p:spPr bwMode="auto">
            <a:xfrm>
              <a:off x="4519613" y="4270425"/>
              <a:ext cx="36512" cy="33338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62" name="Oval 2264"/>
            <p:cNvSpPr>
              <a:spLocks noChangeArrowheads="1"/>
            </p:cNvSpPr>
            <p:nvPr/>
          </p:nvSpPr>
          <p:spPr bwMode="auto">
            <a:xfrm>
              <a:off x="4397375" y="3649713"/>
              <a:ext cx="41275" cy="39687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63" name="Oval 2265"/>
            <p:cNvSpPr>
              <a:spLocks noChangeArrowheads="1"/>
            </p:cNvSpPr>
            <p:nvPr/>
          </p:nvSpPr>
          <p:spPr bwMode="auto">
            <a:xfrm>
              <a:off x="4397375" y="3649713"/>
              <a:ext cx="38100" cy="36512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64" name="Oval 2266"/>
            <p:cNvSpPr>
              <a:spLocks noChangeArrowheads="1"/>
            </p:cNvSpPr>
            <p:nvPr/>
          </p:nvSpPr>
          <p:spPr bwMode="auto">
            <a:xfrm>
              <a:off x="4519613" y="3463975"/>
              <a:ext cx="39687" cy="36513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65" name="Oval 2267"/>
            <p:cNvSpPr>
              <a:spLocks noChangeArrowheads="1"/>
            </p:cNvSpPr>
            <p:nvPr/>
          </p:nvSpPr>
          <p:spPr bwMode="auto">
            <a:xfrm>
              <a:off x="4519613" y="3463975"/>
              <a:ext cx="36512" cy="33338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66" name="Oval 2268"/>
            <p:cNvSpPr>
              <a:spLocks noChangeArrowheads="1"/>
            </p:cNvSpPr>
            <p:nvPr/>
          </p:nvSpPr>
          <p:spPr bwMode="auto">
            <a:xfrm>
              <a:off x="4613275" y="3463975"/>
              <a:ext cx="41275" cy="36513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67" name="Oval 2269"/>
            <p:cNvSpPr>
              <a:spLocks noChangeArrowheads="1"/>
            </p:cNvSpPr>
            <p:nvPr/>
          </p:nvSpPr>
          <p:spPr bwMode="auto">
            <a:xfrm>
              <a:off x="4613275" y="3463975"/>
              <a:ext cx="38100" cy="33338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68" name="Oval 2270"/>
            <p:cNvSpPr>
              <a:spLocks noChangeArrowheads="1"/>
            </p:cNvSpPr>
            <p:nvPr/>
          </p:nvSpPr>
          <p:spPr bwMode="auto">
            <a:xfrm>
              <a:off x="4541838" y="3649713"/>
              <a:ext cx="42862" cy="39687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69" name="Oval 2271"/>
            <p:cNvSpPr>
              <a:spLocks noChangeArrowheads="1"/>
            </p:cNvSpPr>
            <p:nvPr/>
          </p:nvSpPr>
          <p:spPr bwMode="auto">
            <a:xfrm>
              <a:off x="4541838" y="3649713"/>
              <a:ext cx="39687" cy="36512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70" name="Oval 2272"/>
            <p:cNvSpPr>
              <a:spLocks noChangeArrowheads="1"/>
            </p:cNvSpPr>
            <p:nvPr/>
          </p:nvSpPr>
          <p:spPr bwMode="auto">
            <a:xfrm>
              <a:off x="4356100" y="3649713"/>
              <a:ext cx="38100" cy="39687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71" name="Oval 2273"/>
            <p:cNvSpPr>
              <a:spLocks noChangeArrowheads="1"/>
            </p:cNvSpPr>
            <p:nvPr/>
          </p:nvSpPr>
          <p:spPr bwMode="auto">
            <a:xfrm>
              <a:off x="4356100" y="3649713"/>
              <a:ext cx="34925" cy="36512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72" name="Oval 2274"/>
            <p:cNvSpPr>
              <a:spLocks noChangeArrowheads="1"/>
            </p:cNvSpPr>
            <p:nvPr/>
          </p:nvSpPr>
          <p:spPr bwMode="auto">
            <a:xfrm>
              <a:off x="4233863" y="3529063"/>
              <a:ext cx="42862" cy="38100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73" name="Oval 2275"/>
            <p:cNvSpPr>
              <a:spLocks noChangeArrowheads="1"/>
            </p:cNvSpPr>
            <p:nvPr/>
          </p:nvSpPr>
          <p:spPr bwMode="auto">
            <a:xfrm>
              <a:off x="4233863" y="3529063"/>
              <a:ext cx="36512" cy="34925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74" name="Oval 2276"/>
            <p:cNvSpPr>
              <a:spLocks noChangeArrowheads="1"/>
            </p:cNvSpPr>
            <p:nvPr/>
          </p:nvSpPr>
          <p:spPr bwMode="auto">
            <a:xfrm>
              <a:off x="6064250" y="3251250"/>
              <a:ext cx="36513" cy="38100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75" name="Oval 2277"/>
            <p:cNvSpPr>
              <a:spLocks noChangeArrowheads="1"/>
            </p:cNvSpPr>
            <p:nvPr/>
          </p:nvSpPr>
          <p:spPr bwMode="auto">
            <a:xfrm>
              <a:off x="6064250" y="3251250"/>
              <a:ext cx="33338" cy="34925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76" name="Oval 2278"/>
            <p:cNvSpPr>
              <a:spLocks noChangeArrowheads="1"/>
            </p:cNvSpPr>
            <p:nvPr/>
          </p:nvSpPr>
          <p:spPr bwMode="auto">
            <a:xfrm>
              <a:off x="6086475" y="3251250"/>
              <a:ext cx="41275" cy="38100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77" name="Oval 2279"/>
            <p:cNvSpPr>
              <a:spLocks noChangeArrowheads="1"/>
            </p:cNvSpPr>
            <p:nvPr/>
          </p:nvSpPr>
          <p:spPr bwMode="auto">
            <a:xfrm>
              <a:off x="6086475" y="3251250"/>
              <a:ext cx="39688" cy="34925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78" name="Oval 2280"/>
            <p:cNvSpPr>
              <a:spLocks noChangeArrowheads="1"/>
            </p:cNvSpPr>
            <p:nvPr/>
          </p:nvSpPr>
          <p:spPr bwMode="auto">
            <a:xfrm>
              <a:off x="4660900" y="4299000"/>
              <a:ext cx="41275" cy="39688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79" name="Oval 2281"/>
            <p:cNvSpPr>
              <a:spLocks noChangeArrowheads="1"/>
            </p:cNvSpPr>
            <p:nvPr/>
          </p:nvSpPr>
          <p:spPr bwMode="auto">
            <a:xfrm>
              <a:off x="4660900" y="4299000"/>
              <a:ext cx="38100" cy="3651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80" name="Oval 2282"/>
            <p:cNvSpPr>
              <a:spLocks noChangeArrowheads="1"/>
            </p:cNvSpPr>
            <p:nvPr/>
          </p:nvSpPr>
          <p:spPr bwMode="auto">
            <a:xfrm>
              <a:off x="4781550" y="4232325"/>
              <a:ext cx="41275" cy="41275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81" name="Oval 2283"/>
            <p:cNvSpPr>
              <a:spLocks noChangeArrowheads="1"/>
            </p:cNvSpPr>
            <p:nvPr/>
          </p:nvSpPr>
          <p:spPr bwMode="auto">
            <a:xfrm>
              <a:off x="4781550" y="4232325"/>
              <a:ext cx="38100" cy="38100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82" name="Oval 2284"/>
            <p:cNvSpPr>
              <a:spLocks noChangeArrowheads="1"/>
            </p:cNvSpPr>
            <p:nvPr/>
          </p:nvSpPr>
          <p:spPr bwMode="auto">
            <a:xfrm>
              <a:off x="4829175" y="4124375"/>
              <a:ext cx="38100" cy="36513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83" name="Oval 2285"/>
            <p:cNvSpPr>
              <a:spLocks noChangeArrowheads="1"/>
            </p:cNvSpPr>
            <p:nvPr/>
          </p:nvSpPr>
          <p:spPr bwMode="auto">
            <a:xfrm>
              <a:off x="4829175" y="4124375"/>
              <a:ext cx="34925" cy="34925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84" name="Rectangle 2286"/>
            <p:cNvSpPr>
              <a:spLocks noChangeArrowheads="1"/>
            </p:cNvSpPr>
            <p:nvPr/>
          </p:nvSpPr>
          <p:spPr bwMode="auto">
            <a:xfrm>
              <a:off x="620713" y="6105575"/>
              <a:ext cx="458576" cy="257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58775" defTabSz="254000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25400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2540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2540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2540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0</a:t>
              </a:r>
              <a:endParaRPr lang="en-US" altLang="ja-JP" sz="2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85" name="Rectangle 2287"/>
            <p:cNvSpPr>
              <a:spLocks noChangeArrowheads="1"/>
            </p:cNvSpPr>
            <p:nvPr/>
          </p:nvSpPr>
          <p:spPr bwMode="auto">
            <a:xfrm>
              <a:off x="433388" y="4941938"/>
              <a:ext cx="765869" cy="257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58775" defTabSz="254000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25400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2540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2540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2540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0.05</a:t>
              </a:r>
              <a:endParaRPr lang="en-US" altLang="ja-JP" sz="2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86" name="Rectangle 2288"/>
            <p:cNvSpPr>
              <a:spLocks noChangeArrowheads="1"/>
            </p:cNvSpPr>
            <p:nvPr/>
          </p:nvSpPr>
          <p:spPr bwMode="auto">
            <a:xfrm>
              <a:off x="484188" y="3752900"/>
              <a:ext cx="663439" cy="257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58775" defTabSz="254000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25400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2540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2540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2540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0.1</a:t>
              </a:r>
              <a:endParaRPr lang="en-US" altLang="ja-JP" sz="2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87" name="Rectangle 2289"/>
            <p:cNvSpPr>
              <a:spLocks noChangeArrowheads="1"/>
            </p:cNvSpPr>
            <p:nvPr/>
          </p:nvSpPr>
          <p:spPr bwMode="auto">
            <a:xfrm>
              <a:off x="346075" y="2628950"/>
              <a:ext cx="765869" cy="257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58775" defTabSz="254000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25400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2540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2540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2540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0.15</a:t>
              </a:r>
              <a:endParaRPr lang="en-US" altLang="ja-JP" sz="2800" dirty="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88" name="Rectangle 2290"/>
            <p:cNvSpPr>
              <a:spLocks noChangeArrowheads="1"/>
            </p:cNvSpPr>
            <p:nvPr/>
          </p:nvSpPr>
          <p:spPr bwMode="auto">
            <a:xfrm>
              <a:off x="430213" y="1511350"/>
              <a:ext cx="828675" cy="257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358775" defTabSz="254000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25400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2540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2540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2540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 dirty="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0.2</a:t>
              </a:r>
              <a:endParaRPr lang="en-US" altLang="ja-JP" sz="2800" dirty="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89" name="Rectangle 2291"/>
            <p:cNvSpPr>
              <a:spLocks noChangeArrowheads="1"/>
            </p:cNvSpPr>
            <p:nvPr/>
          </p:nvSpPr>
          <p:spPr bwMode="auto">
            <a:xfrm>
              <a:off x="825500" y="6331000"/>
              <a:ext cx="458576" cy="257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58775" defTabSz="254000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25400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2540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2540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2540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0</a:t>
              </a:r>
              <a:endParaRPr lang="en-US" altLang="ja-JP" sz="2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90" name="Rectangle 2292"/>
            <p:cNvSpPr>
              <a:spLocks noChangeArrowheads="1"/>
            </p:cNvSpPr>
            <p:nvPr/>
          </p:nvSpPr>
          <p:spPr bwMode="auto">
            <a:xfrm>
              <a:off x="1916113" y="6331000"/>
              <a:ext cx="663439" cy="257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58775" defTabSz="254000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25400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2540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2540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2540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500</a:t>
              </a:r>
              <a:endParaRPr lang="en-US" altLang="ja-JP" sz="2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91" name="Rectangle 2293"/>
            <p:cNvSpPr>
              <a:spLocks noChangeArrowheads="1"/>
            </p:cNvSpPr>
            <p:nvPr/>
          </p:nvSpPr>
          <p:spPr bwMode="auto">
            <a:xfrm>
              <a:off x="3054350" y="6331000"/>
              <a:ext cx="765869" cy="257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58775" defTabSz="254000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25400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2540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2540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2540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1000</a:t>
              </a:r>
              <a:endParaRPr lang="en-US" altLang="ja-JP" sz="2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92" name="Rectangle 2294"/>
            <p:cNvSpPr>
              <a:spLocks noChangeArrowheads="1"/>
            </p:cNvSpPr>
            <p:nvPr/>
          </p:nvSpPr>
          <p:spPr bwMode="auto">
            <a:xfrm>
              <a:off x="4241800" y="6331000"/>
              <a:ext cx="765869" cy="257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58775" defTabSz="254000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25400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2540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2540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2540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1500</a:t>
              </a:r>
              <a:endParaRPr lang="en-US" altLang="ja-JP" sz="2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93" name="Rectangle 2295"/>
            <p:cNvSpPr>
              <a:spLocks noChangeArrowheads="1"/>
            </p:cNvSpPr>
            <p:nvPr/>
          </p:nvSpPr>
          <p:spPr bwMode="auto">
            <a:xfrm>
              <a:off x="5430838" y="6331000"/>
              <a:ext cx="765869" cy="257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58775" defTabSz="254000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25400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2540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2540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2540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2000</a:t>
              </a:r>
              <a:endParaRPr lang="en-US" altLang="ja-JP" sz="2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94" name="Rectangle 2296"/>
            <p:cNvSpPr>
              <a:spLocks noChangeArrowheads="1"/>
            </p:cNvSpPr>
            <p:nvPr/>
          </p:nvSpPr>
          <p:spPr bwMode="auto">
            <a:xfrm>
              <a:off x="6618288" y="6331000"/>
              <a:ext cx="765869" cy="257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58775" defTabSz="254000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25400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2540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2540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2540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2500</a:t>
              </a:r>
              <a:endParaRPr lang="en-US" altLang="ja-JP" sz="2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95" name="Rectangle 2297"/>
            <p:cNvSpPr>
              <a:spLocks noChangeArrowheads="1"/>
            </p:cNvSpPr>
            <p:nvPr/>
          </p:nvSpPr>
          <p:spPr bwMode="auto">
            <a:xfrm>
              <a:off x="7807325" y="6331000"/>
              <a:ext cx="765869" cy="257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58775" defTabSz="254000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25400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2540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2540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2540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254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</a:rPr>
                <a:t>3000</a:t>
              </a:r>
              <a:endParaRPr lang="en-US" altLang="ja-JP" sz="2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96" name="Oval 2298"/>
            <p:cNvSpPr>
              <a:spLocks noChangeArrowheads="1"/>
            </p:cNvSpPr>
            <p:nvPr/>
          </p:nvSpPr>
          <p:spPr bwMode="auto">
            <a:xfrm>
              <a:off x="2325688" y="2371775"/>
              <a:ext cx="39687" cy="38100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97" name="Oval 2299"/>
            <p:cNvSpPr>
              <a:spLocks noChangeArrowheads="1"/>
            </p:cNvSpPr>
            <p:nvPr/>
          </p:nvSpPr>
          <p:spPr bwMode="auto">
            <a:xfrm>
              <a:off x="2325688" y="2371775"/>
              <a:ext cx="36512" cy="34925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endParaRPr>
            </a:p>
          </p:txBody>
        </p:sp>
        <p:sp>
          <p:nvSpPr>
            <p:cNvPr id="2098" name="Freeform 2300"/>
            <p:cNvSpPr>
              <a:spLocks/>
            </p:cNvSpPr>
            <p:nvPr/>
          </p:nvSpPr>
          <p:spPr bwMode="auto">
            <a:xfrm>
              <a:off x="1243013" y="1846313"/>
              <a:ext cx="6146800" cy="4421187"/>
            </a:xfrm>
            <a:custGeom>
              <a:avLst/>
              <a:gdLst>
                <a:gd name="T0" fmla="*/ 2147483647 w 4071"/>
                <a:gd name="T1" fmla="*/ 2147483647 h 3035"/>
                <a:gd name="T2" fmla="*/ 0 w 4071"/>
                <a:gd name="T3" fmla="*/ 2147483647 h 3035"/>
                <a:gd name="T4" fmla="*/ 0 w 4071"/>
                <a:gd name="T5" fmla="*/ 2147483647 h 3035"/>
                <a:gd name="T6" fmla="*/ 2147483647 w 4071"/>
                <a:gd name="T7" fmla="*/ 0 h 3035"/>
                <a:gd name="T8" fmla="*/ 2147483647 w 4071"/>
                <a:gd name="T9" fmla="*/ 0 h 3035"/>
                <a:gd name="T10" fmla="*/ 2147483647 w 4071"/>
                <a:gd name="T11" fmla="*/ 2147483647 h 3035"/>
                <a:gd name="T12" fmla="*/ 2147483647 w 4071"/>
                <a:gd name="T13" fmla="*/ 2147483647 h 30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71"/>
                <a:gd name="T22" fmla="*/ 0 h 3035"/>
                <a:gd name="T23" fmla="*/ 4071 w 4071"/>
                <a:gd name="T24" fmla="*/ 3035 h 30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71" h="3035">
                  <a:moveTo>
                    <a:pt x="8" y="3035"/>
                  </a:moveTo>
                  <a:lnTo>
                    <a:pt x="0" y="3035"/>
                  </a:lnTo>
                  <a:lnTo>
                    <a:pt x="0" y="3027"/>
                  </a:lnTo>
                  <a:lnTo>
                    <a:pt x="4063" y="0"/>
                  </a:lnTo>
                  <a:lnTo>
                    <a:pt x="4071" y="0"/>
                  </a:lnTo>
                  <a:lnTo>
                    <a:pt x="4071" y="8"/>
                  </a:lnTo>
                  <a:lnTo>
                    <a:pt x="8" y="3035"/>
                  </a:lnTo>
                  <a:close/>
                </a:path>
              </a:pathLst>
            </a:custGeom>
            <a:solidFill>
              <a:srgbClr val="C30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99" name="Freeform 2301"/>
            <p:cNvSpPr>
              <a:spLocks/>
            </p:cNvSpPr>
            <p:nvPr/>
          </p:nvSpPr>
          <p:spPr bwMode="auto">
            <a:xfrm>
              <a:off x="1239838" y="2519413"/>
              <a:ext cx="6491287" cy="3754437"/>
            </a:xfrm>
            <a:custGeom>
              <a:avLst/>
              <a:gdLst>
                <a:gd name="T0" fmla="*/ 2147483647 w 4300"/>
                <a:gd name="T1" fmla="*/ 2147483647 h 2577"/>
                <a:gd name="T2" fmla="*/ 0 w 4300"/>
                <a:gd name="T3" fmla="*/ 2147483647 h 2577"/>
                <a:gd name="T4" fmla="*/ 0 w 4300"/>
                <a:gd name="T5" fmla="*/ 2147483647 h 2577"/>
                <a:gd name="T6" fmla="*/ 2147483647 w 4300"/>
                <a:gd name="T7" fmla="*/ 0 h 2577"/>
                <a:gd name="T8" fmla="*/ 2147483647 w 4300"/>
                <a:gd name="T9" fmla="*/ 0 h 2577"/>
                <a:gd name="T10" fmla="*/ 2147483647 w 4300"/>
                <a:gd name="T11" fmla="*/ 2147483647 h 2577"/>
                <a:gd name="T12" fmla="*/ 2147483647 w 4300"/>
                <a:gd name="T13" fmla="*/ 2147483647 h 25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00"/>
                <a:gd name="T22" fmla="*/ 0 h 2577"/>
                <a:gd name="T23" fmla="*/ 4300 w 4300"/>
                <a:gd name="T24" fmla="*/ 2577 h 25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00" h="2577">
                  <a:moveTo>
                    <a:pt x="14" y="2577"/>
                  </a:moveTo>
                  <a:lnTo>
                    <a:pt x="0" y="2577"/>
                  </a:lnTo>
                  <a:lnTo>
                    <a:pt x="0" y="2563"/>
                  </a:lnTo>
                  <a:lnTo>
                    <a:pt x="4286" y="0"/>
                  </a:lnTo>
                  <a:lnTo>
                    <a:pt x="4300" y="0"/>
                  </a:lnTo>
                  <a:lnTo>
                    <a:pt x="4300" y="13"/>
                  </a:lnTo>
                  <a:lnTo>
                    <a:pt x="14" y="2577"/>
                  </a:lnTo>
                  <a:close/>
                </a:path>
              </a:pathLst>
            </a:cu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00" name="Text Box 2302"/>
            <p:cNvSpPr txBox="1">
              <a:spLocks noChangeArrowheads="1"/>
            </p:cNvSpPr>
            <p:nvPr/>
          </p:nvSpPr>
          <p:spPr bwMode="auto">
            <a:xfrm>
              <a:off x="1443038" y="1765350"/>
              <a:ext cx="3057525" cy="9842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179388" indent="-179388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30000"/>
                </a:spcBef>
                <a:spcAft>
                  <a:spcPts val="0"/>
                </a:spcAft>
                <a:buClr>
                  <a:srgbClr val="FF0000"/>
                </a:buClr>
                <a:buSzPct val="50000"/>
                <a:buFont typeface="Wingdings" pitchFamily="2" charset="2"/>
                <a:buChar char="l"/>
                <a:defRPr/>
              </a:pPr>
              <a:r>
                <a:rPr lang="en-US" altLang="ja-JP" sz="2400" b="1" kern="0">
                  <a:solidFill>
                    <a:srgbClr val="000000"/>
                  </a:solidFill>
                  <a:latin typeface="Times New Roman" pitchFamily="18" charset="0"/>
                  <a:ea typeface="ＭＳ ゴシック" pitchFamily="49" charset="-128"/>
                </a:rPr>
                <a:t>US/European Cars</a:t>
              </a:r>
            </a:p>
            <a:p>
              <a:pPr eaLnBrk="1" fontAlgn="auto" hangingPunct="1">
                <a:spcBef>
                  <a:spcPct val="30000"/>
                </a:spcBef>
                <a:spcAft>
                  <a:spcPts val="0"/>
                </a:spcAft>
                <a:buClr>
                  <a:srgbClr val="0000FF"/>
                </a:buClr>
                <a:buSzPct val="50000"/>
                <a:buFont typeface="Wingdings" pitchFamily="2" charset="2"/>
                <a:buChar char="l"/>
                <a:defRPr/>
              </a:pPr>
              <a:r>
                <a:rPr lang="en-US" altLang="ja-JP" sz="2400" b="1" kern="0">
                  <a:solidFill>
                    <a:srgbClr val="000000"/>
                  </a:solidFill>
                  <a:latin typeface="Times New Roman" pitchFamily="18" charset="0"/>
                  <a:ea typeface="ＭＳ ゴシック" pitchFamily="49" charset="-128"/>
                </a:rPr>
                <a:t>Japanese Cars</a:t>
              </a:r>
            </a:p>
          </p:txBody>
        </p:sp>
        <p:sp>
          <p:nvSpPr>
            <p:cNvPr id="2101" name="Line 2301"/>
            <p:cNvSpPr>
              <a:spLocks noChangeShapeType="1"/>
            </p:cNvSpPr>
            <p:nvPr/>
          </p:nvSpPr>
          <p:spPr bwMode="auto">
            <a:xfrm flipV="1">
              <a:off x="1331913" y="5615038"/>
              <a:ext cx="4895850" cy="6477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02" name="Text Box 2302"/>
            <p:cNvSpPr txBox="1">
              <a:spLocks noChangeArrowheads="1"/>
            </p:cNvSpPr>
            <p:nvPr/>
          </p:nvSpPr>
          <p:spPr bwMode="auto">
            <a:xfrm>
              <a:off x="5540375" y="5048300"/>
              <a:ext cx="1610847" cy="41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en-US" altLang="ja-JP" sz="2000" b="1" kern="0">
                  <a:solidFill>
                    <a:srgbClr val="0000FF"/>
                  </a:solidFill>
                </a:rPr>
                <a:t>Hybrid Cars</a:t>
              </a:r>
              <a:endParaRPr lang="ja-JP" altLang="en-US" sz="2000" b="1" kern="0">
                <a:solidFill>
                  <a:srgbClr val="0000FF"/>
                </a:solidFill>
              </a:endParaRPr>
            </a:p>
          </p:txBody>
        </p:sp>
        <p:sp>
          <p:nvSpPr>
            <p:cNvPr id="2103" name="Text Box 2303"/>
            <p:cNvSpPr txBox="1">
              <a:spLocks noChangeArrowheads="1"/>
            </p:cNvSpPr>
            <p:nvPr/>
          </p:nvSpPr>
          <p:spPr bwMode="auto">
            <a:xfrm>
              <a:off x="5003800" y="5794425"/>
              <a:ext cx="3189861" cy="41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rgbClr val="0000FF"/>
                  </a:solidFill>
                  <a:ea typeface="ＭＳ ゴシック" pitchFamily="49" charset="-128"/>
                </a:rPr>
                <a:t>Electric &amp; Fuel cells Cars</a:t>
              </a:r>
            </a:p>
          </p:txBody>
        </p:sp>
        <p:sp>
          <p:nvSpPr>
            <p:cNvPr id="2111" name="テキスト ボックス 2110"/>
            <p:cNvSpPr txBox="1"/>
            <p:nvPr/>
          </p:nvSpPr>
          <p:spPr>
            <a:xfrm>
              <a:off x="1271049" y="620610"/>
              <a:ext cx="5622993" cy="482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>
                  <a:solidFill>
                    <a:srgbClr val="000000"/>
                  </a:solidFill>
                  <a:latin typeface="Arial" charset="0"/>
                  <a:ea typeface="ＭＳ Ｐゴシック" charset="-128"/>
                </a:rPr>
                <a:t>Structuring knowledge tells the future</a:t>
              </a:r>
              <a:endParaRPr lang="ja-JP" altLang="en-US" b="1" dirty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2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491CD-27A5-469A-998A-0E3C33E93A86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31951" y="549275"/>
            <a:ext cx="907256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540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2540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2540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2540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2540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254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254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254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254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en-US" altLang="ja-JP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Energy Efficiency as well as QOL </a:t>
            </a:r>
          </a:p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en-US" altLang="ja-JP" sz="2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Komiyama Eco-House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2117725"/>
            <a:ext cx="43243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454776" y="5651500"/>
            <a:ext cx="3529013" cy="730250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2000" b="1" kern="0" dirty="0">
                <a:solidFill>
                  <a:srgbClr val="0000FF"/>
                </a:solidFill>
              </a:rPr>
              <a:t>  </a:t>
            </a:r>
            <a:r>
              <a:rPr lang="en-US" altLang="ja-JP" sz="2000" b="1" kern="0" dirty="0">
                <a:solidFill>
                  <a:srgbClr val="006666"/>
                </a:solidFill>
              </a:rPr>
              <a:t>81 % Energy Reduction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2000" b="1" kern="0" dirty="0">
                <a:solidFill>
                  <a:srgbClr val="006666"/>
                </a:solidFill>
              </a:rPr>
              <a:t>   refundable in 12 years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961188" y="4889501"/>
            <a:ext cx="2590800" cy="504825"/>
          </a:xfrm>
          <a:prstGeom prst="downArrow">
            <a:avLst>
              <a:gd name="adj1" fmla="val 51213"/>
              <a:gd name="adj2" fmla="val 63208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ja-JP" altLang="ja-JP" sz="2000" kern="0">
              <a:solidFill>
                <a:srgbClr val="00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919789" y="4360863"/>
            <a:ext cx="4568825" cy="369332"/>
          </a:xfrm>
          <a:prstGeom prst="rect">
            <a:avLst/>
          </a:prstGeom>
          <a:noFill/>
          <a:ln w="1905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Pct val="75000"/>
              <a:buNone/>
              <a:defRPr/>
            </a:pPr>
            <a:r>
              <a:rPr lang="en-US" altLang="ja-JP" sz="2000" b="1" kern="0">
                <a:solidFill>
                  <a:srgbClr val="000000"/>
                </a:solidFill>
              </a:rPr>
              <a:t>Solar Power Generation: 3.6kW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919789" y="1793876"/>
            <a:ext cx="4568825" cy="415925"/>
          </a:xfrm>
          <a:prstGeom prst="rect">
            <a:avLst/>
          </a:prstGeom>
          <a:noFill/>
          <a:ln w="1905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2000" b="1" kern="0">
                <a:solidFill>
                  <a:srgbClr val="000000"/>
                </a:solidFill>
              </a:rPr>
              <a:t>Heat Pump Water Heater: COP=4</a:t>
            </a:r>
            <a:endParaRPr lang="ja-JP" altLang="en-US" sz="2000" b="1" kern="0">
              <a:solidFill>
                <a:srgbClr val="0000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919789" y="2441576"/>
            <a:ext cx="4568825" cy="415925"/>
          </a:xfrm>
          <a:prstGeom prst="rect">
            <a:avLst/>
          </a:prstGeom>
          <a:noFill/>
          <a:ln w="1905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2000" b="1" kern="0">
                <a:solidFill>
                  <a:srgbClr val="000000"/>
                </a:solidFill>
              </a:rPr>
              <a:t>High Insulation:    K=1.6 W/m</a:t>
            </a:r>
            <a:r>
              <a:rPr lang="en-US" altLang="ja-JP" sz="2000" b="1" kern="0" baseline="30000">
                <a:solidFill>
                  <a:srgbClr val="000000"/>
                </a:solidFill>
              </a:rPr>
              <a:t>2</a:t>
            </a:r>
            <a:r>
              <a:rPr lang="en-US" altLang="ja-JP" sz="2000" b="1" kern="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919789" y="3100389"/>
            <a:ext cx="4568825" cy="415925"/>
          </a:xfrm>
          <a:prstGeom prst="rect">
            <a:avLst/>
          </a:prstGeom>
          <a:noFill/>
          <a:ln w="1905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2000" b="1" kern="0">
                <a:solidFill>
                  <a:srgbClr val="000000"/>
                </a:solidFill>
              </a:rPr>
              <a:t>New air conditioners &amp; refrigerator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919789" y="3738564"/>
            <a:ext cx="4568825" cy="415925"/>
          </a:xfrm>
          <a:prstGeom prst="rect">
            <a:avLst/>
          </a:prstGeom>
          <a:noFill/>
          <a:ln w="1905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2000" b="1" kern="0">
                <a:solidFill>
                  <a:srgbClr val="000000"/>
                </a:solidFill>
              </a:rPr>
              <a:t>LED &amp; efficient fluorescent lamps</a:t>
            </a:r>
            <a:endParaRPr lang="ja-JP" altLang="en-US" sz="2000" b="1" kern="0">
              <a:solidFill>
                <a:srgbClr val="000000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555357" y="44530"/>
            <a:ext cx="3059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sz="2800" b="1" i="1" dirty="0">
                <a:solidFill>
                  <a:srgbClr val="0000CC"/>
                </a:solidFill>
                <a:ea typeface="ＭＳ Ｐゴシック" pitchFamily="50" charset="-128"/>
              </a:rPr>
              <a:t>  </a:t>
            </a:r>
            <a:r>
              <a:rPr lang="en-US" altLang="ja-JP" sz="1800" b="1" dirty="0">
                <a:solidFill>
                  <a:srgbClr val="006666"/>
                </a:solidFill>
                <a:ea typeface="ＭＳ Ｐゴシック" pitchFamily="50" charset="-128"/>
              </a:rPr>
              <a:t>Vision Platinum Society </a:t>
            </a:r>
            <a:endParaRPr lang="en-US" altLang="ja-JP" sz="1800" b="1" dirty="0">
              <a:solidFill>
                <a:srgbClr val="006666"/>
              </a:solidFill>
              <a:ea typeface="ＭＳ Ｐゴシック" pitchFamily="50" charset="-128"/>
            </a:endParaRPr>
          </a:p>
        </p:txBody>
      </p:sp>
      <p:grpSp>
        <p:nvGrpSpPr>
          <p:cNvPr id="14" name="Group 4"/>
          <p:cNvGrpSpPr>
            <a:grpSpLocks noChangeAspect="1"/>
          </p:cNvGrpSpPr>
          <p:nvPr/>
        </p:nvGrpSpPr>
        <p:grpSpPr bwMode="auto">
          <a:xfrm>
            <a:off x="7392181" y="44530"/>
            <a:ext cx="595313" cy="633412"/>
            <a:chOff x="3832" y="84"/>
            <a:chExt cx="375" cy="399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3832" y="84"/>
              <a:ext cx="213" cy="399"/>
            </a:xfrm>
            <a:custGeom>
              <a:avLst/>
              <a:gdLst>
                <a:gd name="T0" fmla="*/ 124 w 213"/>
                <a:gd name="T1" fmla="*/ 399 h 399"/>
                <a:gd name="T2" fmla="*/ 213 w 213"/>
                <a:gd name="T3" fmla="*/ 186 h 399"/>
                <a:gd name="T4" fmla="*/ 137 w 213"/>
                <a:gd name="T5" fmla="*/ 0 h 399"/>
                <a:gd name="T6" fmla="*/ 22 w 213"/>
                <a:gd name="T7" fmla="*/ 46 h 399"/>
                <a:gd name="T8" fmla="*/ 0 w 213"/>
                <a:gd name="T9" fmla="*/ 97 h 399"/>
                <a:gd name="T10" fmla="*/ 124 w 213"/>
                <a:gd name="T1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399">
                  <a:moveTo>
                    <a:pt x="124" y="399"/>
                  </a:moveTo>
                  <a:lnTo>
                    <a:pt x="213" y="186"/>
                  </a:lnTo>
                  <a:lnTo>
                    <a:pt x="137" y="0"/>
                  </a:lnTo>
                  <a:lnTo>
                    <a:pt x="22" y="46"/>
                  </a:lnTo>
                  <a:lnTo>
                    <a:pt x="0" y="9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7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897" y="144"/>
              <a:ext cx="75" cy="75"/>
            </a:xfrm>
            <a:custGeom>
              <a:avLst/>
              <a:gdLst>
                <a:gd name="T0" fmla="*/ 134 w 134"/>
                <a:gd name="T1" fmla="*/ 0 h 134"/>
                <a:gd name="T2" fmla="*/ 129 w 134"/>
                <a:gd name="T3" fmla="*/ 2 h 134"/>
                <a:gd name="T4" fmla="*/ 105 w 134"/>
                <a:gd name="T5" fmla="*/ 6 h 134"/>
                <a:gd name="T6" fmla="*/ 67 w 134"/>
                <a:gd name="T7" fmla="*/ 8 h 134"/>
                <a:gd name="T8" fmla="*/ 28 w 134"/>
                <a:gd name="T9" fmla="*/ 6 h 134"/>
                <a:gd name="T10" fmla="*/ 4 w 134"/>
                <a:gd name="T11" fmla="*/ 2 h 134"/>
                <a:gd name="T12" fmla="*/ 0 w 134"/>
                <a:gd name="T13" fmla="*/ 0 h 134"/>
                <a:gd name="T14" fmla="*/ 2 w 134"/>
                <a:gd name="T15" fmla="*/ 4 h 134"/>
                <a:gd name="T16" fmla="*/ 6 w 134"/>
                <a:gd name="T17" fmla="*/ 29 h 134"/>
                <a:gd name="T18" fmla="*/ 7 w 134"/>
                <a:gd name="T19" fmla="*/ 67 h 134"/>
                <a:gd name="T20" fmla="*/ 6 w 134"/>
                <a:gd name="T21" fmla="*/ 105 h 134"/>
                <a:gd name="T22" fmla="*/ 2 w 134"/>
                <a:gd name="T23" fmla="*/ 129 h 134"/>
                <a:gd name="T24" fmla="*/ 0 w 134"/>
                <a:gd name="T25" fmla="*/ 134 h 134"/>
                <a:gd name="T26" fmla="*/ 0 w 134"/>
                <a:gd name="T27" fmla="*/ 134 h 134"/>
                <a:gd name="T28" fmla="*/ 4 w 134"/>
                <a:gd name="T29" fmla="*/ 132 h 134"/>
                <a:gd name="T30" fmla="*/ 28 w 134"/>
                <a:gd name="T31" fmla="*/ 128 h 134"/>
                <a:gd name="T32" fmla="*/ 67 w 134"/>
                <a:gd name="T33" fmla="*/ 126 h 134"/>
                <a:gd name="T34" fmla="*/ 105 w 134"/>
                <a:gd name="T35" fmla="*/ 128 h 134"/>
                <a:gd name="T36" fmla="*/ 129 w 134"/>
                <a:gd name="T37" fmla="*/ 132 h 134"/>
                <a:gd name="T38" fmla="*/ 134 w 134"/>
                <a:gd name="T39" fmla="*/ 134 h 134"/>
                <a:gd name="T40" fmla="*/ 131 w 134"/>
                <a:gd name="T41" fmla="*/ 129 h 134"/>
                <a:gd name="T42" fmla="*/ 128 w 134"/>
                <a:gd name="T43" fmla="*/ 105 h 134"/>
                <a:gd name="T44" fmla="*/ 126 w 134"/>
                <a:gd name="T45" fmla="*/ 67 h 134"/>
                <a:gd name="T46" fmla="*/ 128 w 134"/>
                <a:gd name="T47" fmla="*/ 29 h 134"/>
                <a:gd name="T48" fmla="*/ 131 w 134"/>
                <a:gd name="T49" fmla="*/ 4 h 134"/>
                <a:gd name="T50" fmla="*/ 134 w 134"/>
                <a:gd name="T5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34">
                  <a:moveTo>
                    <a:pt x="134" y="0"/>
                  </a:moveTo>
                  <a:cubicBezTo>
                    <a:pt x="134" y="0"/>
                    <a:pt x="132" y="1"/>
                    <a:pt x="129" y="2"/>
                  </a:cubicBezTo>
                  <a:cubicBezTo>
                    <a:pt x="126" y="4"/>
                    <a:pt x="118" y="5"/>
                    <a:pt x="105" y="6"/>
                  </a:cubicBezTo>
                  <a:cubicBezTo>
                    <a:pt x="92" y="7"/>
                    <a:pt x="79" y="8"/>
                    <a:pt x="67" y="8"/>
                  </a:cubicBezTo>
                  <a:cubicBezTo>
                    <a:pt x="55" y="8"/>
                    <a:pt x="41" y="7"/>
                    <a:pt x="28" y="6"/>
                  </a:cubicBezTo>
                  <a:cubicBezTo>
                    <a:pt x="15" y="5"/>
                    <a:pt x="7" y="4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4"/>
                  </a:cubicBezTo>
                  <a:cubicBezTo>
                    <a:pt x="3" y="8"/>
                    <a:pt x="5" y="16"/>
                    <a:pt x="6" y="29"/>
                  </a:cubicBezTo>
                  <a:cubicBezTo>
                    <a:pt x="7" y="42"/>
                    <a:pt x="7" y="55"/>
                    <a:pt x="7" y="67"/>
                  </a:cubicBezTo>
                  <a:cubicBezTo>
                    <a:pt x="7" y="79"/>
                    <a:pt x="7" y="92"/>
                    <a:pt x="6" y="105"/>
                  </a:cubicBezTo>
                  <a:cubicBezTo>
                    <a:pt x="5" y="118"/>
                    <a:pt x="3" y="126"/>
                    <a:pt x="2" y="129"/>
                  </a:cubicBezTo>
                  <a:cubicBezTo>
                    <a:pt x="1" y="133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1" y="133"/>
                    <a:pt x="4" y="132"/>
                  </a:cubicBezTo>
                  <a:cubicBezTo>
                    <a:pt x="7" y="130"/>
                    <a:pt x="15" y="129"/>
                    <a:pt x="28" y="128"/>
                  </a:cubicBezTo>
                  <a:cubicBezTo>
                    <a:pt x="41" y="127"/>
                    <a:pt x="55" y="126"/>
                    <a:pt x="67" y="126"/>
                  </a:cubicBezTo>
                  <a:cubicBezTo>
                    <a:pt x="79" y="126"/>
                    <a:pt x="92" y="127"/>
                    <a:pt x="105" y="128"/>
                  </a:cubicBezTo>
                  <a:cubicBezTo>
                    <a:pt x="118" y="129"/>
                    <a:pt x="126" y="130"/>
                    <a:pt x="129" y="132"/>
                  </a:cubicBezTo>
                  <a:cubicBezTo>
                    <a:pt x="132" y="133"/>
                    <a:pt x="134" y="134"/>
                    <a:pt x="134" y="134"/>
                  </a:cubicBezTo>
                  <a:cubicBezTo>
                    <a:pt x="134" y="134"/>
                    <a:pt x="133" y="133"/>
                    <a:pt x="131" y="129"/>
                  </a:cubicBezTo>
                  <a:cubicBezTo>
                    <a:pt x="130" y="126"/>
                    <a:pt x="129" y="118"/>
                    <a:pt x="128" y="105"/>
                  </a:cubicBezTo>
                  <a:cubicBezTo>
                    <a:pt x="127" y="92"/>
                    <a:pt x="126" y="79"/>
                    <a:pt x="126" y="67"/>
                  </a:cubicBezTo>
                  <a:cubicBezTo>
                    <a:pt x="126" y="55"/>
                    <a:pt x="127" y="42"/>
                    <a:pt x="128" y="29"/>
                  </a:cubicBezTo>
                  <a:cubicBezTo>
                    <a:pt x="129" y="16"/>
                    <a:pt x="130" y="8"/>
                    <a:pt x="131" y="4"/>
                  </a:cubicBezTo>
                  <a:cubicBezTo>
                    <a:pt x="133" y="1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7" name="Freeform 37"/>
            <p:cNvSpPr>
              <a:spLocks/>
            </p:cNvSpPr>
            <p:nvPr/>
          </p:nvSpPr>
          <p:spPr bwMode="auto">
            <a:xfrm>
              <a:off x="4189" y="225"/>
              <a:ext cx="18" cy="18"/>
            </a:xfrm>
            <a:custGeom>
              <a:avLst/>
              <a:gdLst>
                <a:gd name="T0" fmla="*/ 32 w 32"/>
                <a:gd name="T1" fmla="*/ 0 h 32"/>
                <a:gd name="T2" fmla="*/ 31 w 32"/>
                <a:gd name="T3" fmla="*/ 0 h 32"/>
                <a:gd name="T4" fmla="*/ 25 w 32"/>
                <a:gd name="T5" fmla="*/ 1 h 32"/>
                <a:gd name="T6" fmla="*/ 16 w 32"/>
                <a:gd name="T7" fmla="*/ 1 h 32"/>
                <a:gd name="T8" fmla="*/ 7 w 32"/>
                <a:gd name="T9" fmla="*/ 1 h 32"/>
                <a:gd name="T10" fmla="*/ 1 w 32"/>
                <a:gd name="T11" fmla="*/ 0 h 32"/>
                <a:gd name="T12" fmla="*/ 0 w 32"/>
                <a:gd name="T13" fmla="*/ 0 h 32"/>
                <a:gd name="T14" fmla="*/ 1 w 32"/>
                <a:gd name="T15" fmla="*/ 1 h 32"/>
                <a:gd name="T16" fmla="*/ 2 w 32"/>
                <a:gd name="T17" fmla="*/ 6 h 32"/>
                <a:gd name="T18" fmla="*/ 2 w 32"/>
                <a:gd name="T19" fmla="*/ 16 h 32"/>
                <a:gd name="T20" fmla="*/ 2 w 32"/>
                <a:gd name="T21" fmla="*/ 25 h 32"/>
                <a:gd name="T22" fmla="*/ 1 w 32"/>
                <a:gd name="T23" fmla="*/ 31 h 32"/>
                <a:gd name="T24" fmla="*/ 0 w 32"/>
                <a:gd name="T25" fmla="*/ 32 h 32"/>
                <a:gd name="T26" fmla="*/ 0 w 32"/>
                <a:gd name="T27" fmla="*/ 32 h 32"/>
                <a:gd name="T28" fmla="*/ 1 w 32"/>
                <a:gd name="T29" fmla="*/ 31 h 32"/>
                <a:gd name="T30" fmla="*/ 7 w 32"/>
                <a:gd name="T31" fmla="*/ 30 h 32"/>
                <a:gd name="T32" fmla="*/ 16 w 32"/>
                <a:gd name="T33" fmla="*/ 30 h 32"/>
                <a:gd name="T34" fmla="*/ 25 w 32"/>
                <a:gd name="T35" fmla="*/ 30 h 32"/>
                <a:gd name="T36" fmla="*/ 31 w 32"/>
                <a:gd name="T37" fmla="*/ 31 h 32"/>
                <a:gd name="T38" fmla="*/ 32 w 32"/>
                <a:gd name="T39" fmla="*/ 32 h 32"/>
                <a:gd name="T40" fmla="*/ 32 w 32"/>
                <a:gd name="T41" fmla="*/ 31 h 32"/>
                <a:gd name="T42" fmla="*/ 31 w 32"/>
                <a:gd name="T43" fmla="*/ 25 h 32"/>
                <a:gd name="T44" fmla="*/ 30 w 32"/>
                <a:gd name="T45" fmla="*/ 16 h 32"/>
                <a:gd name="T46" fmla="*/ 31 w 32"/>
                <a:gd name="T47" fmla="*/ 6 h 32"/>
                <a:gd name="T48" fmla="*/ 32 w 32"/>
                <a:gd name="T49" fmla="*/ 1 h 32"/>
                <a:gd name="T50" fmla="*/ 32 w 32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2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30" y="0"/>
                    <a:pt x="28" y="1"/>
                    <a:pt x="25" y="1"/>
                  </a:cubicBezTo>
                  <a:cubicBezTo>
                    <a:pt x="22" y="1"/>
                    <a:pt x="19" y="1"/>
                    <a:pt x="16" y="1"/>
                  </a:cubicBezTo>
                  <a:cubicBezTo>
                    <a:pt x="13" y="1"/>
                    <a:pt x="10" y="1"/>
                    <a:pt x="7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3"/>
                    <a:pt x="2" y="6"/>
                  </a:cubicBezTo>
                  <a:cubicBezTo>
                    <a:pt x="2" y="10"/>
                    <a:pt x="2" y="13"/>
                    <a:pt x="2" y="16"/>
                  </a:cubicBezTo>
                  <a:cubicBezTo>
                    <a:pt x="2" y="19"/>
                    <a:pt x="2" y="22"/>
                    <a:pt x="2" y="25"/>
                  </a:cubicBezTo>
                  <a:cubicBezTo>
                    <a:pt x="1" y="28"/>
                    <a:pt x="1" y="3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1" y="31"/>
                  </a:cubicBezTo>
                  <a:cubicBezTo>
                    <a:pt x="2" y="31"/>
                    <a:pt x="4" y="30"/>
                    <a:pt x="7" y="30"/>
                  </a:cubicBezTo>
                  <a:cubicBezTo>
                    <a:pt x="10" y="30"/>
                    <a:pt x="13" y="30"/>
                    <a:pt x="16" y="30"/>
                  </a:cubicBezTo>
                  <a:cubicBezTo>
                    <a:pt x="19" y="30"/>
                    <a:pt x="22" y="30"/>
                    <a:pt x="25" y="30"/>
                  </a:cubicBezTo>
                  <a:cubicBezTo>
                    <a:pt x="28" y="30"/>
                    <a:pt x="30" y="31"/>
                    <a:pt x="31" y="31"/>
                  </a:cubicBezTo>
                  <a:cubicBezTo>
                    <a:pt x="32" y="31"/>
                    <a:pt x="32" y="32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1" y="30"/>
                    <a:pt x="31" y="28"/>
                    <a:pt x="31" y="25"/>
                  </a:cubicBezTo>
                  <a:cubicBezTo>
                    <a:pt x="30" y="22"/>
                    <a:pt x="30" y="19"/>
                    <a:pt x="30" y="16"/>
                  </a:cubicBezTo>
                  <a:cubicBezTo>
                    <a:pt x="30" y="13"/>
                    <a:pt x="30" y="10"/>
                    <a:pt x="31" y="6"/>
                  </a:cubicBezTo>
                  <a:cubicBezTo>
                    <a:pt x="31" y="3"/>
                    <a:pt x="31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7680221" y="18855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solidFill>
                  <a:srgbClr val="006666"/>
                </a:solidFill>
                <a:latin typeface="Arial" charset="0"/>
                <a:ea typeface="ＭＳ Ｐゴシック" charset="-128"/>
              </a:rPr>
              <a:t>Platinum Society Network</a:t>
            </a:r>
            <a:endParaRPr lang="ja-JP" altLang="en-US" sz="1800" b="1" dirty="0">
              <a:solidFill>
                <a:srgbClr val="006666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65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491CD-27A5-469A-998A-0E3C33E93A86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12" y="116632"/>
            <a:ext cx="2365189" cy="51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4"/>
          <p:cNvSpPr txBox="1">
            <a:spLocks noChangeArrowheads="1"/>
          </p:cNvSpPr>
          <p:nvPr/>
        </p:nvSpPr>
        <p:spPr bwMode="auto">
          <a:xfrm>
            <a:off x="3317859" y="1455410"/>
            <a:ext cx="55451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b="1" dirty="0">
                <a:solidFill>
                  <a:srgbClr val="000000"/>
                </a:solidFill>
                <a:ea typeface="ＭＳ ゴシック" pitchFamily="49" charset="-128"/>
              </a:rPr>
              <a:t>Contents</a:t>
            </a:r>
            <a:endParaRPr lang="en-US" altLang="ja-JP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テキスト ボックス 3"/>
          <p:cNvSpPr txBox="1">
            <a:spLocks noChangeArrowheads="1"/>
          </p:cNvSpPr>
          <p:nvPr/>
        </p:nvSpPr>
        <p:spPr bwMode="auto">
          <a:xfrm>
            <a:off x="2363771" y="2590473"/>
            <a:ext cx="5127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2800" b="1" kern="0" dirty="0">
                <a:solidFill>
                  <a:srgbClr val="000000"/>
                </a:solidFill>
                <a:ea typeface="ＭＳ ゴシック" pitchFamily="49" charset="-128"/>
              </a:rPr>
              <a:t>1. What is the 21</a:t>
            </a:r>
            <a:r>
              <a:rPr lang="en-US" altLang="ja-JP" sz="2800" b="1" kern="0" baseline="30000" dirty="0">
                <a:solidFill>
                  <a:srgbClr val="000000"/>
                </a:solidFill>
                <a:ea typeface="ＭＳ ゴシック" pitchFamily="49" charset="-128"/>
              </a:rPr>
              <a:t>st</a:t>
            </a:r>
            <a:r>
              <a:rPr lang="en-US" altLang="ja-JP" sz="2800" b="1" kern="0" dirty="0">
                <a:solidFill>
                  <a:srgbClr val="000000"/>
                </a:solidFill>
                <a:ea typeface="ＭＳ ゴシック" pitchFamily="49" charset="-128"/>
              </a:rPr>
              <a:t> century?</a:t>
            </a:r>
            <a:r>
              <a:rPr lang="ja-JP" altLang="en-US" sz="2800" b="1" kern="0" dirty="0">
                <a:solidFill>
                  <a:srgbClr val="000000"/>
                </a:solidFill>
                <a:ea typeface="ＭＳ ゴシック" pitchFamily="49" charset="-128"/>
              </a:rPr>
              <a:t> </a:t>
            </a:r>
            <a:r>
              <a:rPr lang="ja-JP" altLang="en-US" sz="2800" b="1" kern="0" dirty="0">
                <a:solidFill>
                  <a:srgbClr val="000000"/>
                </a:solidFill>
              </a:rPr>
              <a:t>　</a:t>
            </a: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2373735" y="4030856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2800" b="1" kern="0" dirty="0">
                <a:solidFill>
                  <a:srgbClr val="000000"/>
                </a:solidFill>
              </a:rPr>
              <a:t>3. </a:t>
            </a:r>
            <a:r>
              <a:rPr lang="en-US" altLang="ja-JP" sz="2800" b="1" kern="0" dirty="0">
                <a:solidFill>
                  <a:srgbClr val="000000"/>
                </a:solidFill>
              </a:rPr>
              <a:t>Platinum Society as a Vision of 21</a:t>
            </a:r>
            <a:r>
              <a:rPr lang="en-US" altLang="ja-JP" sz="2800" b="1" kern="0" baseline="30000" dirty="0">
                <a:solidFill>
                  <a:srgbClr val="000000"/>
                </a:solidFill>
              </a:rPr>
              <a:t>st</a:t>
            </a:r>
            <a:r>
              <a:rPr lang="en-US" altLang="ja-JP" sz="2800" b="1" kern="0" dirty="0">
                <a:solidFill>
                  <a:srgbClr val="000000"/>
                </a:solidFill>
              </a:rPr>
              <a:t> century</a:t>
            </a:r>
            <a:endParaRPr lang="ja-JP" altLang="en-US" sz="2800" b="1" kern="0" dirty="0">
              <a:solidFill>
                <a:srgbClr val="000000"/>
              </a:solidFill>
            </a:endParaRPr>
          </a:p>
        </p:txBody>
      </p:sp>
      <p:sp>
        <p:nvSpPr>
          <p:cNvPr id="10" name="テキスト ボックス 5"/>
          <p:cNvSpPr txBox="1">
            <a:spLocks noChangeArrowheads="1"/>
          </p:cNvSpPr>
          <p:nvPr/>
        </p:nvSpPr>
        <p:spPr bwMode="auto">
          <a:xfrm>
            <a:off x="2373295" y="3330560"/>
            <a:ext cx="33201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sz="2800" b="1" dirty="0">
                <a:solidFill>
                  <a:srgbClr val="000000"/>
                </a:solidFill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2. What is Japan? </a:t>
            </a:r>
            <a:endParaRPr lang="ja-JP" altLang="en-US" sz="2800" b="1" dirty="0">
              <a:solidFill>
                <a:srgbClr val="000000"/>
              </a:solidFill>
              <a:latin typeface="Arial"/>
              <a:ea typeface="ＭＳ Ｐゴシック" pitchFamily="50" charset="-128"/>
              <a:cs typeface="Tahoma" panose="020B0604030504040204" pitchFamily="34" charset="0"/>
            </a:endParaRPr>
          </a:p>
        </p:txBody>
      </p:sp>
      <p:sp>
        <p:nvSpPr>
          <p:cNvPr id="11" name="テキスト ボックス 6"/>
          <p:cNvSpPr txBox="1">
            <a:spLocks noChangeArrowheads="1"/>
          </p:cNvSpPr>
          <p:nvPr/>
        </p:nvSpPr>
        <p:spPr bwMode="auto">
          <a:xfrm>
            <a:off x="2398108" y="4679600"/>
            <a:ext cx="40927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sz="2800" b="1" dirty="0">
                <a:solidFill>
                  <a:srgbClr val="000000"/>
                </a:solidFill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4. We need innovation!</a:t>
            </a:r>
            <a:endParaRPr lang="ja-JP" altLang="en-US" sz="2800" b="1" dirty="0">
              <a:solidFill>
                <a:srgbClr val="000000"/>
              </a:solidFill>
              <a:latin typeface="Arial"/>
              <a:ea typeface="ＭＳ Ｐゴシック" pitchFamily="50" charset="-128"/>
              <a:cs typeface="Tahoma" panose="020B060403050404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75521" y="188640"/>
            <a:ext cx="279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solidFill>
                  <a:srgbClr val="008080"/>
                </a:solidFill>
                <a:latin typeface="Arial" charset="0"/>
                <a:ea typeface="ＭＳ Ｐゴシック" charset="-128"/>
              </a:rPr>
              <a:t>Vision Platinum Society</a:t>
            </a:r>
            <a:endParaRPr lang="ja-JP" altLang="en-US" sz="1800" b="1" dirty="0">
              <a:solidFill>
                <a:srgbClr val="008080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13" name="Group 4"/>
          <p:cNvGrpSpPr>
            <a:grpSpLocks noChangeAspect="1"/>
          </p:cNvGrpSpPr>
          <p:nvPr/>
        </p:nvGrpSpPr>
        <p:grpSpPr bwMode="auto">
          <a:xfrm>
            <a:off x="7401263" y="116540"/>
            <a:ext cx="595313" cy="633412"/>
            <a:chOff x="3832" y="84"/>
            <a:chExt cx="375" cy="399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3832" y="84"/>
              <a:ext cx="213" cy="399"/>
            </a:xfrm>
            <a:custGeom>
              <a:avLst/>
              <a:gdLst>
                <a:gd name="T0" fmla="*/ 124 w 213"/>
                <a:gd name="T1" fmla="*/ 399 h 399"/>
                <a:gd name="T2" fmla="*/ 213 w 213"/>
                <a:gd name="T3" fmla="*/ 186 h 399"/>
                <a:gd name="T4" fmla="*/ 137 w 213"/>
                <a:gd name="T5" fmla="*/ 0 h 399"/>
                <a:gd name="T6" fmla="*/ 22 w 213"/>
                <a:gd name="T7" fmla="*/ 46 h 399"/>
                <a:gd name="T8" fmla="*/ 0 w 213"/>
                <a:gd name="T9" fmla="*/ 97 h 399"/>
                <a:gd name="T10" fmla="*/ 124 w 213"/>
                <a:gd name="T1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399">
                  <a:moveTo>
                    <a:pt x="124" y="399"/>
                  </a:moveTo>
                  <a:lnTo>
                    <a:pt x="213" y="186"/>
                  </a:lnTo>
                  <a:lnTo>
                    <a:pt x="137" y="0"/>
                  </a:lnTo>
                  <a:lnTo>
                    <a:pt x="22" y="46"/>
                  </a:lnTo>
                  <a:lnTo>
                    <a:pt x="0" y="9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7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897" y="144"/>
              <a:ext cx="75" cy="75"/>
            </a:xfrm>
            <a:custGeom>
              <a:avLst/>
              <a:gdLst>
                <a:gd name="T0" fmla="*/ 134 w 134"/>
                <a:gd name="T1" fmla="*/ 0 h 134"/>
                <a:gd name="T2" fmla="*/ 129 w 134"/>
                <a:gd name="T3" fmla="*/ 2 h 134"/>
                <a:gd name="T4" fmla="*/ 105 w 134"/>
                <a:gd name="T5" fmla="*/ 6 h 134"/>
                <a:gd name="T6" fmla="*/ 67 w 134"/>
                <a:gd name="T7" fmla="*/ 8 h 134"/>
                <a:gd name="T8" fmla="*/ 28 w 134"/>
                <a:gd name="T9" fmla="*/ 6 h 134"/>
                <a:gd name="T10" fmla="*/ 4 w 134"/>
                <a:gd name="T11" fmla="*/ 2 h 134"/>
                <a:gd name="T12" fmla="*/ 0 w 134"/>
                <a:gd name="T13" fmla="*/ 0 h 134"/>
                <a:gd name="T14" fmla="*/ 2 w 134"/>
                <a:gd name="T15" fmla="*/ 4 h 134"/>
                <a:gd name="T16" fmla="*/ 6 w 134"/>
                <a:gd name="T17" fmla="*/ 29 h 134"/>
                <a:gd name="T18" fmla="*/ 7 w 134"/>
                <a:gd name="T19" fmla="*/ 67 h 134"/>
                <a:gd name="T20" fmla="*/ 6 w 134"/>
                <a:gd name="T21" fmla="*/ 105 h 134"/>
                <a:gd name="T22" fmla="*/ 2 w 134"/>
                <a:gd name="T23" fmla="*/ 129 h 134"/>
                <a:gd name="T24" fmla="*/ 0 w 134"/>
                <a:gd name="T25" fmla="*/ 134 h 134"/>
                <a:gd name="T26" fmla="*/ 0 w 134"/>
                <a:gd name="T27" fmla="*/ 134 h 134"/>
                <a:gd name="T28" fmla="*/ 4 w 134"/>
                <a:gd name="T29" fmla="*/ 132 h 134"/>
                <a:gd name="T30" fmla="*/ 28 w 134"/>
                <a:gd name="T31" fmla="*/ 128 h 134"/>
                <a:gd name="T32" fmla="*/ 67 w 134"/>
                <a:gd name="T33" fmla="*/ 126 h 134"/>
                <a:gd name="T34" fmla="*/ 105 w 134"/>
                <a:gd name="T35" fmla="*/ 128 h 134"/>
                <a:gd name="T36" fmla="*/ 129 w 134"/>
                <a:gd name="T37" fmla="*/ 132 h 134"/>
                <a:gd name="T38" fmla="*/ 134 w 134"/>
                <a:gd name="T39" fmla="*/ 134 h 134"/>
                <a:gd name="T40" fmla="*/ 131 w 134"/>
                <a:gd name="T41" fmla="*/ 129 h 134"/>
                <a:gd name="T42" fmla="*/ 128 w 134"/>
                <a:gd name="T43" fmla="*/ 105 h 134"/>
                <a:gd name="T44" fmla="*/ 126 w 134"/>
                <a:gd name="T45" fmla="*/ 67 h 134"/>
                <a:gd name="T46" fmla="*/ 128 w 134"/>
                <a:gd name="T47" fmla="*/ 29 h 134"/>
                <a:gd name="T48" fmla="*/ 131 w 134"/>
                <a:gd name="T49" fmla="*/ 4 h 134"/>
                <a:gd name="T50" fmla="*/ 134 w 134"/>
                <a:gd name="T5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34">
                  <a:moveTo>
                    <a:pt x="134" y="0"/>
                  </a:moveTo>
                  <a:cubicBezTo>
                    <a:pt x="134" y="0"/>
                    <a:pt x="132" y="1"/>
                    <a:pt x="129" y="2"/>
                  </a:cubicBezTo>
                  <a:cubicBezTo>
                    <a:pt x="126" y="4"/>
                    <a:pt x="118" y="5"/>
                    <a:pt x="105" y="6"/>
                  </a:cubicBezTo>
                  <a:cubicBezTo>
                    <a:pt x="92" y="7"/>
                    <a:pt x="79" y="8"/>
                    <a:pt x="67" y="8"/>
                  </a:cubicBezTo>
                  <a:cubicBezTo>
                    <a:pt x="55" y="8"/>
                    <a:pt x="41" y="7"/>
                    <a:pt x="28" y="6"/>
                  </a:cubicBezTo>
                  <a:cubicBezTo>
                    <a:pt x="15" y="5"/>
                    <a:pt x="7" y="4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4"/>
                  </a:cubicBezTo>
                  <a:cubicBezTo>
                    <a:pt x="3" y="8"/>
                    <a:pt x="5" y="16"/>
                    <a:pt x="6" y="29"/>
                  </a:cubicBezTo>
                  <a:cubicBezTo>
                    <a:pt x="7" y="42"/>
                    <a:pt x="7" y="55"/>
                    <a:pt x="7" y="67"/>
                  </a:cubicBezTo>
                  <a:cubicBezTo>
                    <a:pt x="7" y="79"/>
                    <a:pt x="7" y="92"/>
                    <a:pt x="6" y="105"/>
                  </a:cubicBezTo>
                  <a:cubicBezTo>
                    <a:pt x="5" y="118"/>
                    <a:pt x="3" y="126"/>
                    <a:pt x="2" y="129"/>
                  </a:cubicBezTo>
                  <a:cubicBezTo>
                    <a:pt x="1" y="133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1" y="133"/>
                    <a:pt x="4" y="132"/>
                  </a:cubicBezTo>
                  <a:cubicBezTo>
                    <a:pt x="7" y="130"/>
                    <a:pt x="15" y="129"/>
                    <a:pt x="28" y="128"/>
                  </a:cubicBezTo>
                  <a:cubicBezTo>
                    <a:pt x="41" y="127"/>
                    <a:pt x="55" y="126"/>
                    <a:pt x="67" y="126"/>
                  </a:cubicBezTo>
                  <a:cubicBezTo>
                    <a:pt x="79" y="126"/>
                    <a:pt x="92" y="127"/>
                    <a:pt x="105" y="128"/>
                  </a:cubicBezTo>
                  <a:cubicBezTo>
                    <a:pt x="118" y="129"/>
                    <a:pt x="126" y="130"/>
                    <a:pt x="129" y="132"/>
                  </a:cubicBezTo>
                  <a:cubicBezTo>
                    <a:pt x="132" y="133"/>
                    <a:pt x="134" y="134"/>
                    <a:pt x="134" y="134"/>
                  </a:cubicBezTo>
                  <a:cubicBezTo>
                    <a:pt x="134" y="134"/>
                    <a:pt x="133" y="133"/>
                    <a:pt x="131" y="129"/>
                  </a:cubicBezTo>
                  <a:cubicBezTo>
                    <a:pt x="130" y="126"/>
                    <a:pt x="129" y="118"/>
                    <a:pt x="128" y="105"/>
                  </a:cubicBezTo>
                  <a:cubicBezTo>
                    <a:pt x="127" y="92"/>
                    <a:pt x="126" y="79"/>
                    <a:pt x="126" y="67"/>
                  </a:cubicBezTo>
                  <a:cubicBezTo>
                    <a:pt x="126" y="55"/>
                    <a:pt x="127" y="42"/>
                    <a:pt x="128" y="29"/>
                  </a:cubicBezTo>
                  <a:cubicBezTo>
                    <a:pt x="129" y="16"/>
                    <a:pt x="130" y="8"/>
                    <a:pt x="131" y="4"/>
                  </a:cubicBezTo>
                  <a:cubicBezTo>
                    <a:pt x="133" y="1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6" name="Freeform 37"/>
            <p:cNvSpPr>
              <a:spLocks/>
            </p:cNvSpPr>
            <p:nvPr/>
          </p:nvSpPr>
          <p:spPr bwMode="auto">
            <a:xfrm>
              <a:off x="4189" y="225"/>
              <a:ext cx="18" cy="18"/>
            </a:xfrm>
            <a:custGeom>
              <a:avLst/>
              <a:gdLst>
                <a:gd name="T0" fmla="*/ 32 w 32"/>
                <a:gd name="T1" fmla="*/ 0 h 32"/>
                <a:gd name="T2" fmla="*/ 31 w 32"/>
                <a:gd name="T3" fmla="*/ 0 h 32"/>
                <a:gd name="T4" fmla="*/ 25 w 32"/>
                <a:gd name="T5" fmla="*/ 1 h 32"/>
                <a:gd name="T6" fmla="*/ 16 w 32"/>
                <a:gd name="T7" fmla="*/ 1 h 32"/>
                <a:gd name="T8" fmla="*/ 7 w 32"/>
                <a:gd name="T9" fmla="*/ 1 h 32"/>
                <a:gd name="T10" fmla="*/ 1 w 32"/>
                <a:gd name="T11" fmla="*/ 0 h 32"/>
                <a:gd name="T12" fmla="*/ 0 w 32"/>
                <a:gd name="T13" fmla="*/ 0 h 32"/>
                <a:gd name="T14" fmla="*/ 1 w 32"/>
                <a:gd name="T15" fmla="*/ 1 h 32"/>
                <a:gd name="T16" fmla="*/ 2 w 32"/>
                <a:gd name="T17" fmla="*/ 6 h 32"/>
                <a:gd name="T18" fmla="*/ 2 w 32"/>
                <a:gd name="T19" fmla="*/ 16 h 32"/>
                <a:gd name="T20" fmla="*/ 2 w 32"/>
                <a:gd name="T21" fmla="*/ 25 h 32"/>
                <a:gd name="T22" fmla="*/ 1 w 32"/>
                <a:gd name="T23" fmla="*/ 31 h 32"/>
                <a:gd name="T24" fmla="*/ 0 w 32"/>
                <a:gd name="T25" fmla="*/ 32 h 32"/>
                <a:gd name="T26" fmla="*/ 0 w 32"/>
                <a:gd name="T27" fmla="*/ 32 h 32"/>
                <a:gd name="T28" fmla="*/ 1 w 32"/>
                <a:gd name="T29" fmla="*/ 31 h 32"/>
                <a:gd name="T30" fmla="*/ 7 w 32"/>
                <a:gd name="T31" fmla="*/ 30 h 32"/>
                <a:gd name="T32" fmla="*/ 16 w 32"/>
                <a:gd name="T33" fmla="*/ 30 h 32"/>
                <a:gd name="T34" fmla="*/ 25 w 32"/>
                <a:gd name="T35" fmla="*/ 30 h 32"/>
                <a:gd name="T36" fmla="*/ 31 w 32"/>
                <a:gd name="T37" fmla="*/ 31 h 32"/>
                <a:gd name="T38" fmla="*/ 32 w 32"/>
                <a:gd name="T39" fmla="*/ 32 h 32"/>
                <a:gd name="T40" fmla="*/ 32 w 32"/>
                <a:gd name="T41" fmla="*/ 31 h 32"/>
                <a:gd name="T42" fmla="*/ 31 w 32"/>
                <a:gd name="T43" fmla="*/ 25 h 32"/>
                <a:gd name="T44" fmla="*/ 30 w 32"/>
                <a:gd name="T45" fmla="*/ 16 h 32"/>
                <a:gd name="T46" fmla="*/ 31 w 32"/>
                <a:gd name="T47" fmla="*/ 6 h 32"/>
                <a:gd name="T48" fmla="*/ 32 w 32"/>
                <a:gd name="T49" fmla="*/ 1 h 32"/>
                <a:gd name="T50" fmla="*/ 32 w 32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2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30" y="0"/>
                    <a:pt x="28" y="1"/>
                    <a:pt x="25" y="1"/>
                  </a:cubicBezTo>
                  <a:cubicBezTo>
                    <a:pt x="22" y="1"/>
                    <a:pt x="19" y="1"/>
                    <a:pt x="16" y="1"/>
                  </a:cubicBezTo>
                  <a:cubicBezTo>
                    <a:pt x="13" y="1"/>
                    <a:pt x="10" y="1"/>
                    <a:pt x="7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3"/>
                    <a:pt x="2" y="6"/>
                  </a:cubicBezTo>
                  <a:cubicBezTo>
                    <a:pt x="2" y="10"/>
                    <a:pt x="2" y="13"/>
                    <a:pt x="2" y="16"/>
                  </a:cubicBezTo>
                  <a:cubicBezTo>
                    <a:pt x="2" y="19"/>
                    <a:pt x="2" y="22"/>
                    <a:pt x="2" y="25"/>
                  </a:cubicBezTo>
                  <a:cubicBezTo>
                    <a:pt x="1" y="28"/>
                    <a:pt x="1" y="3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1" y="31"/>
                  </a:cubicBezTo>
                  <a:cubicBezTo>
                    <a:pt x="2" y="31"/>
                    <a:pt x="4" y="30"/>
                    <a:pt x="7" y="30"/>
                  </a:cubicBezTo>
                  <a:cubicBezTo>
                    <a:pt x="10" y="30"/>
                    <a:pt x="13" y="30"/>
                    <a:pt x="16" y="30"/>
                  </a:cubicBezTo>
                  <a:cubicBezTo>
                    <a:pt x="19" y="30"/>
                    <a:pt x="22" y="30"/>
                    <a:pt x="25" y="30"/>
                  </a:cubicBezTo>
                  <a:cubicBezTo>
                    <a:pt x="28" y="30"/>
                    <a:pt x="30" y="31"/>
                    <a:pt x="31" y="31"/>
                  </a:cubicBezTo>
                  <a:cubicBezTo>
                    <a:pt x="32" y="31"/>
                    <a:pt x="32" y="32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1" y="30"/>
                    <a:pt x="31" y="28"/>
                    <a:pt x="31" y="25"/>
                  </a:cubicBezTo>
                  <a:cubicBezTo>
                    <a:pt x="30" y="22"/>
                    <a:pt x="30" y="19"/>
                    <a:pt x="30" y="16"/>
                  </a:cubicBezTo>
                  <a:cubicBezTo>
                    <a:pt x="30" y="13"/>
                    <a:pt x="30" y="10"/>
                    <a:pt x="31" y="6"/>
                  </a:cubicBezTo>
                  <a:cubicBezTo>
                    <a:pt x="31" y="3"/>
                    <a:pt x="31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56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491CD-27A5-469A-998A-0E3C33E93A86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343401" y="1844676"/>
            <a:ext cx="15795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Solar </a:t>
            </a:r>
            <a:r>
              <a:rPr lang="ja-JP" altLang="en-US" sz="2800" b="1">
                <a:solidFill>
                  <a:srgbClr val="000000"/>
                </a:solidFill>
                <a:latin typeface="Tahoma" pitchFamily="34" charset="0"/>
                <a:ea typeface="ＭＳ ゴシック" pitchFamily="49" charset="-128"/>
                <a:cs typeface="Tahoma" pitchFamily="34" charset="0"/>
              </a:rPr>
              <a:t>　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310063" y="2473326"/>
            <a:ext cx="14795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Wind</a:t>
            </a:r>
            <a:r>
              <a:rPr lang="ja-JP" altLang="en-US" sz="2800" b="1">
                <a:solidFill>
                  <a:srgbClr val="000000"/>
                </a:solidFill>
                <a:latin typeface="Tahoma" pitchFamily="34" charset="0"/>
                <a:ea typeface="ＭＳ ゴシック" pitchFamily="49" charset="-128"/>
                <a:cs typeface="Tahoma" pitchFamily="34" charset="0"/>
              </a:rPr>
              <a:t>　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335464" y="3121026"/>
            <a:ext cx="1628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Hydro</a:t>
            </a:r>
            <a:r>
              <a:rPr lang="ja-JP" altLang="en-US" sz="2800" b="1">
                <a:solidFill>
                  <a:srgbClr val="000000"/>
                </a:solidFill>
                <a:latin typeface="Tahoma" pitchFamily="34" charset="0"/>
                <a:ea typeface="ＭＳ ゴシック" pitchFamily="49" charset="-128"/>
                <a:cs typeface="Tahoma" pitchFamily="34" charset="0"/>
              </a:rPr>
              <a:t>　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82864" y="1033464"/>
            <a:ext cx="72469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0000"/>
                </a:solidFill>
                <a:latin typeface="Tahoma" pitchFamily="34" charset="0"/>
                <a:ea typeface="ＭＳ ゴシック" pitchFamily="49" charset="-128"/>
                <a:cs typeface="Tahoma" pitchFamily="34" charset="0"/>
              </a:rPr>
              <a:t>Energy: Renewable energy is abundant</a:t>
            </a:r>
            <a:endParaRPr lang="ja-JP" altLang="en-US" sz="2800" b="1">
              <a:solidFill>
                <a:srgbClr val="000000"/>
              </a:solidFill>
              <a:latin typeface="Tahoma" pitchFamily="34" charset="0"/>
              <a:ea typeface="ＭＳ ゴシック" pitchFamily="49" charset="-128"/>
              <a:cs typeface="Tahoma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94100" y="5210176"/>
            <a:ext cx="5410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6666"/>
                </a:solidFill>
                <a:latin typeface="Tahoma" pitchFamily="34" charset="0"/>
                <a:cs typeface="Tahoma" pitchFamily="34" charset="0"/>
              </a:rPr>
              <a:t>Invest Now and Enjoy Later 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343400" y="3770314"/>
            <a:ext cx="16843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Biomass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335464" y="4418014"/>
            <a:ext cx="26177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Geothermal   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555357" y="44530"/>
            <a:ext cx="3059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sz="2800" b="1" i="1" dirty="0">
                <a:solidFill>
                  <a:srgbClr val="0000CC"/>
                </a:solidFill>
                <a:ea typeface="ＭＳ Ｐゴシック" pitchFamily="50" charset="-128"/>
              </a:rPr>
              <a:t>  </a:t>
            </a:r>
            <a:r>
              <a:rPr lang="en-US" altLang="ja-JP" sz="1800" b="1" dirty="0">
                <a:solidFill>
                  <a:srgbClr val="006666"/>
                </a:solidFill>
                <a:ea typeface="ＭＳ Ｐゴシック" pitchFamily="50" charset="-128"/>
              </a:rPr>
              <a:t>Vision Platinum Society </a:t>
            </a:r>
            <a:endParaRPr lang="en-US" altLang="ja-JP" sz="1800" b="1" dirty="0">
              <a:solidFill>
                <a:srgbClr val="006666"/>
              </a:solidFill>
              <a:ea typeface="ＭＳ Ｐゴシック" pitchFamily="50" charset="-128"/>
            </a:endParaRPr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7392181" y="44530"/>
            <a:ext cx="595313" cy="633412"/>
            <a:chOff x="3832" y="84"/>
            <a:chExt cx="375" cy="399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3832" y="84"/>
              <a:ext cx="213" cy="399"/>
            </a:xfrm>
            <a:custGeom>
              <a:avLst/>
              <a:gdLst>
                <a:gd name="T0" fmla="*/ 124 w 213"/>
                <a:gd name="T1" fmla="*/ 399 h 399"/>
                <a:gd name="T2" fmla="*/ 213 w 213"/>
                <a:gd name="T3" fmla="*/ 186 h 399"/>
                <a:gd name="T4" fmla="*/ 137 w 213"/>
                <a:gd name="T5" fmla="*/ 0 h 399"/>
                <a:gd name="T6" fmla="*/ 22 w 213"/>
                <a:gd name="T7" fmla="*/ 46 h 399"/>
                <a:gd name="T8" fmla="*/ 0 w 213"/>
                <a:gd name="T9" fmla="*/ 97 h 399"/>
                <a:gd name="T10" fmla="*/ 124 w 213"/>
                <a:gd name="T1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399">
                  <a:moveTo>
                    <a:pt x="124" y="399"/>
                  </a:moveTo>
                  <a:lnTo>
                    <a:pt x="213" y="186"/>
                  </a:lnTo>
                  <a:lnTo>
                    <a:pt x="137" y="0"/>
                  </a:lnTo>
                  <a:lnTo>
                    <a:pt x="22" y="46"/>
                  </a:lnTo>
                  <a:lnTo>
                    <a:pt x="0" y="9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7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3897" y="144"/>
              <a:ext cx="75" cy="75"/>
            </a:xfrm>
            <a:custGeom>
              <a:avLst/>
              <a:gdLst>
                <a:gd name="T0" fmla="*/ 134 w 134"/>
                <a:gd name="T1" fmla="*/ 0 h 134"/>
                <a:gd name="T2" fmla="*/ 129 w 134"/>
                <a:gd name="T3" fmla="*/ 2 h 134"/>
                <a:gd name="T4" fmla="*/ 105 w 134"/>
                <a:gd name="T5" fmla="*/ 6 h 134"/>
                <a:gd name="T6" fmla="*/ 67 w 134"/>
                <a:gd name="T7" fmla="*/ 8 h 134"/>
                <a:gd name="T8" fmla="*/ 28 w 134"/>
                <a:gd name="T9" fmla="*/ 6 h 134"/>
                <a:gd name="T10" fmla="*/ 4 w 134"/>
                <a:gd name="T11" fmla="*/ 2 h 134"/>
                <a:gd name="T12" fmla="*/ 0 w 134"/>
                <a:gd name="T13" fmla="*/ 0 h 134"/>
                <a:gd name="T14" fmla="*/ 2 w 134"/>
                <a:gd name="T15" fmla="*/ 4 h 134"/>
                <a:gd name="T16" fmla="*/ 6 w 134"/>
                <a:gd name="T17" fmla="*/ 29 h 134"/>
                <a:gd name="T18" fmla="*/ 7 w 134"/>
                <a:gd name="T19" fmla="*/ 67 h 134"/>
                <a:gd name="T20" fmla="*/ 6 w 134"/>
                <a:gd name="T21" fmla="*/ 105 h 134"/>
                <a:gd name="T22" fmla="*/ 2 w 134"/>
                <a:gd name="T23" fmla="*/ 129 h 134"/>
                <a:gd name="T24" fmla="*/ 0 w 134"/>
                <a:gd name="T25" fmla="*/ 134 h 134"/>
                <a:gd name="T26" fmla="*/ 0 w 134"/>
                <a:gd name="T27" fmla="*/ 134 h 134"/>
                <a:gd name="T28" fmla="*/ 4 w 134"/>
                <a:gd name="T29" fmla="*/ 132 h 134"/>
                <a:gd name="T30" fmla="*/ 28 w 134"/>
                <a:gd name="T31" fmla="*/ 128 h 134"/>
                <a:gd name="T32" fmla="*/ 67 w 134"/>
                <a:gd name="T33" fmla="*/ 126 h 134"/>
                <a:gd name="T34" fmla="*/ 105 w 134"/>
                <a:gd name="T35" fmla="*/ 128 h 134"/>
                <a:gd name="T36" fmla="*/ 129 w 134"/>
                <a:gd name="T37" fmla="*/ 132 h 134"/>
                <a:gd name="T38" fmla="*/ 134 w 134"/>
                <a:gd name="T39" fmla="*/ 134 h 134"/>
                <a:gd name="T40" fmla="*/ 131 w 134"/>
                <a:gd name="T41" fmla="*/ 129 h 134"/>
                <a:gd name="T42" fmla="*/ 128 w 134"/>
                <a:gd name="T43" fmla="*/ 105 h 134"/>
                <a:gd name="T44" fmla="*/ 126 w 134"/>
                <a:gd name="T45" fmla="*/ 67 h 134"/>
                <a:gd name="T46" fmla="*/ 128 w 134"/>
                <a:gd name="T47" fmla="*/ 29 h 134"/>
                <a:gd name="T48" fmla="*/ 131 w 134"/>
                <a:gd name="T49" fmla="*/ 4 h 134"/>
                <a:gd name="T50" fmla="*/ 134 w 134"/>
                <a:gd name="T5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34">
                  <a:moveTo>
                    <a:pt x="134" y="0"/>
                  </a:moveTo>
                  <a:cubicBezTo>
                    <a:pt x="134" y="0"/>
                    <a:pt x="132" y="1"/>
                    <a:pt x="129" y="2"/>
                  </a:cubicBezTo>
                  <a:cubicBezTo>
                    <a:pt x="126" y="4"/>
                    <a:pt x="118" y="5"/>
                    <a:pt x="105" y="6"/>
                  </a:cubicBezTo>
                  <a:cubicBezTo>
                    <a:pt x="92" y="7"/>
                    <a:pt x="79" y="8"/>
                    <a:pt x="67" y="8"/>
                  </a:cubicBezTo>
                  <a:cubicBezTo>
                    <a:pt x="55" y="8"/>
                    <a:pt x="41" y="7"/>
                    <a:pt x="28" y="6"/>
                  </a:cubicBezTo>
                  <a:cubicBezTo>
                    <a:pt x="15" y="5"/>
                    <a:pt x="7" y="4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4"/>
                  </a:cubicBezTo>
                  <a:cubicBezTo>
                    <a:pt x="3" y="8"/>
                    <a:pt x="5" y="16"/>
                    <a:pt x="6" y="29"/>
                  </a:cubicBezTo>
                  <a:cubicBezTo>
                    <a:pt x="7" y="42"/>
                    <a:pt x="7" y="55"/>
                    <a:pt x="7" y="67"/>
                  </a:cubicBezTo>
                  <a:cubicBezTo>
                    <a:pt x="7" y="79"/>
                    <a:pt x="7" y="92"/>
                    <a:pt x="6" y="105"/>
                  </a:cubicBezTo>
                  <a:cubicBezTo>
                    <a:pt x="5" y="118"/>
                    <a:pt x="3" y="126"/>
                    <a:pt x="2" y="129"/>
                  </a:cubicBezTo>
                  <a:cubicBezTo>
                    <a:pt x="1" y="133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1" y="133"/>
                    <a:pt x="4" y="132"/>
                  </a:cubicBezTo>
                  <a:cubicBezTo>
                    <a:pt x="7" y="130"/>
                    <a:pt x="15" y="129"/>
                    <a:pt x="28" y="128"/>
                  </a:cubicBezTo>
                  <a:cubicBezTo>
                    <a:pt x="41" y="127"/>
                    <a:pt x="55" y="126"/>
                    <a:pt x="67" y="126"/>
                  </a:cubicBezTo>
                  <a:cubicBezTo>
                    <a:pt x="79" y="126"/>
                    <a:pt x="92" y="127"/>
                    <a:pt x="105" y="128"/>
                  </a:cubicBezTo>
                  <a:cubicBezTo>
                    <a:pt x="118" y="129"/>
                    <a:pt x="126" y="130"/>
                    <a:pt x="129" y="132"/>
                  </a:cubicBezTo>
                  <a:cubicBezTo>
                    <a:pt x="132" y="133"/>
                    <a:pt x="134" y="134"/>
                    <a:pt x="134" y="134"/>
                  </a:cubicBezTo>
                  <a:cubicBezTo>
                    <a:pt x="134" y="134"/>
                    <a:pt x="133" y="133"/>
                    <a:pt x="131" y="129"/>
                  </a:cubicBezTo>
                  <a:cubicBezTo>
                    <a:pt x="130" y="126"/>
                    <a:pt x="129" y="118"/>
                    <a:pt x="128" y="105"/>
                  </a:cubicBezTo>
                  <a:cubicBezTo>
                    <a:pt x="127" y="92"/>
                    <a:pt x="126" y="79"/>
                    <a:pt x="126" y="67"/>
                  </a:cubicBezTo>
                  <a:cubicBezTo>
                    <a:pt x="126" y="55"/>
                    <a:pt x="127" y="42"/>
                    <a:pt x="128" y="29"/>
                  </a:cubicBezTo>
                  <a:cubicBezTo>
                    <a:pt x="129" y="16"/>
                    <a:pt x="130" y="8"/>
                    <a:pt x="131" y="4"/>
                  </a:cubicBezTo>
                  <a:cubicBezTo>
                    <a:pt x="133" y="1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5" name="Freeform 37"/>
            <p:cNvSpPr>
              <a:spLocks/>
            </p:cNvSpPr>
            <p:nvPr/>
          </p:nvSpPr>
          <p:spPr bwMode="auto">
            <a:xfrm>
              <a:off x="4189" y="225"/>
              <a:ext cx="18" cy="18"/>
            </a:xfrm>
            <a:custGeom>
              <a:avLst/>
              <a:gdLst>
                <a:gd name="T0" fmla="*/ 32 w 32"/>
                <a:gd name="T1" fmla="*/ 0 h 32"/>
                <a:gd name="T2" fmla="*/ 31 w 32"/>
                <a:gd name="T3" fmla="*/ 0 h 32"/>
                <a:gd name="T4" fmla="*/ 25 w 32"/>
                <a:gd name="T5" fmla="*/ 1 h 32"/>
                <a:gd name="T6" fmla="*/ 16 w 32"/>
                <a:gd name="T7" fmla="*/ 1 h 32"/>
                <a:gd name="T8" fmla="*/ 7 w 32"/>
                <a:gd name="T9" fmla="*/ 1 h 32"/>
                <a:gd name="T10" fmla="*/ 1 w 32"/>
                <a:gd name="T11" fmla="*/ 0 h 32"/>
                <a:gd name="T12" fmla="*/ 0 w 32"/>
                <a:gd name="T13" fmla="*/ 0 h 32"/>
                <a:gd name="T14" fmla="*/ 1 w 32"/>
                <a:gd name="T15" fmla="*/ 1 h 32"/>
                <a:gd name="T16" fmla="*/ 2 w 32"/>
                <a:gd name="T17" fmla="*/ 6 h 32"/>
                <a:gd name="T18" fmla="*/ 2 w 32"/>
                <a:gd name="T19" fmla="*/ 16 h 32"/>
                <a:gd name="T20" fmla="*/ 2 w 32"/>
                <a:gd name="T21" fmla="*/ 25 h 32"/>
                <a:gd name="T22" fmla="*/ 1 w 32"/>
                <a:gd name="T23" fmla="*/ 31 h 32"/>
                <a:gd name="T24" fmla="*/ 0 w 32"/>
                <a:gd name="T25" fmla="*/ 32 h 32"/>
                <a:gd name="T26" fmla="*/ 0 w 32"/>
                <a:gd name="T27" fmla="*/ 32 h 32"/>
                <a:gd name="T28" fmla="*/ 1 w 32"/>
                <a:gd name="T29" fmla="*/ 31 h 32"/>
                <a:gd name="T30" fmla="*/ 7 w 32"/>
                <a:gd name="T31" fmla="*/ 30 h 32"/>
                <a:gd name="T32" fmla="*/ 16 w 32"/>
                <a:gd name="T33" fmla="*/ 30 h 32"/>
                <a:gd name="T34" fmla="*/ 25 w 32"/>
                <a:gd name="T35" fmla="*/ 30 h 32"/>
                <a:gd name="T36" fmla="*/ 31 w 32"/>
                <a:gd name="T37" fmla="*/ 31 h 32"/>
                <a:gd name="T38" fmla="*/ 32 w 32"/>
                <a:gd name="T39" fmla="*/ 32 h 32"/>
                <a:gd name="T40" fmla="*/ 32 w 32"/>
                <a:gd name="T41" fmla="*/ 31 h 32"/>
                <a:gd name="T42" fmla="*/ 31 w 32"/>
                <a:gd name="T43" fmla="*/ 25 h 32"/>
                <a:gd name="T44" fmla="*/ 30 w 32"/>
                <a:gd name="T45" fmla="*/ 16 h 32"/>
                <a:gd name="T46" fmla="*/ 31 w 32"/>
                <a:gd name="T47" fmla="*/ 6 h 32"/>
                <a:gd name="T48" fmla="*/ 32 w 32"/>
                <a:gd name="T49" fmla="*/ 1 h 32"/>
                <a:gd name="T50" fmla="*/ 32 w 32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2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30" y="0"/>
                    <a:pt x="28" y="1"/>
                    <a:pt x="25" y="1"/>
                  </a:cubicBezTo>
                  <a:cubicBezTo>
                    <a:pt x="22" y="1"/>
                    <a:pt x="19" y="1"/>
                    <a:pt x="16" y="1"/>
                  </a:cubicBezTo>
                  <a:cubicBezTo>
                    <a:pt x="13" y="1"/>
                    <a:pt x="10" y="1"/>
                    <a:pt x="7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3"/>
                    <a:pt x="2" y="6"/>
                  </a:cubicBezTo>
                  <a:cubicBezTo>
                    <a:pt x="2" y="10"/>
                    <a:pt x="2" y="13"/>
                    <a:pt x="2" y="16"/>
                  </a:cubicBezTo>
                  <a:cubicBezTo>
                    <a:pt x="2" y="19"/>
                    <a:pt x="2" y="22"/>
                    <a:pt x="2" y="25"/>
                  </a:cubicBezTo>
                  <a:cubicBezTo>
                    <a:pt x="1" y="28"/>
                    <a:pt x="1" y="3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1" y="31"/>
                  </a:cubicBezTo>
                  <a:cubicBezTo>
                    <a:pt x="2" y="31"/>
                    <a:pt x="4" y="30"/>
                    <a:pt x="7" y="30"/>
                  </a:cubicBezTo>
                  <a:cubicBezTo>
                    <a:pt x="10" y="30"/>
                    <a:pt x="13" y="30"/>
                    <a:pt x="16" y="30"/>
                  </a:cubicBezTo>
                  <a:cubicBezTo>
                    <a:pt x="19" y="30"/>
                    <a:pt x="22" y="30"/>
                    <a:pt x="25" y="30"/>
                  </a:cubicBezTo>
                  <a:cubicBezTo>
                    <a:pt x="28" y="30"/>
                    <a:pt x="30" y="31"/>
                    <a:pt x="31" y="31"/>
                  </a:cubicBezTo>
                  <a:cubicBezTo>
                    <a:pt x="32" y="31"/>
                    <a:pt x="32" y="32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1" y="30"/>
                    <a:pt x="31" y="28"/>
                    <a:pt x="31" y="25"/>
                  </a:cubicBezTo>
                  <a:cubicBezTo>
                    <a:pt x="30" y="22"/>
                    <a:pt x="30" y="19"/>
                    <a:pt x="30" y="16"/>
                  </a:cubicBezTo>
                  <a:cubicBezTo>
                    <a:pt x="30" y="13"/>
                    <a:pt x="30" y="10"/>
                    <a:pt x="31" y="6"/>
                  </a:cubicBezTo>
                  <a:cubicBezTo>
                    <a:pt x="31" y="3"/>
                    <a:pt x="31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7680221" y="18855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solidFill>
                  <a:srgbClr val="006666"/>
                </a:solidFill>
                <a:latin typeface="Arial" charset="0"/>
                <a:ea typeface="ＭＳ Ｐゴシック" charset="-128"/>
              </a:rPr>
              <a:t>Platinum Society Network</a:t>
            </a:r>
            <a:endParaRPr lang="ja-JP" altLang="en-US" sz="1800" b="1" dirty="0">
              <a:solidFill>
                <a:srgbClr val="006666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826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00C1CB-31F9-45B9-B954-571E8C5E362A}" type="slidenum">
              <a:rPr lang="ja-JP" altLang="en-US" smtClean="0">
                <a:solidFill>
                  <a:prstClr val="white"/>
                </a:solidFill>
              </a:rPr>
              <a:pPr>
                <a:defRPr/>
              </a:pPr>
              <a:t>21</a:t>
            </a:fld>
            <a:endParaRPr lang="en-US" altLang="ja-JP" dirty="0">
              <a:solidFill>
                <a:prstClr val="white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07568" y="546778"/>
            <a:ext cx="8125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prstClr val="black"/>
                </a:solidFill>
              </a:rPr>
              <a:t>Japan </a:t>
            </a:r>
            <a:r>
              <a:rPr lang="en-US" altLang="ja-JP" sz="2800" b="1" dirty="0">
                <a:solidFill>
                  <a:prstClr val="black"/>
                </a:solidFill>
              </a:rPr>
              <a:t>: GDP increases but energy decreases</a:t>
            </a:r>
            <a:endParaRPr lang="ja-JP" altLang="en-US" sz="2800" b="1" dirty="0">
              <a:solidFill>
                <a:prstClr val="black"/>
              </a:solidFill>
            </a:endParaRPr>
          </a:p>
        </p:txBody>
      </p:sp>
      <p:graphicFrame>
        <p:nvGraphicFramePr>
          <p:cNvPr id="16" name="グラフ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488228"/>
              </p:ext>
            </p:extLst>
          </p:nvPr>
        </p:nvGraphicFramePr>
        <p:xfrm>
          <a:off x="2927648" y="1052736"/>
          <a:ext cx="662473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テキスト ボックス 10"/>
          <p:cNvSpPr txBox="1"/>
          <p:nvPr/>
        </p:nvSpPr>
        <p:spPr>
          <a:xfrm>
            <a:off x="1611873" y="44530"/>
            <a:ext cx="3397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altLang="ja-JP" b="1" dirty="0">
                <a:solidFill>
                  <a:srgbClr val="007B78"/>
                </a:solidFill>
              </a:rPr>
              <a:t>Vision of Platinum </a:t>
            </a:r>
            <a:r>
              <a:rPr lang="en-US" altLang="ja-JP" b="1" dirty="0">
                <a:solidFill>
                  <a:srgbClr val="007B78"/>
                </a:solidFill>
              </a:rPr>
              <a:t>S</a:t>
            </a:r>
            <a:r>
              <a:rPr lang="en-US" altLang="ja-JP" b="1" dirty="0">
                <a:solidFill>
                  <a:srgbClr val="007B78"/>
                </a:solidFill>
              </a:rPr>
              <a:t>ociety</a:t>
            </a:r>
            <a:endParaRPr lang="ja-JP" altLang="en-US" b="1" dirty="0">
              <a:solidFill>
                <a:srgbClr val="007B78"/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3106597" y="5819309"/>
            <a:ext cx="5098287" cy="593451"/>
            <a:chOff x="1439565" y="5749113"/>
            <a:chExt cx="5198813" cy="774092"/>
          </a:xfrm>
        </p:grpSpPr>
        <p:sp>
          <p:nvSpPr>
            <p:cNvPr id="25" name="正方形/長方形 24"/>
            <p:cNvSpPr/>
            <p:nvPr/>
          </p:nvSpPr>
          <p:spPr>
            <a:xfrm>
              <a:off x="1439565" y="5876071"/>
              <a:ext cx="144020" cy="5494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656000" y="5749113"/>
              <a:ext cx="4807494" cy="331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50" dirty="0">
                  <a:solidFill>
                    <a:prstClr val="black"/>
                  </a:solidFill>
                  <a:latin typeface="Arial" charset="0"/>
                  <a:ea typeface="ＭＳ Ｐゴシック" charset="-128"/>
                </a:rPr>
                <a:t>Real GDP (left scale, trillion yen, 1973 prices)</a:t>
              </a:r>
              <a:endParaRPr lang="ja-JP" altLang="en-US" sz="105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656000" y="5968483"/>
              <a:ext cx="4982378" cy="331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50" dirty="0">
                  <a:solidFill>
                    <a:prstClr val="black"/>
                  </a:solidFill>
                  <a:latin typeface="Arial" charset="0"/>
                  <a:ea typeface="ＭＳ Ｐゴシック" charset="-128"/>
                </a:rPr>
                <a:t>Electricity consumption (left scale, </a:t>
              </a:r>
              <a:r>
                <a:rPr lang="en-US" altLang="ja-JP" sz="1050" dirty="0">
                  <a:solidFill>
                    <a:prstClr val="black"/>
                  </a:solidFill>
                  <a:latin typeface="Arial" charset="0"/>
                  <a:ea typeface="ＭＳ Ｐゴシック" charset="-128"/>
                </a:rPr>
                <a:t>100ktoe)</a:t>
              </a:r>
              <a:endParaRPr lang="ja-JP" altLang="en-US" sz="105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1439565" y="6093807"/>
              <a:ext cx="144020" cy="5400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1439565" y="6309399"/>
              <a:ext cx="144020" cy="5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656000" y="6191999"/>
              <a:ext cx="4982378" cy="331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50" dirty="0">
                  <a:solidFill>
                    <a:prstClr val="black"/>
                  </a:solidFill>
                  <a:latin typeface="Arial" charset="0"/>
                  <a:ea typeface="ＭＳ Ｐゴシック" charset="-128"/>
                </a:rPr>
                <a:t>Final energy consumption (right scale, </a:t>
              </a:r>
              <a:r>
                <a:rPr lang="en-US" altLang="ja-JP" sz="1050" dirty="0">
                  <a:solidFill>
                    <a:prstClr val="black"/>
                  </a:solidFill>
                  <a:latin typeface="Arial" charset="0"/>
                  <a:ea typeface="ＭＳ Ｐゴシック" charset="-128"/>
                </a:rPr>
                <a:t>100ktoe)</a:t>
              </a:r>
              <a:endParaRPr lang="ja-JP" altLang="en-US" sz="105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2955185" y="5803972"/>
            <a:ext cx="4526829" cy="2539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ja-JP" altLang="en-US" sz="105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601321" y="3645025"/>
            <a:ext cx="86412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solidFill>
                  <a:prstClr val="black"/>
                </a:solidFill>
                <a:latin typeface="Calibri"/>
                <a:ea typeface="ＭＳ Ｐゴシック" charset="-128"/>
              </a:rPr>
              <a:t>Real GDP</a:t>
            </a:r>
            <a:endParaRPr lang="ja-JP" altLang="en-US" sz="1400" dirty="0">
              <a:solidFill>
                <a:prstClr val="black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33" name="テキスト ボックス 1"/>
          <p:cNvSpPr txBox="1"/>
          <p:nvPr/>
        </p:nvSpPr>
        <p:spPr>
          <a:xfrm>
            <a:off x="6680581" y="2492897"/>
            <a:ext cx="1987862" cy="335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400" dirty="0">
                <a:solidFill>
                  <a:prstClr val="black"/>
                </a:solidFill>
              </a:rPr>
              <a:t>Electricity consumption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001281" y="1628800"/>
            <a:ext cx="1217318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</a:rPr>
              <a:t>Final energy consumption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921" y="3945"/>
            <a:ext cx="1331482" cy="54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7512939" y="216597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800" b="1" dirty="0">
                <a:solidFill>
                  <a:srgbClr val="006666"/>
                </a:solidFill>
                <a:latin typeface="Arial" charset="0"/>
                <a:ea typeface="ＭＳ Ｐゴシック" charset="-128"/>
              </a:rPr>
              <a:t>Platinum Society Network</a:t>
            </a:r>
            <a:endParaRPr lang="ja-JP" altLang="en-US" sz="1800" b="1" dirty="0">
              <a:solidFill>
                <a:srgbClr val="006666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20" name="Group 4"/>
          <p:cNvGrpSpPr>
            <a:grpSpLocks noChangeAspect="1"/>
          </p:cNvGrpSpPr>
          <p:nvPr/>
        </p:nvGrpSpPr>
        <p:grpSpPr bwMode="auto">
          <a:xfrm>
            <a:off x="7204555" y="101798"/>
            <a:ext cx="493653" cy="525246"/>
            <a:chOff x="3832" y="84"/>
            <a:chExt cx="375" cy="399"/>
          </a:xfrm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3832" y="84"/>
              <a:ext cx="213" cy="399"/>
            </a:xfrm>
            <a:custGeom>
              <a:avLst/>
              <a:gdLst>
                <a:gd name="T0" fmla="*/ 124 w 213"/>
                <a:gd name="T1" fmla="*/ 399 h 399"/>
                <a:gd name="T2" fmla="*/ 213 w 213"/>
                <a:gd name="T3" fmla="*/ 186 h 399"/>
                <a:gd name="T4" fmla="*/ 137 w 213"/>
                <a:gd name="T5" fmla="*/ 0 h 399"/>
                <a:gd name="T6" fmla="*/ 22 w 213"/>
                <a:gd name="T7" fmla="*/ 46 h 399"/>
                <a:gd name="T8" fmla="*/ 0 w 213"/>
                <a:gd name="T9" fmla="*/ 97 h 399"/>
                <a:gd name="T10" fmla="*/ 124 w 213"/>
                <a:gd name="T1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399">
                  <a:moveTo>
                    <a:pt x="124" y="399"/>
                  </a:moveTo>
                  <a:lnTo>
                    <a:pt x="213" y="186"/>
                  </a:lnTo>
                  <a:lnTo>
                    <a:pt x="137" y="0"/>
                  </a:lnTo>
                  <a:lnTo>
                    <a:pt x="22" y="46"/>
                  </a:lnTo>
                  <a:lnTo>
                    <a:pt x="0" y="9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7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3897" y="144"/>
              <a:ext cx="75" cy="75"/>
            </a:xfrm>
            <a:custGeom>
              <a:avLst/>
              <a:gdLst>
                <a:gd name="T0" fmla="*/ 134 w 134"/>
                <a:gd name="T1" fmla="*/ 0 h 134"/>
                <a:gd name="T2" fmla="*/ 129 w 134"/>
                <a:gd name="T3" fmla="*/ 2 h 134"/>
                <a:gd name="T4" fmla="*/ 105 w 134"/>
                <a:gd name="T5" fmla="*/ 6 h 134"/>
                <a:gd name="T6" fmla="*/ 67 w 134"/>
                <a:gd name="T7" fmla="*/ 8 h 134"/>
                <a:gd name="T8" fmla="*/ 28 w 134"/>
                <a:gd name="T9" fmla="*/ 6 h 134"/>
                <a:gd name="T10" fmla="*/ 4 w 134"/>
                <a:gd name="T11" fmla="*/ 2 h 134"/>
                <a:gd name="T12" fmla="*/ 0 w 134"/>
                <a:gd name="T13" fmla="*/ 0 h 134"/>
                <a:gd name="T14" fmla="*/ 2 w 134"/>
                <a:gd name="T15" fmla="*/ 4 h 134"/>
                <a:gd name="T16" fmla="*/ 6 w 134"/>
                <a:gd name="T17" fmla="*/ 29 h 134"/>
                <a:gd name="T18" fmla="*/ 7 w 134"/>
                <a:gd name="T19" fmla="*/ 67 h 134"/>
                <a:gd name="T20" fmla="*/ 6 w 134"/>
                <a:gd name="T21" fmla="*/ 105 h 134"/>
                <a:gd name="T22" fmla="*/ 2 w 134"/>
                <a:gd name="T23" fmla="*/ 129 h 134"/>
                <a:gd name="T24" fmla="*/ 0 w 134"/>
                <a:gd name="T25" fmla="*/ 134 h 134"/>
                <a:gd name="T26" fmla="*/ 0 w 134"/>
                <a:gd name="T27" fmla="*/ 134 h 134"/>
                <a:gd name="T28" fmla="*/ 4 w 134"/>
                <a:gd name="T29" fmla="*/ 132 h 134"/>
                <a:gd name="T30" fmla="*/ 28 w 134"/>
                <a:gd name="T31" fmla="*/ 128 h 134"/>
                <a:gd name="T32" fmla="*/ 67 w 134"/>
                <a:gd name="T33" fmla="*/ 126 h 134"/>
                <a:gd name="T34" fmla="*/ 105 w 134"/>
                <a:gd name="T35" fmla="*/ 128 h 134"/>
                <a:gd name="T36" fmla="*/ 129 w 134"/>
                <a:gd name="T37" fmla="*/ 132 h 134"/>
                <a:gd name="T38" fmla="*/ 134 w 134"/>
                <a:gd name="T39" fmla="*/ 134 h 134"/>
                <a:gd name="T40" fmla="*/ 131 w 134"/>
                <a:gd name="T41" fmla="*/ 129 h 134"/>
                <a:gd name="T42" fmla="*/ 128 w 134"/>
                <a:gd name="T43" fmla="*/ 105 h 134"/>
                <a:gd name="T44" fmla="*/ 126 w 134"/>
                <a:gd name="T45" fmla="*/ 67 h 134"/>
                <a:gd name="T46" fmla="*/ 128 w 134"/>
                <a:gd name="T47" fmla="*/ 29 h 134"/>
                <a:gd name="T48" fmla="*/ 131 w 134"/>
                <a:gd name="T49" fmla="*/ 4 h 134"/>
                <a:gd name="T50" fmla="*/ 134 w 134"/>
                <a:gd name="T5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34">
                  <a:moveTo>
                    <a:pt x="134" y="0"/>
                  </a:moveTo>
                  <a:cubicBezTo>
                    <a:pt x="134" y="0"/>
                    <a:pt x="132" y="1"/>
                    <a:pt x="129" y="2"/>
                  </a:cubicBezTo>
                  <a:cubicBezTo>
                    <a:pt x="126" y="4"/>
                    <a:pt x="118" y="5"/>
                    <a:pt x="105" y="6"/>
                  </a:cubicBezTo>
                  <a:cubicBezTo>
                    <a:pt x="92" y="7"/>
                    <a:pt x="79" y="8"/>
                    <a:pt x="67" y="8"/>
                  </a:cubicBezTo>
                  <a:cubicBezTo>
                    <a:pt x="55" y="8"/>
                    <a:pt x="41" y="7"/>
                    <a:pt x="28" y="6"/>
                  </a:cubicBezTo>
                  <a:cubicBezTo>
                    <a:pt x="15" y="5"/>
                    <a:pt x="7" y="4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4"/>
                  </a:cubicBezTo>
                  <a:cubicBezTo>
                    <a:pt x="3" y="8"/>
                    <a:pt x="5" y="16"/>
                    <a:pt x="6" y="29"/>
                  </a:cubicBezTo>
                  <a:cubicBezTo>
                    <a:pt x="7" y="42"/>
                    <a:pt x="7" y="55"/>
                    <a:pt x="7" y="67"/>
                  </a:cubicBezTo>
                  <a:cubicBezTo>
                    <a:pt x="7" y="79"/>
                    <a:pt x="7" y="92"/>
                    <a:pt x="6" y="105"/>
                  </a:cubicBezTo>
                  <a:cubicBezTo>
                    <a:pt x="5" y="118"/>
                    <a:pt x="3" y="126"/>
                    <a:pt x="2" y="129"/>
                  </a:cubicBezTo>
                  <a:cubicBezTo>
                    <a:pt x="1" y="133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1" y="133"/>
                    <a:pt x="4" y="132"/>
                  </a:cubicBezTo>
                  <a:cubicBezTo>
                    <a:pt x="7" y="130"/>
                    <a:pt x="15" y="129"/>
                    <a:pt x="28" y="128"/>
                  </a:cubicBezTo>
                  <a:cubicBezTo>
                    <a:pt x="41" y="127"/>
                    <a:pt x="55" y="126"/>
                    <a:pt x="67" y="126"/>
                  </a:cubicBezTo>
                  <a:cubicBezTo>
                    <a:pt x="79" y="126"/>
                    <a:pt x="92" y="127"/>
                    <a:pt x="105" y="128"/>
                  </a:cubicBezTo>
                  <a:cubicBezTo>
                    <a:pt x="118" y="129"/>
                    <a:pt x="126" y="130"/>
                    <a:pt x="129" y="132"/>
                  </a:cubicBezTo>
                  <a:cubicBezTo>
                    <a:pt x="132" y="133"/>
                    <a:pt x="134" y="134"/>
                    <a:pt x="134" y="134"/>
                  </a:cubicBezTo>
                  <a:cubicBezTo>
                    <a:pt x="134" y="134"/>
                    <a:pt x="133" y="133"/>
                    <a:pt x="131" y="129"/>
                  </a:cubicBezTo>
                  <a:cubicBezTo>
                    <a:pt x="130" y="126"/>
                    <a:pt x="129" y="118"/>
                    <a:pt x="128" y="105"/>
                  </a:cubicBezTo>
                  <a:cubicBezTo>
                    <a:pt x="127" y="92"/>
                    <a:pt x="126" y="79"/>
                    <a:pt x="126" y="67"/>
                  </a:cubicBezTo>
                  <a:cubicBezTo>
                    <a:pt x="126" y="55"/>
                    <a:pt x="127" y="42"/>
                    <a:pt x="128" y="29"/>
                  </a:cubicBezTo>
                  <a:cubicBezTo>
                    <a:pt x="129" y="16"/>
                    <a:pt x="130" y="8"/>
                    <a:pt x="131" y="4"/>
                  </a:cubicBezTo>
                  <a:cubicBezTo>
                    <a:pt x="133" y="1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4189" y="225"/>
              <a:ext cx="18" cy="18"/>
            </a:xfrm>
            <a:custGeom>
              <a:avLst/>
              <a:gdLst>
                <a:gd name="T0" fmla="*/ 32 w 32"/>
                <a:gd name="T1" fmla="*/ 0 h 32"/>
                <a:gd name="T2" fmla="*/ 31 w 32"/>
                <a:gd name="T3" fmla="*/ 0 h 32"/>
                <a:gd name="T4" fmla="*/ 25 w 32"/>
                <a:gd name="T5" fmla="*/ 1 h 32"/>
                <a:gd name="T6" fmla="*/ 16 w 32"/>
                <a:gd name="T7" fmla="*/ 1 h 32"/>
                <a:gd name="T8" fmla="*/ 7 w 32"/>
                <a:gd name="T9" fmla="*/ 1 h 32"/>
                <a:gd name="T10" fmla="*/ 1 w 32"/>
                <a:gd name="T11" fmla="*/ 0 h 32"/>
                <a:gd name="T12" fmla="*/ 0 w 32"/>
                <a:gd name="T13" fmla="*/ 0 h 32"/>
                <a:gd name="T14" fmla="*/ 1 w 32"/>
                <a:gd name="T15" fmla="*/ 1 h 32"/>
                <a:gd name="T16" fmla="*/ 2 w 32"/>
                <a:gd name="T17" fmla="*/ 6 h 32"/>
                <a:gd name="T18" fmla="*/ 2 w 32"/>
                <a:gd name="T19" fmla="*/ 16 h 32"/>
                <a:gd name="T20" fmla="*/ 2 w 32"/>
                <a:gd name="T21" fmla="*/ 25 h 32"/>
                <a:gd name="T22" fmla="*/ 1 w 32"/>
                <a:gd name="T23" fmla="*/ 31 h 32"/>
                <a:gd name="T24" fmla="*/ 0 w 32"/>
                <a:gd name="T25" fmla="*/ 32 h 32"/>
                <a:gd name="T26" fmla="*/ 0 w 32"/>
                <a:gd name="T27" fmla="*/ 32 h 32"/>
                <a:gd name="T28" fmla="*/ 1 w 32"/>
                <a:gd name="T29" fmla="*/ 31 h 32"/>
                <a:gd name="T30" fmla="*/ 7 w 32"/>
                <a:gd name="T31" fmla="*/ 30 h 32"/>
                <a:gd name="T32" fmla="*/ 16 w 32"/>
                <a:gd name="T33" fmla="*/ 30 h 32"/>
                <a:gd name="T34" fmla="*/ 25 w 32"/>
                <a:gd name="T35" fmla="*/ 30 h 32"/>
                <a:gd name="T36" fmla="*/ 31 w 32"/>
                <a:gd name="T37" fmla="*/ 31 h 32"/>
                <a:gd name="T38" fmla="*/ 32 w 32"/>
                <a:gd name="T39" fmla="*/ 32 h 32"/>
                <a:gd name="T40" fmla="*/ 32 w 32"/>
                <a:gd name="T41" fmla="*/ 31 h 32"/>
                <a:gd name="T42" fmla="*/ 31 w 32"/>
                <a:gd name="T43" fmla="*/ 25 h 32"/>
                <a:gd name="T44" fmla="*/ 30 w 32"/>
                <a:gd name="T45" fmla="*/ 16 h 32"/>
                <a:gd name="T46" fmla="*/ 31 w 32"/>
                <a:gd name="T47" fmla="*/ 6 h 32"/>
                <a:gd name="T48" fmla="*/ 32 w 32"/>
                <a:gd name="T49" fmla="*/ 1 h 32"/>
                <a:gd name="T50" fmla="*/ 32 w 32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2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30" y="0"/>
                    <a:pt x="28" y="1"/>
                    <a:pt x="25" y="1"/>
                  </a:cubicBezTo>
                  <a:cubicBezTo>
                    <a:pt x="22" y="1"/>
                    <a:pt x="19" y="1"/>
                    <a:pt x="16" y="1"/>
                  </a:cubicBezTo>
                  <a:cubicBezTo>
                    <a:pt x="13" y="1"/>
                    <a:pt x="10" y="1"/>
                    <a:pt x="7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3"/>
                    <a:pt x="2" y="6"/>
                  </a:cubicBezTo>
                  <a:cubicBezTo>
                    <a:pt x="2" y="10"/>
                    <a:pt x="2" y="13"/>
                    <a:pt x="2" y="16"/>
                  </a:cubicBezTo>
                  <a:cubicBezTo>
                    <a:pt x="2" y="19"/>
                    <a:pt x="2" y="22"/>
                    <a:pt x="2" y="25"/>
                  </a:cubicBezTo>
                  <a:cubicBezTo>
                    <a:pt x="1" y="28"/>
                    <a:pt x="1" y="3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1" y="31"/>
                  </a:cubicBezTo>
                  <a:cubicBezTo>
                    <a:pt x="2" y="31"/>
                    <a:pt x="4" y="30"/>
                    <a:pt x="7" y="30"/>
                  </a:cubicBezTo>
                  <a:cubicBezTo>
                    <a:pt x="10" y="30"/>
                    <a:pt x="13" y="30"/>
                    <a:pt x="16" y="30"/>
                  </a:cubicBezTo>
                  <a:cubicBezTo>
                    <a:pt x="19" y="30"/>
                    <a:pt x="22" y="30"/>
                    <a:pt x="25" y="30"/>
                  </a:cubicBezTo>
                  <a:cubicBezTo>
                    <a:pt x="28" y="30"/>
                    <a:pt x="30" y="31"/>
                    <a:pt x="31" y="31"/>
                  </a:cubicBezTo>
                  <a:cubicBezTo>
                    <a:pt x="32" y="31"/>
                    <a:pt x="32" y="32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1" y="30"/>
                    <a:pt x="31" y="28"/>
                    <a:pt x="31" y="25"/>
                  </a:cubicBezTo>
                  <a:cubicBezTo>
                    <a:pt x="30" y="22"/>
                    <a:pt x="30" y="19"/>
                    <a:pt x="30" y="16"/>
                  </a:cubicBezTo>
                  <a:cubicBezTo>
                    <a:pt x="30" y="13"/>
                    <a:pt x="30" y="10"/>
                    <a:pt x="31" y="6"/>
                  </a:cubicBezTo>
                  <a:cubicBezTo>
                    <a:pt x="31" y="3"/>
                    <a:pt x="31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5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xfrm>
            <a:off x="8763000" y="6428184"/>
            <a:ext cx="1905000" cy="457200"/>
          </a:xfrm>
        </p:spPr>
        <p:txBody>
          <a:bodyPr/>
          <a:lstStyle/>
          <a:p>
            <a:pPr>
              <a:defRPr/>
            </a:pPr>
            <a:fld id="{DC00C1CB-31F9-45B9-B954-571E8C5E362A}" type="slidenum">
              <a:rPr lang="ja-JP" altLang="en-US" smtClean="0">
                <a:solidFill>
                  <a:prstClr val="white"/>
                </a:solidFill>
              </a:rPr>
              <a:pPr>
                <a:defRPr/>
              </a:pPr>
              <a:t>22</a:t>
            </a:fld>
            <a:endParaRPr lang="en-US" altLang="ja-JP" dirty="0">
              <a:solidFill>
                <a:prstClr val="white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87773" y="817548"/>
            <a:ext cx="840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altLang="ja-JP" sz="2800" b="1" dirty="0">
                <a:solidFill>
                  <a:prstClr val="black"/>
                </a:solidFill>
              </a:rPr>
              <a:t>Japan</a:t>
            </a:r>
            <a:r>
              <a:rPr lang="en-US" altLang="ja-JP" sz="2800" b="1" dirty="0">
                <a:solidFill>
                  <a:prstClr val="black"/>
                </a:solidFill>
              </a:rPr>
              <a:t>: Structuring knowledge tells the future</a:t>
            </a:r>
            <a:endParaRPr lang="ja-JP" altLang="en-US" sz="2800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28" y="1484784"/>
            <a:ext cx="5621337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674511" y="3258427"/>
            <a:ext cx="11416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eaLnBrk="0" hangingPunct="0"/>
            <a:r>
              <a:rPr lang="en-US" altLang="ja-JP" sz="1800" b="1" dirty="0">
                <a:solidFill>
                  <a:prstClr val="black"/>
                </a:solidFill>
              </a:rPr>
              <a:t>industry</a:t>
            </a:r>
            <a:endParaRPr lang="ja-JP" altLang="en-US" sz="1800" b="1" dirty="0">
              <a:solidFill>
                <a:prstClr val="black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11780" y="3934830"/>
            <a:ext cx="131799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eaLnBrk="0" hangingPunct="0"/>
            <a:r>
              <a:rPr lang="en-US" altLang="ja-JP" sz="1800" b="1" dirty="0">
                <a:solidFill>
                  <a:prstClr val="black"/>
                </a:solidFill>
              </a:rPr>
              <a:t>Industry/</a:t>
            </a:r>
          </a:p>
          <a:p>
            <a:pPr eaLnBrk="0" hangingPunct="0"/>
            <a:r>
              <a:rPr lang="en-US" altLang="ja-JP" sz="1800" b="1" dirty="0">
                <a:solidFill>
                  <a:prstClr val="black"/>
                </a:solidFill>
              </a:rPr>
              <a:t>efficiency</a:t>
            </a:r>
            <a:endParaRPr lang="ja-JP" altLang="en-US" sz="1800" b="1" dirty="0">
              <a:solidFill>
                <a:prstClr val="black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661368" y="1700761"/>
            <a:ext cx="129875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eaLnBrk="0" hangingPunct="0"/>
            <a:r>
              <a:rPr lang="en-US" altLang="ja-JP" sz="1800" b="1" dirty="0">
                <a:solidFill>
                  <a:prstClr val="black"/>
                </a:solidFill>
              </a:rPr>
              <a:t>Service/</a:t>
            </a:r>
          </a:p>
          <a:p>
            <a:pPr eaLnBrk="0" hangingPunct="0"/>
            <a:r>
              <a:rPr lang="en-US" altLang="ja-JP" sz="1800" b="1" dirty="0">
                <a:solidFill>
                  <a:prstClr val="black"/>
                </a:solidFill>
              </a:rPr>
              <a:t>efficiency</a:t>
            </a:r>
            <a:endParaRPr lang="ja-JP" altLang="en-US" sz="1800" b="1" dirty="0">
              <a:solidFill>
                <a:prstClr val="black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320170" y="2566648"/>
            <a:ext cx="153760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eaLnBrk="0" hangingPunct="0"/>
            <a:r>
              <a:rPr lang="en-US" altLang="ja-JP" sz="1800" b="1" dirty="0">
                <a:solidFill>
                  <a:prstClr val="black"/>
                </a:solidFill>
              </a:rPr>
              <a:t>Saturation/</a:t>
            </a:r>
            <a:endParaRPr lang="ja-JP" altLang="en-US" sz="1800" b="1" dirty="0">
              <a:solidFill>
                <a:prstClr val="black"/>
              </a:solidFill>
            </a:endParaRPr>
          </a:p>
          <a:p>
            <a:pPr eaLnBrk="0" hangingPunct="0"/>
            <a:r>
              <a:rPr lang="ja-JP" altLang="en-US" sz="1800" b="1" dirty="0">
                <a:solidFill>
                  <a:prstClr val="black"/>
                </a:solidFill>
              </a:rPr>
              <a:t> </a:t>
            </a:r>
            <a:r>
              <a:rPr lang="en-US" altLang="ja-JP" sz="1800" b="1" dirty="0">
                <a:solidFill>
                  <a:prstClr val="black"/>
                </a:solidFill>
              </a:rPr>
              <a:t>efficiency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598" y="101799"/>
            <a:ext cx="1331482" cy="54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1691016" y="116632"/>
            <a:ext cx="3155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006666"/>
                </a:solidFill>
                <a:latin typeface="Arial" charset="0"/>
              </a:rPr>
              <a:t>Vision Platinum Society </a:t>
            </a:r>
            <a:endParaRPr lang="ja-JP" altLang="en-US" sz="20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680221" y="188550"/>
            <a:ext cx="302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dirty="0">
                <a:solidFill>
                  <a:srgbClr val="006666"/>
                </a:solidFill>
                <a:latin typeface="Arial" charset="0"/>
                <a:ea typeface="ＭＳ Ｐゴシック" charset="-128"/>
              </a:rPr>
              <a:t>Platinum Society Network</a:t>
            </a:r>
            <a:endParaRPr lang="ja-JP" altLang="en-US" sz="1800" b="1" dirty="0">
              <a:solidFill>
                <a:srgbClr val="006666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19" name="Group 4"/>
          <p:cNvGrpSpPr>
            <a:grpSpLocks noChangeAspect="1"/>
          </p:cNvGrpSpPr>
          <p:nvPr/>
        </p:nvGrpSpPr>
        <p:grpSpPr bwMode="auto">
          <a:xfrm>
            <a:off x="7428591" y="72295"/>
            <a:ext cx="493653" cy="525246"/>
            <a:chOff x="3832" y="84"/>
            <a:chExt cx="375" cy="399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3832" y="84"/>
              <a:ext cx="213" cy="399"/>
            </a:xfrm>
            <a:custGeom>
              <a:avLst/>
              <a:gdLst>
                <a:gd name="T0" fmla="*/ 124 w 213"/>
                <a:gd name="T1" fmla="*/ 399 h 399"/>
                <a:gd name="T2" fmla="*/ 213 w 213"/>
                <a:gd name="T3" fmla="*/ 186 h 399"/>
                <a:gd name="T4" fmla="*/ 137 w 213"/>
                <a:gd name="T5" fmla="*/ 0 h 399"/>
                <a:gd name="T6" fmla="*/ 22 w 213"/>
                <a:gd name="T7" fmla="*/ 46 h 399"/>
                <a:gd name="T8" fmla="*/ 0 w 213"/>
                <a:gd name="T9" fmla="*/ 97 h 399"/>
                <a:gd name="T10" fmla="*/ 124 w 213"/>
                <a:gd name="T1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399">
                  <a:moveTo>
                    <a:pt x="124" y="399"/>
                  </a:moveTo>
                  <a:lnTo>
                    <a:pt x="213" y="186"/>
                  </a:lnTo>
                  <a:lnTo>
                    <a:pt x="137" y="0"/>
                  </a:lnTo>
                  <a:lnTo>
                    <a:pt x="22" y="46"/>
                  </a:lnTo>
                  <a:lnTo>
                    <a:pt x="0" y="9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7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3897" y="144"/>
              <a:ext cx="75" cy="75"/>
            </a:xfrm>
            <a:custGeom>
              <a:avLst/>
              <a:gdLst>
                <a:gd name="T0" fmla="*/ 134 w 134"/>
                <a:gd name="T1" fmla="*/ 0 h 134"/>
                <a:gd name="T2" fmla="*/ 129 w 134"/>
                <a:gd name="T3" fmla="*/ 2 h 134"/>
                <a:gd name="T4" fmla="*/ 105 w 134"/>
                <a:gd name="T5" fmla="*/ 6 h 134"/>
                <a:gd name="T6" fmla="*/ 67 w 134"/>
                <a:gd name="T7" fmla="*/ 8 h 134"/>
                <a:gd name="T8" fmla="*/ 28 w 134"/>
                <a:gd name="T9" fmla="*/ 6 h 134"/>
                <a:gd name="T10" fmla="*/ 4 w 134"/>
                <a:gd name="T11" fmla="*/ 2 h 134"/>
                <a:gd name="T12" fmla="*/ 0 w 134"/>
                <a:gd name="T13" fmla="*/ 0 h 134"/>
                <a:gd name="T14" fmla="*/ 2 w 134"/>
                <a:gd name="T15" fmla="*/ 4 h 134"/>
                <a:gd name="T16" fmla="*/ 6 w 134"/>
                <a:gd name="T17" fmla="*/ 29 h 134"/>
                <a:gd name="T18" fmla="*/ 7 w 134"/>
                <a:gd name="T19" fmla="*/ 67 h 134"/>
                <a:gd name="T20" fmla="*/ 6 w 134"/>
                <a:gd name="T21" fmla="*/ 105 h 134"/>
                <a:gd name="T22" fmla="*/ 2 w 134"/>
                <a:gd name="T23" fmla="*/ 129 h 134"/>
                <a:gd name="T24" fmla="*/ 0 w 134"/>
                <a:gd name="T25" fmla="*/ 134 h 134"/>
                <a:gd name="T26" fmla="*/ 0 w 134"/>
                <a:gd name="T27" fmla="*/ 134 h 134"/>
                <a:gd name="T28" fmla="*/ 4 w 134"/>
                <a:gd name="T29" fmla="*/ 132 h 134"/>
                <a:gd name="T30" fmla="*/ 28 w 134"/>
                <a:gd name="T31" fmla="*/ 128 h 134"/>
                <a:gd name="T32" fmla="*/ 67 w 134"/>
                <a:gd name="T33" fmla="*/ 126 h 134"/>
                <a:gd name="T34" fmla="*/ 105 w 134"/>
                <a:gd name="T35" fmla="*/ 128 h 134"/>
                <a:gd name="T36" fmla="*/ 129 w 134"/>
                <a:gd name="T37" fmla="*/ 132 h 134"/>
                <a:gd name="T38" fmla="*/ 134 w 134"/>
                <a:gd name="T39" fmla="*/ 134 h 134"/>
                <a:gd name="T40" fmla="*/ 131 w 134"/>
                <a:gd name="T41" fmla="*/ 129 h 134"/>
                <a:gd name="T42" fmla="*/ 128 w 134"/>
                <a:gd name="T43" fmla="*/ 105 h 134"/>
                <a:gd name="T44" fmla="*/ 126 w 134"/>
                <a:gd name="T45" fmla="*/ 67 h 134"/>
                <a:gd name="T46" fmla="*/ 128 w 134"/>
                <a:gd name="T47" fmla="*/ 29 h 134"/>
                <a:gd name="T48" fmla="*/ 131 w 134"/>
                <a:gd name="T49" fmla="*/ 4 h 134"/>
                <a:gd name="T50" fmla="*/ 134 w 134"/>
                <a:gd name="T5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34">
                  <a:moveTo>
                    <a:pt x="134" y="0"/>
                  </a:moveTo>
                  <a:cubicBezTo>
                    <a:pt x="134" y="0"/>
                    <a:pt x="132" y="1"/>
                    <a:pt x="129" y="2"/>
                  </a:cubicBezTo>
                  <a:cubicBezTo>
                    <a:pt x="126" y="4"/>
                    <a:pt x="118" y="5"/>
                    <a:pt x="105" y="6"/>
                  </a:cubicBezTo>
                  <a:cubicBezTo>
                    <a:pt x="92" y="7"/>
                    <a:pt x="79" y="8"/>
                    <a:pt x="67" y="8"/>
                  </a:cubicBezTo>
                  <a:cubicBezTo>
                    <a:pt x="55" y="8"/>
                    <a:pt x="41" y="7"/>
                    <a:pt x="28" y="6"/>
                  </a:cubicBezTo>
                  <a:cubicBezTo>
                    <a:pt x="15" y="5"/>
                    <a:pt x="7" y="4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4"/>
                  </a:cubicBezTo>
                  <a:cubicBezTo>
                    <a:pt x="3" y="8"/>
                    <a:pt x="5" y="16"/>
                    <a:pt x="6" y="29"/>
                  </a:cubicBezTo>
                  <a:cubicBezTo>
                    <a:pt x="7" y="42"/>
                    <a:pt x="7" y="55"/>
                    <a:pt x="7" y="67"/>
                  </a:cubicBezTo>
                  <a:cubicBezTo>
                    <a:pt x="7" y="79"/>
                    <a:pt x="7" y="92"/>
                    <a:pt x="6" y="105"/>
                  </a:cubicBezTo>
                  <a:cubicBezTo>
                    <a:pt x="5" y="118"/>
                    <a:pt x="3" y="126"/>
                    <a:pt x="2" y="129"/>
                  </a:cubicBezTo>
                  <a:cubicBezTo>
                    <a:pt x="1" y="133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1" y="133"/>
                    <a:pt x="4" y="132"/>
                  </a:cubicBezTo>
                  <a:cubicBezTo>
                    <a:pt x="7" y="130"/>
                    <a:pt x="15" y="129"/>
                    <a:pt x="28" y="128"/>
                  </a:cubicBezTo>
                  <a:cubicBezTo>
                    <a:pt x="41" y="127"/>
                    <a:pt x="55" y="126"/>
                    <a:pt x="67" y="126"/>
                  </a:cubicBezTo>
                  <a:cubicBezTo>
                    <a:pt x="79" y="126"/>
                    <a:pt x="92" y="127"/>
                    <a:pt x="105" y="128"/>
                  </a:cubicBezTo>
                  <a:cubicBezTo>
                    <a:pt x="118" y="129"/>
                    <a:pt x="126" y="130"/>
                    <a:pt x="129" y="132"/>
                  </a:cubicBezTo>
                  <a:cubicBezTo>
                    <a:pt x="132" y="133"/>
                    <a:pt x="134" y="134"/>
                    <a:pt x="134" y="134"/>
                  </a:cubicBezTo>
                  <a:cubicBezTo>
                    <a:pt x="134" y="134"/>
                    <a:pt x="133" y="133"/>
                    <a:pt x="131" y="129"/>
                  </a:cubicBezTo>
                  <a:cubicBezTo>
                    <a:pt x="130" y="126"/>
                    <a:pt x="129" y="118"/>
                    <a:pt x="128" y="105"/>
                  </a:cubicBezTo>
                  <a:cubicBezTo>
                    <a:pt x="127" y="92"/>
                    <a:pt x="126" y="79"/>
                    <a:pt x="126" y="67"/>
                  </a:cubicBezTo>
                  <a:cubicBezTo>
                    <a:pt x="126" y="55"/>
                    <a:pt x="127" y="42"/>
                    <a:pt x="128" y="29"/>
                  </a:cubicBezTo>
                  <a:cubicBezTo>
                    <a:pt x="129" y="16"/>
                    <a:pt x="130" y="8"/>
                    <a:pt x="131" y="4"/>
                  </a:cubicBezTo>
                  <a:cubicBezTo>
                    <a:pt x="133" y="1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4189" y="225"/>
              <a:ext cx="18" cy="18"/>
            </a:xfrm>
            <a:custGeom>
              <a:avLst/>
              <a:gdLst>
                <a:gd name="T0" fmla="*/ 32 w 32"/>
                <a:gd name="T1" fmla="*/ 0 h 32"/>
                <a:gd name="T2" fmla="*/ 31 w 32"/>
                <a:gd name="T3" fmla="*/ 0 h 32"/>
                <a:gd name="T4" fmla="*/ 25 w 32"/>
                <a:gd name="T5" fmla="*/ 1 h 32"/>
                <a:gd name="T6" fmla="*/ 16 w 32"/>
                <a:gd name="T7" fmla="*/ 1 h 32"/>
                <a:gd name="T8" fmla="*/ 7 w 32"/>
                <a:gd name="T9" fmla="*/ 1 h 32"/>
                <a:gd name="T10" fmla="*/ 1 w 32"/>
                <a:gd name="T11" fmla="*/ 0 h 32"/>
                <a:gd name="T12" fmla="*/ 0 w 32"/>
                <a:gd name="T13" fmla="*/ 0 h 32"/>
                <a:gd name="T14" fmla="*/ 1 w 32"/>
                <a:gd name="T15" fmla="*/ 1 h 32"/>
                <a:gd name="T16" fmla="*/ 2 w 32"/>
                <a:gd name="T17" fmla="*/ 6 h 32"/>
                <a:gd name="T18" fmla="*/ 2 w 32"/>
                <a:gd name="T19" fmla="*/ 16 h 32"/>
                <a:gd name="T20" fmla="*/ 2 w 32"/>
                <a:gd name="T21" fmla="*/ 25 h 32"/>
                <a:gd name="T22" fmla="*/ 1 w 32"/>
                <a:gd name="T23" fmla="*/ 31 h 32"/>
                <a:gd name="T24" fmla="*/ 0 w 32"/>
                <a:gd name="T25" fmla="*/ 32 h 32"/>
                <a:gd name="T26" fmla="*/ 0 w 32"/>
                <a:gd name="T27" fmla="*/ 32 h 32"/>
                <a:gd name="T28" fmla="*/ 1 w 32"/>
                <a:gd name="T29" fmla="*/ 31 h 32"/>
                <a:gd name="T30" fmla="*/ 7 w 32"/>
                <a:gd name="T31" fmla="*/ 30 h 32"/>
                <a:gd name="T32" fmla="*/ 16 w 32"/>
                <a:gd name="T33" fmla="*/ 30 h 32"/>
                <a:gd name="T34" fmla="*/ 25 w 32"/>
                <a:gd name="T35" fmla="*/ 30 h 32"/>
                <a:gd name="T36" fmla="*/ 31 w 32"/>
                <a:gd name="T37" fmla="*/ 31 h 32"/>
                <a:gd name="T38" fmla="*/ 32 w 32"/>
                <a:gd name="T39" fmla="*/ 32 h 32"/>
                <a:gd name="T40" fmla="*/ 32 w 32"/>
                <a:gd name="T41" fmla="*/ 31 h 32"/>
                <a:gd name="T42" fmla="*/ 31 w 32"/>
                <a:gd name="T43" fmla="*/ 25 h 32"/>
                <a:gd name="T44" fmla="*/ 30 w 32"/>
                <a:gd name="T45" fmla="*/ 16 h 32"/>
                <a:gd name="T46" fmla="*/ 31 w 32"/>
                <a:gd name="T47" fmla="*/ 6 h 32"/>
                <a:gd name="T48" fmla="*/ 32 w 32"/>
                <a:gd name="T49" fmla="*/ 1 h 32"/>
                <a:gd name="T50" fmla="*/ 32 w 32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2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30" y="0"/>
                    <a:pt x="28" y="1"/>
                    <a:pt x="25" y="1"/>
                  </a:cubicBezTo>
                  <a:cubicBezTo>
                    <a:pt x="22" y="1"/>
                    <a:pt x="19" y="1"/>
                    <a:pt x="16" y="1"/>
                  </a:cubicBezTo>
                  <a:cubicBezTo>
                    <a:pt x="13" y="1"/>
                    <a:pt x="10" y="1"/>
                    <a:pt x="7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3"/>
                    <a:pt x="2" y="6"/>
                  </a:cubicBezTo>
                  <a:cubicBezTo>
                    <a:pt x="2" y="10"/>
                    <a:pt x="2" y="13"/>
                    <a:pt x="2" y="16"/>
                  </a:cubicBezTo>
                  <a:cubicBezTo>
                    <a:pt x="2" y="19"/>
                    <a:pt x="2" y="22"/>
                    <a:pt x="2" y="25"/>
                  </a:cubicBezTo>
                  <a:cubicBezTo>
                    <a:pt x="1" y="28"/>
                    <a:pt x="1" y="3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1" y="31"/>
                  </a:cubicBezTo>
                  <a:cubicBezTo>
                    <a:pt x="2" y="31"/>
                    <a:pt x="4" y="30"/>
                    <a:pt x="7" y="30"/>
                  </a:cubicBezTo>
                  <a:cubicBezTo>
                    <a:pt x="10" y="30"/>
                    <a:pt x="13" y="30"/>
                    <a:pt x="16" y="30"/>
                  </a:cubicBezTo>
                  <a:cubicBezTo>
                    <a:pt x="19" y="30"/>
                    <a:pt x="22" y="30"/>
                    <a:pt x="25" y="30"/>
                  </a:cubicBezTo>
                  <a:cubicBezTo>
                    <a:pt x="28" y="30"/>
                    <a:pt x="30" y="31"/>
                    <a:pt x="31" y="31"/>
                  </a:cubicBezTo>
                  <a:cubicBezTo>
                    <a:pt x="32" y="31"/>
                    <a:pt x="32" y="32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1" y="30"/>
                    <a:pt x="31" y="28"/>
                    <a:pt x="31" y="25"/>
                  </a:cubicBezTo>
                  <a:cubicBezTo>
                    <a:pt x="30" y="22"/>
                    <a:pt x="30" y="19"/>
                    <a:pt x="30" y="16"/>
                  </a:cubicBezTo>
                  <a:cubicBezTo>
                    <a:pt x="30" y="13"/>
                    <a:pt x="30" y="10"/>
                    <a:pt x="31" y="6"/>
                  </a:cubicBezTo>
                  <a:cubicBezTo>
                    <a:pt x="31" y="3"/>
                    <a:pt x="31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23" name="フッター プレースホルダー 1"/>
          <p:cNvSpPr txBox="1">
            <a:spLocks noChangeAspect="1"/>
          </p:cNvSpPr>
          <p:nvPr/>
        </p:nvSpPr>
        <p:spPr>
          <a:xfrm>
            <a:off x="1847528" y="6254510"/>
            <a:ext cx="8616002" cy="2621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2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Copyright</a:t>
            </a:r>
            <a:r>
              <a:rPr lang="ja-JP" altLang="en-US" sz="1200" b="1" dirty="0">
                <a:solidFill>
                  <a:srgbClr val="000000"/>
                </a:solidFill>
                <a:cs typeface="Tahoma" panose="020B0604030504040204" pitchFamily="34" charset="0"/>
              </a:rPr>
              <a:t>　</a:t>
            </a:r>
            <a:r>
              <a:rPr lang="en-US" altLang="ja-JP" sz="12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Japan Science and Technology Agency,</a:t>
            </a:r>
            <a:r>
              <a:rPr lang="ja-JP" altLang="en-US" sz="1200" b="1" dirty="0">
                <a:solidFill>
                  <a:srgbClr val="000000"/>
                </a:solidFill>
                <a:cs typeface="Tahoma" panose="020B0604030504040204" pitchFamily="34" charset="0"/>
              </a:rPr>
              <a:t>　</a:t>
            </a:r>
            <a:r>
              <a:rPr lang="en-US" altLang="ja-JP" sz="12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Center for Low Carbon Society Strategy</a:t>
            </a:r>
            <a:endParaRPr lang="ja-JP" altLang="en-US" sz="1200" b="1" dirty="0">
              <a:solidFill>
                <a:srgbClr val="000000"/>
              </a:solidFill>
              <a:cs typeface="Tahoma" panose="020B060403050404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59620" y="5157240"/>
            <a:ext cx="54981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ja-JP" altLang="en-US" sz="20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325226" y="5586618"/>
            <a:ext cx="553254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ja-JP" altLang="en-US" sz="20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325225" y="5346334"/>
            <a:ext cx="54981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Normalized Data : 1973=1</a:t>
            </a:r>
            <a:endParaRPr lang="ja-JP" altLang="en-US" sz="20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982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00C1CB-31F9-45B9-B954-571E8C5E362A}" type="slidenum">
              <a:rPr lang="ja-JP" altLang="en-US" smtClean="0">
                <a:solidFill>
                  <a:prstClr val="white"/>
                </a:solidFill>
              </a:rPr>
              <a:pPr>
                <a:defRPr/>
              </a:pPr>
              <a:t>23</a:t>
            </a:fld>
            <a:endParaRPr lang="en-US" altLang="ja-JP" dirty="0">
              <a:solidFill>
                <a:prstClr val="white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79470" y="569499"/>
            <a:ext cx="7798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altLang="ja-JP" sz="2800" b="1" dirty="0">
                <a:solidFill>
                  <a:prstClr val="black"/>
                </a:solidFill>
              </a:rPr>
              <a:t>USA : GDP </a:t>
            </a:r>
            <a:r>
              <a:rPr lang="en-US" altLang="ja-JP" sz="2800" b="1" dirty="0">
                <a:solidFill>
                  <a:prstClr val="black"/>
                </a:solidFill>
              </a:rPr>
              <a:t>increases but energy </a:t>
            </a:r>
            <a:r>
              <a:rPr lang="en-US" altLang="ja-JP" sz="2800" b="1" dirty="0">
                <a:solidFill>
                  <a:prstClr val="black"/>
                </a:solidFill>
              </a:rPr>
              <a:t>decreases</a:t>
            </a:r>
            <a:endParaRPr lang="ja-JP" altLang="en-US" sz="2800" b="1" dirty="0">
              <a:solidFill>
                <a:prstClr val="black"/>
              </a:solidFill>
            </a:endParaRPr>
          </a:p>
        </p:txBody>
      </p:sp>
      <p:graphicFrame>
        <p:nvGraphicFramePr>
          <p:cNvPr id="16" name="グラフ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211506"/>
              </p:ext>
            </p:extLst>
          </p:nvPr>
        </p:nvGraphicFramePr>
        <p:xfrm>
          <a:off x="2816594" y="1124680"/>
          <a:ext cx="6530093" cy="4593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3647728" y="1962017"/>
            <a:ext cx="1134380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</a:rPr>
              <a:t>Final energy consumption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64470" y="4149081"/>
            <a:ext cx="86412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solidFill>
                  <a:prstClr val="black"/>
                </a:solidFill>
                <a:latin typeface="Calibri"/>
                <a:ea typeface="ＭＳ Ｐゴシック" charset="-128"/>
              </a:rPr>
              <a:t>Real GDP</a:t>
            </a:r>
            <a:endParaRPr lang="ja-JP" altLang="en-US" sz="1400" dirty="0">
              <a:solidFill>
                <a:prstClr val="black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593904" y="54418"/>
            <a:ext cx="3269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i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ja-JP" sz="2000" b="1" dirty="0">
                <a:solidFill>
                  <a:srgbClr val="006666"/>
                </a:solidFill>
                <a:latin typeface="Arial" charset="0"/>
              </a:rPr>
              <a:t>Vision Platinum Society </a:t>
            </a:r>
            <a:endParaRPr lang="ja-JP" altLang="en-US" sz="20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68" name="Group 4"/>
          <p:cNvGrpSpPr>
            <a:grpSpLocks noChangeAspect="1"/>
          </p:cNvGrpSpPr>
          <p:nvPr/>
        </p:nvGrpSpPr>
        <p:grpSpPr bwMode="auto">
          <a:xfrm>
            <a:off x="7392181" y="44530"/>
            <a:ext cx="595313" cy="633412"/>
            <a:chOff x="3832" y="84"/>
            <a:chExt cx="375" cy="399"/>
          </a:xfrm>
        </p:grpSpPr>
        <p:sp>
          <p:nvSpPr>
            <p:cNvPr id="69" name="Freeform 5"/>
            <p:cNvSpPr>
              <a:spLocks/>
            </p:cNvSpPr>
            <p:nvPr/>
          </p:nvSpPr>
          <p:spPr bwMode="auto">
            <a:xfrm>
              <a:off x="3832" y="84"/>
              <a:ext cx="213" cy="399"/>
            </a:xfrm>
            <a:custGeom>
              <a:avLst/>
              <a:gdLst>
                <a:gd name="T0" fmla="*/ 124 w 213"/>
                <a:gd name="T1" fmla="*/ 399 h 399"/>
                <a:gd name="T2" fmla="*/ 213 w 213"/>
                <a:gd name="T3" fmla="*/ 186 h 399"/>
                <a:gd name="T4" fmla="*/ 137 w 213"/>
                <a:gd name="T5" fmla="*/ 0 h 399"/>
                <a:gd name="T6" fmla="*/ 22 w 213"/>
                <a:gd name="T7" fmla="*/ 46 h 399"/>
                <a:gd name="T8" fmla="*/ 0 w 213"/>
                <a:gd name="T9" fmla="*/ 97 h 399"/>
                <a:gd name="T10" fmla="*/ 124 w 213"/>
                <a:gd name="T1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399">
                  <a:moveTo>
                    <a:pt x="124" y="399"/>
                  </a:moveTo>
                  <a:lnTo>
                    <a:pt x="213" y="186"/>
                  </a:lnTo>
                  <a:lnTo>
                    <a:pt x="137" y="0"/>
                  </a:lnTo>
                  <a:lnTo>
                    <a:pt x="22" y="46"/>
                  </a:lnTo>
                  <a:lnTo>
                    <a:pt x="0" y="9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7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0" name="Freeform 6"/>
            <p:cNvSpPr>
              <a:spLocks/>
            </p:cNvSpPr>
            <p:nvPr/>
          </p:nvSpPr>
          <p:spPr bwMode="auto">
            <a:xfrm>
              <a:off x="3897" y="144"/>
              <a:ext cx="75" cy="75"/>
            </a:xfrm>
            <a:custGeom>
              <a:avLst/>
              <a:gdLst>
                <a:gd name="T0" fmla="*/ 134 w 134"/>
                <a:gd name="T1" fmla="*/ 0 h 134"/>
                <a:gd name="T2" fmla="*/ 129 w 134"/>
                <a:gd name="T3" fmla="*/ 2 h 134"/>
                <a:gd name="T4" fmla="*/ 105 w 134"/>
                <a:gd name="T5" fmla="*/ 6 h 134"/>
                <a:gd name="T6" fmla="*/ 67 w 134"/>
                <a:gd name="T7" fmla="*/ 8 h 134"/>
                <a:gd name="T8" fmla="*/ 28 w 134"/>
                <a:gd name="T9" fmla="*/ 6 h 134"/>
                <a:gd name="T10" fmla="*/ 4 w 134"/>
                <a:gd name="T11" fmla="*/ 2 h 134"/>
                <a:gd name="T12" fmla="*/ 0 w 134"/>
                <a:gd name="T13" fmla="*/ 0 h 134"/>
                <a:gd name="T14" fmla="*/ 2 w 134"/>
                <a:gd name="T15" fmla="*/ 4 h 134"/>
                <a:gd name="T16" fmla="*/ 6 w 134"/>
                <a:gd name="T17" fmla="*/ 29 h 134"/>
                <a:gd name="T18" fmla="*/ 7 w 134"/>
                <a:gd name="T19" fmla="*/ 67 h 134"/>
                <a:gd name="T20" fmla="*/ 6 w 134"/>
                <a:gd name="T21" fmla="*/ 105 h 134"/>
                <a:gd name="T22" fmla="*/ 2 w 134"/>
                <a:gd name="T23" fmla="*/ 129 h 134"/>
                <a:gd name="T24" fmla="*/ 0 w 134"/>
                <a:gd name="T25" fmla="*/ 134 h 134"/>
                <a:gd name="T26" fmla="*/ 0 w 134"/>
                <a:gd name="T27" fmla="*/ 134 h 134"/>
                <a:gd name="T28" fmla="*/ 4 w 134"/>
                <a:gd name="T29" fmla="*/ 132 h 134"/>
                <a:gd name="T30" fmla="*/ 28 w 134"/>
                <a:gd name="T31" fmla="*/ 128 h 134"/>
                <a:gd name="T32" fmla="*/ 67 w 134"/>
                <a:gd name="T33" fmla="*/ 126 h 134"/>
                <a:gd name="T34" fmla="*/ 105 w 134"/>
                <a:gd name="T35" fmla="*/ 128 h 134"/>
                <a:gd name="T36" fmla="*/ 129 w 134"/>
                <a:gd name="T37" fmla="*/ 132 h 134"/>
                <a:gd name="T38" fmla="*/ 134 w 134"/>
                <a:gd name="T39" fmla="*/ 134 h 134"/>
                <a:gd name="T40" fmla="*/ 131 w 134"/>
                <a:gd name="T41" fmla="*/ 129 h 134"/>
                <a:gd name="T42" fmla="*/ 128 w 134"/>
                <a:gd name="T43" fmla="*/ 105 h 134"/>
                <a:gd name="T44" fmla="*/ 126 w 134"/>
                <a:gd name="T45" fmla="*/ 67 h 134"/>
                <a:gd name="T46" fmla="*/ 128 w 134"/>
                <a:gd name="T47" fmla="*/ 29 h 134"/>
                <a:gd name="T48" fmla="*/ 131 w 134"/>
                <a:gd name="T49" fmla="*/ 4 h 134"/>
                <a:gd name="T50" fmla="*/ 134 w 134"/>
                <a:gd name="T5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34">
                  <a:moveTo>
                    <a:pt x="134" y="0"/>
                  </a:moveTo>
                  <a:cubicBezTo>
                    <a:pt x="134" y="0"/>
                    <a:pt x="132" y="1"/>
                    <a:pt x="129" y="2"/>
                  </a:cubicBezTo>
                  <a:cubicBezTo>
                    <a:pt x="126" y="4"/>
                    <a:pt x="118" y="5"/>
                    <a:pt x="105" y="6"/>
                  </a:cubicBezTo>
                  <a:cubicBezTo>
                    <a:pt x="92" y="7"/>
                    <a:pt x="79" y="8"/>
                    <a:pt x="67" y="8"/>
                  </a:cubicBezTo>
                  <a:cubicBezTo>
                    <a:pt x="55" y="8"/>
                    <a:pt x="41" y="7"/>
                    <a:pt x="28" y="6"/>
                  </a:cubicBezTo>
                  <a:cubicBezTo>
                    <a:pt x="15" y="5"/>
                    <a:pt x="7" y="4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4"/>
                  </a:cubicBezTo>
                  <a:cubicBezTo>
                    <a:pt x="3" y="8"/>
                    <a:pt x="5" y="16"/>
                    <a:pt x="6" y="29"/>
                  </a:cubicBezTo>
                  <a:cubicBezTo>
                    <a:pt x="7" y="42"/>
                    <a:pt x="7" y="55"/>
                    <a:pt x="7" y="67"/>
                  </a:cubicBezTo>
                  <a:cubicBezTo>
                    <a:pt x="7" y="79"/>
                    <a:pt x="7" y="92"/>
                    <a:pt x="6" y="105"/>
                  </a:cubicBezTo>
                  <a:cubicBezTo>
                    <a:pt x="5" y="118"/>
                    <a:pt x="3" y="126"/>
                    <a:pt x="2" y="129"/>
                  </a:cubicBezTo>
                  <a:cubicBezTo>
                    <a:pt x="1" y="133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1" y="133"/>
                    <a:pt x="4" y="132"/>
                  </a:cubicBezTo>
                  <a:cubicBezTo>
                    <a:pt x="7" y="130"/>
                    <a:pt x="15" y="129"/>
                    <a:pt x="28" y="128"/>
                  </a:cubicBezTo>
                  <a:cubicBezTo>
                    <a:pt x="41" y="127"/>
                    <a:pt x="55" y="126"/>
                    <a:pt x="67" y="126"/>
                  </a:cubicBezTo>
                  <a:cubicBezTo>
                    <a:pt x="79" y="126"/>
                    <a:pt x="92" y="127"/>
                    <a:pt x="105" y="128"/>
                  </a:cubicBezTo>
                  <a:cubicBezTo>
                    <a:pt x="118" y="129"/>
                    <a:pt x="126" y="130"/>
                    <a:pt x="129" y="132"/>
                  </a:cubicBezTo>
                  <a:cubicBezTo>
                    <a:pt x="132" y="133"/>
                    <a:pt x="134" y="134"/>
                    <a:pt x="134" y="134"/>
                  </a:cubicBezTo>
                  <a:cubicBezTo>
                    <a:pt x="134" y="134"/>
                    <a:pt x="133" y="133"/>
                    <a:pt x="131" y="129"/>
                  </a:cubicBezTo>
                  <a:cubicBezTo>
                    <a:pt x="130" y="126"/>
                    <a:pt x="129" y="118"/>
                    <a:pt x="128" y="105"/>
                  </a:cubicBezTo>
                  <a:cubicBezTo>
                    <a:pt x="127" y="92"/>
                    <a:pt x="126" y="79"/>
                    <a:pt x="126" y="67"/>
                  </a:cubicBezTo>
                  <a:cubicBezTo>
                    <a:pt x="126" y="55"/>
                    <a:pt x="127" y="42"/>
                    <a:pt x="128" y="29"/>
                  </a:cubicBezTo>
                  <a:cubicBezTo>
                    <a:pt x="129" y="16"/>
                    <a:pt x="130" y="8"/>
                    <a:pt x="131" y="4"/>
                  </a:cubicBezTo>
                  <a:cubicBezTo>
                    <a:pt x="133" y="1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1" name="Freeform 37"/>
            <p:cNvSpPr>
              <a:spLocks/>
            </p:cNvSpPr>
            <p:nvPr/>
          </p:nvSpPr>
          <p:spPr bwMode="auto">
            <a:xfrm>
              <a:off x="4189" y="225"/>
              <a:ext cx="18" cy="18"/>
            </a:xfrm>
            <a:custGeom>
              <a:avLst/>
              <a:gdLst>
                <a:gd name="T0" fmla="*/ 32 w 32"/>
                <a:gd name="T1" fmla="*/ 0 h 32"/>
                <a:gd name="T2" fmla="*/ 31 w 32"/>
                <a:gd name="T3" fmla="*/ 0 h 32"/>
                <a:gd name="T4" fmla="*/ 25 w 32"/>
                <a:gd name="T5" fmla="*/ 1 h 32"/>
                <a:gd name="T6" fmla="*/ 16 w 32"/>
                <a:gd name="T7" fmla="*/ 1 h 32"/>
                <a:gd name="T8" fmla="*/ 7 w 32"/>
                <a:gd name="T9" fmla="*/ 1 h 32"/>
                <a:gd name="T10" fmla="*/ 1 w 32"/>
                <a:gd name="T11" fmla="*/ 0 h 32"/>
                <a:gd name="T12" fmla="*/ 0 w 32"/>
                <a:gd name="T13" fmla="*/ 0 h 32"/>
                <a:gd name="T14" fmla="*/ 1 w 32"/>
                <a:gd name="T15" fmla="*/ 1 h 32"/>
                <a:gd name="T16" fmla="*/ 2 w 32"/>
                <a:gd name="T17" fmla="*/ 6 h 32"/>
                <a:gd name="T18" fmla="*/ 2 w 32"/>
                <a:gd name="T19" fmla="*/ 16 h 32"/>
                <a:gd name="T20" fmla="*/ 2 w 32"/>
                <a:gd name="T21" fmla="*/ 25 h 32"/>
                <a:gd name="T22" fmla="*/ 1 w 32"/>
                <a:gd name="T23" fmla="*/ 31 h 32"/>
                <a:gd name="T24" fmla="*/ 0 w 32"/>
                <a:gd name="T25" fmla="*/ 32 h 32"/>
                <a:gd name="T26" fmla="*/ 0 w 32"/>
                <a:gd name="T27" fmla="*/ 32 h 32"/>
                <a:gd name="T28" fmla="*/ 1 w 32"/>
                <a:gd name="T29" fmla="*/ 31 h 32"/>
                <a:gd name="T30" fmla="*/ 7 w 32"/>
                <a:gd name="T31" fmla="*/ 30 h 32"/>
                <a:gd name="T32" fmla="*/ 16 w 32"/>
                <a:gd name="T33" fmla="*/ 30 h 32"/>
                <a:gd name="T34" fmla="*/ 25 w 32"/>
                <a:gd name="T35" fmla="*/ 30 h 32"/>
                <a:gd name="T36" fmla="*/ 31 w 32"/>
                <a:gd name="T37" fmla="*/ 31 h 32"/>
                <a:gd name="T38" fmla="*/ 32 w 32"/>
                <a:gd name="T39" fmla="*/ 32 h 32"/>
                <a:gd name="T40" fmla="*/ 32 w 32"/>
                <a:gd name="T41" fmla="*/ 31 h 32"/>
                <a:gd name="T42" fmla="*/ 31 w 32"/>
                <a:gd name="T43" fmla="*/ 25 h 32"/>
                <a:gd name="T44" fmla="*/ 30 w 32"/>
                <a:gd name="T45" fmla="*/ 16 h 32"/>
                <a:gd name="T46" fmla="*/ 31 w 32"/>
                <a:gd name="T47" fmla="*/ 6 h 32"/>
                <a:gd name="T48" fmla="*/ 32 w 32"/>
                <a:gd name="T49" fmla="*/ 1 h 32"/>
                <a:gd name="T50" fmla="*/ 32 w 32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2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30" y="0"/>
                    <a:pt x="28" y="1"/>
                    <a:pt x="25" y="1"/>
                  </a:cubicBezTo>
                  <a:cubicBezTo>
                    <a:pt x="22" y="1"/>
                    <a:pt x="19" y="1"/>
                    <a:pt x="16" y="1"/>
                  </a:cubicBezTo>
                  <a:cubicBezTo>
                    <a:pt x="13" y="1"/>
                    <a:pt x="10" y="1"/>
                    <a:pt x="7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3"/>
                    <a:pt x="2" y="6"/>
                  </a:cubicBezTo>
                  <a:cubicBezTo>
                    <a:pt x="2" y="10"/>
                    <a:pt x="2" y="13"/>
                    <a:pt x="2" y="16"/>
                  </a:cubicBezTo>
                  <a:cubicBezTo>
                    <a:pt x="2" y="19"/>
                    <a:pt x="2" y="22"/>
                    <a:pt x="2" y="25"/>
                  </a:cubicBezTo>
                  <a:cubicBezTo>
                    <a:pt x="1" y="28"/>
                    <a:pt x="1" y="3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1" y="31"/>
                  </a:cubicBezTo>
                  <a:cubicBezTo>
                    <a:pt x="2" y="31"/>
                    <a:pt x="4" y="30"/>
                    <a:pt x="7" y="30"/>
                  </a:cubicBezTo>
                  <a:cubicBezTo>
                    <a:pt x="10" y="30"/>
                    <a:pt x="13" y="30"/>
                    <a:pt x="16" y="30"/>
                  </a:cubicBezTo>
                  <a:cubicBezTo>
                    <a:pt x="19" y="30"/>
                    <a:pt x="22" y="30"/>
                    <a:pt x="25" y="30"/>
                  </a:cubicBezTo>
                  <a:cubicBezTo>
                    <a:pt x="28" y="30"/>
                    <a:pt x="30" y="31"/>
                    <a:pt x="31" y="31"/>
                  </a:cubicBezTo>
                  <a:cubicBezTo>
                    <a:pt x="32" y="31"/>
                    <a:pt x="32" y="32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1" y="30"/>
                    <a:pt x="31" y="28"/>
                    <a:pt x="31" y="25"/>
                  </a:cubicBezTo>
                  <a:cubicBezTo>
                    <a:pt x="30" y="22"/>
                    <a:pt x="30" y="19"/>
                    <a:pt x="30" y="16"/>
                  </a:cubicBezTo>
                  <a:cubicBezTo>
                    <a:pt x="30" y="13"/>
                    <a:pt x="30" y="10"/>
                    <a:pt x="31" y="6"/>
                  </a:cubicBezTo>
                  <a:cubicBezTo>
                    <a:pt x="31" y="3"/>
                    <a:pt x="31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72" name="テキスト ボックス 71"/>
          <p:cNvSpPr txBox="1"/>
          <p:nvPr/>
        </p:nvSpPr>
        <p:spPr>
          <a:xfrm>
            <a:off x="7680221" y="18855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solidFill>
                  <a:srgbClr val="006666"/>
                </a:solidFill>
                <a:latin typeface="Arial" charset="0"/>
                <a:ea typeface="ＭＳ Ｐゴシック" charset="-128"/>
              </a:rPr>
              <a:t>Platinum Society Network</a:t>
            </a:r>
            <a:endParaRPr lang="ja-JP" altLang="en-US" sz="1800" b="1" dirty="0">
              <a:solidFill>
                <a:srgbClr val="006666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2808794" y="5764486"/>
            <a:ext cx="5512162" cy="681431"/>
            <a:chOff x="1284794" y="5764485"/>
            <a:chExt cx="5512162" cy="681431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1284794" y="5764485"/>
              <a:ext cx="5512162" cy="25391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ja-JP" altLang="en-US" sz="105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23" name="グループ化 22"/>
            <p:cNvGrpSpPr/>
            <p:nvPr/>
          </p:nvGrpSpPr>
          <p:grpSpPr>
            <a:xfrm>
              <a:off x="1439565" y="5776587"/>
              <a:ext cx="4465025" cy="669329"/>
              <a:chOff x="1439565" y="5776587"/>
              <a:chExt cx="4465025" cy="669329"/>
            </a:xfrm>
          </p:grpSpPr>
          <p:sp>
            <p:nvSpPr>
              <p:cNvPr id="24" name="正方形/長方形 23"/>
              <p:cNvSpPr/>
              <p:nvPr/>
            </p:nvSpPr>
            <p:spPr>
              <a:xfrm>
                <a:off x="1439565" y="5876071"/>
                <a:ext cx="144020" cy="54948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1656000" y="5776587"/>
                <a:ext cx="370811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050" dirty="0">
                    <a:solidFill>
                      <a:prstClr val="black"/>
                    </a:solidFill>
                    <a:latin typeface="Arial" charset="0"/>
                    <a:ea typeface="ＭＳ Ｐゴシック" charset="-128"/>
                  </a:rPr>
                  <a:t>Real GDP (left scale, billion 2005 USD, The World bank)</a:t>
                </a:r>
                <a:endParaRPr lang="ja-JP" altLang="en-US" sz="1050" dirty="0">
                  <a:solidFill>
                    <a:prstClr val="black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1656000" y="5968483"/>
                <a:ext cx="360050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050" dirty="0">
                    <a:solidFill>
                      <a:prstClr val="black"/>
                    </a:solidFill>
                    <a:latin typeface="Arial" charset="0"/>
                    <a:ea typeface="ＭＳ Ｐゴシック" charset="-128"/>
                  </a:rPr>
                  <a:t>Electricity consumption (right scale, 100ktoe, IEA)</a:t>
                </a:r>
                <a:endParaRPr lang="ja-JP" altLang="en-US" sz="1050" dirty="0">
                  <a:solidFill>
                    <a:prstClr val="black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7" name="正方形/長方形 26"/>
              <p:cNvSpPr/>
              <p:nvPr/>
            </p:nvSpPr>
            <p:spPr>
              <a:xfrm>
                <a:off x="1439565" y="6093807"/>
                <a:ext cx="144020" cy="54000"/>
              </a:xfrm>
              <a:prstGeom prst="rect">
                <a:avLst/>
              </a:prstGeom>
              <a:solidFill>
                <a:srgbClr val="0066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正方形/長方形 35"/>
              <p:cNvSpPr/>
              <p:nvPr/>
            </p:nvSpPr>
            <p:spPr>
              <a:xfrm>
                <a:off x="1439565" y="6309399"/>
                <a:ext cx="144020" cy="54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1656000" y="6192000"/>
                <a:ext cx="424859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050" dirty="0">
                    <a:solidFill>
                      <a:prstClr val="black"/>
                    </a:solidFill>
                    <a:latin typeface="Arial" charset="0"/>
                    <a:ea typeface="ＭＳ Ｐゴシック" charset="-128"/>
                  </a:rPr>
                  <a:t>Final energy consumption (left scale, 100ktoe, IEA)</a:t>
                </a:r>
                <a:endParaRPr lang="ja-JP" altLang="en-US" sz="1050" dirty="0">
                  <a:solidFill>
                    <a:prstClr val="black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08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00C1CB-31F9-45B9-B954-571E8C5E362A}" type="slidenum">
              <a:rPr lang="ja-JP" altLang="en-US" smtClean="0">
                <a:solidFill>
                  <a:prstClr val="white"/>
                </a:solidFill>
              </a:rPr>
              <a:pPr>
                <a:defRPr/>
              </a:pPr>
              <a:t>24</a:t>
            </a:fld>
            <a:endParaRPr lang="en-US" altLang="ja-JP" dirty="0">
              <a:solidFill>
                <a:prstClr val="white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24458" y="554794"/>
            <a:ext cx="5958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altLang="ja-JP" sz="2800" b="1" dirty="0">
                <a:solidFill>
                  <a:prstClr val="black"/>
                </a:solidFill>
              </a:rPr>
              <a:t>China: </a:t>
            </a:r>
            <a:r>
              <a:rPr lang="en-US" altLang="ja-JP" sz="2800" b="1" dirty="0">
                <a:solidFill>
                  <a:prstClr val="black"/>
                </a:solidFill>
              </a:rPr>
              <a:t>GDP </a:t>
            </a:r>
            <a:r>
              <a:rPr lang="en-US" altLang="ja-JP" sz="2800" b="1" dirty="0">
                <a:solidFill>
                  <a:prstClr val="black"/>
                </a:solidFill>
              </a:rPr>
              <a:t>and energy increase</a:t>
            </a:r>
            <a:endParaRPr lang="en-US" altLang="ja-JP" sz="2800" b="1" dirty="0">
              <a:solidFill>
                <a:prstClr val="black"/>
              </a:solidFill>
            </a:endParaRPr>
          </a:p>
        </p:txBody>
      </p:sp>
      <p:graphicFrame>
        <p:nvGraphicFramePr>
          <p:cNvPr id="16" name="グラフ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535963"/>
              </p:ext>
            </p:extLst>
          </p:nvPr>
        </p:nvGraphicFramePr>
        <p:xfrm>
          <a:off x="2782095" y="1108905"/>
          <a:ext cx="6530093" cy="4593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5395140" y="2924930"/>
            <a:ext cx="1217318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</a:rPr>
              <a:t>Final energy consumption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30318" y="4815143"/>
            <a:ext cx="86412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solidFill>
                  <a:prstClr val="black"/>
                </a:solidFill>
                <a:latin typeface="Calibri"/>
                <a:ea typeface="ＭＳ Ｐゴシック" charset="-128"/>
              </a:rPr>
              <a:t>Real GDP</a:t>
            </a:r>
            <a:endParaRPr lang="ja-JP" altLang="en-US" sz="1400" dirty="0">
              <a:solidFill>
                <a:prstClr val="black"/>
              </a:solidFill>
              <a:latin typeface="Calibri"/>
              <a:ea typeface="ＭＳ Ｐゴシック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2808794" y="5764486"/>
            <a:ext cx="5512162" cy="681431"/>
            <a:chOff x="1284794" y="5764485"/>
            <a:chExt cx="5512162" cy="681431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1284794" y="5764485"/>
              <a:ext cx="5512162" cy="25391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ja-JP" altLang="en-US" sz="105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6" name="グループ化 5"/>
            <p:cNvGrpSpPr/>
            <p:nvPr/>
          </p:nvGrpSpPr>
          <p:grpSpPr>
            <a:xfrm>
              <a:off x="1439565" y="5776587"/>
              <a:ext cx="4465025" cy="669329"/>
              <a:chOff x="1439565" y="5776587"/>
              <a:chExt cx="4465025" cy="669329"/>
            </a:xfrm>
          </p:grpSpPr>
          <p:sp>
            <p:nvSpPr>
              <p:cNvPr id="11" name="正方形/長方形 10"/>
              <p:cNvSpPr/>
              <p:nvPr/>
            </p:nvSpPr>
            <p:spPr>
              <a:xfrm>
                <a:off x="1439565" y="5876071"/>
                <a:ext cx="144020" cy="54948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1656000" y="5776587"/>
                <a:ext cx="378012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050" dirty="0">
                    <a:solidFill>
                      <a:prstClr val="black"/>
                    </a:solidFill>
                    <a:latin typeface="Arial" charset="0"/>
                    <a:ea typeface="ＭＳ Ｐゴシック" charset="-128"/>
                  </a:rPr>
                  <a:t>Real GDP </a:t>
                </a:r>
                <a:r>
                  <a:rPr lang="en-US" altLang="ja-JP" sz="1050" dirty="0">
                    <a:solidFill>
                      <a:prstClr val="black"/>
                    </a:solidFill>
                    <a:latin typeface="Arial" charset="0"/>
                    <a:ea typeface="ＭＳ Ｐゴシック" charset="-128"/>
                  </a:rPr>
                  <a:t>(left </a:t>
                </a:r>
                <a:r>
                  <a:rPr lang="en-US" altLang="ja-JP" sz="1050" dirty="0">
                    <a:solidFill>
                      <a:prstClr val="black"/>
                    </a:solidFill>
                    <a:latin typeface="Arial" charset="0"/>
                    <a:ea typeface="ＭＳ Ｐゴシック" charset="-128"/>
                  </a:rPr>
                  <a:t>scale, billion 2005 USD, The World bank)</a:t>
                </a:r>
                <a:endParaRPr lang="ja-JP" altLang="en-US" sz="1050" dirty="0">
                  <a:solidFill>
                    <a:prstClr val="black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1656000" y="5968483"/>
                <a:ext cx="360050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050" dirty="0">
                    <a:solidFill>
                      <a:prstClr val="black"/>
                    </a:solidFill>
                    <a:latin typeface="Arial" charset="0"/>
                    <a:ea typeface="ＭＳ Ｐゴシック" charset="-128"/>
                  </a:rPr>
                  <a:t>Electricity consumption (right scale,100ktoe, IEA)</a:t>
                </a:r>
                <a:endParaRPr lang="ja-JP" altLang="en-US" sz="1050" dirty="0">
                  <a:solidFill>
                    <a:prstClr val="black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7" name="正方形/長方形 16"/>
              <p:cNvSpPr/>
              <p:nvPr/>
            </p:nvSpPr>
            <p:spPr>
              <a:xfrm>
                <a:off x="1439565" y="6093807"/>
                <a:ext cx="144020" cy="54000"/>
              </a:xfrm>
              <a:prstGeom prst="rect">
                <a:avLst/>
              </a:prstGeom>
              <a:solidFill>
                <a:srgbClr val="0066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正方形/長方形 17"/>
              <p:cNvSpPr/>
              <p:nvPr/>
            </p:nvSpPr>
            <p:spPr>
              <a:xfrm>
                <a:off x="1439565" y="6309399"/>
                <a:ext cx="144020" cy="54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1656000" y="6192000"/>
                <a:ext cx="424859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050" dirty="0">
                    <a:solidFill>
                      <a:prstClr val="black"/>
                    </a:solidFill>
                    <a:latin typeface="Arial" charset="0"/>
                    <a:ea typeface="ＭＳ Ｐゴシック" charset="-128"/>
                  </a:rPr>
                  <a:t>Final energy consumption (right scale, 100ktoe, IEA)</a:t>
                </a:r>
                <a:endParaRPr lang="ja-JP" altLang="en-US" sz="1050" dirty="0">
                  <a:solidFill>
                    <a:prstClr val="black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</p:grpSp>
      <p:sp>
        <p:nvSpPr>
          <p:cNvPr id="20" name="正方形/長方形 19"/>
          <p:cNvSpPr/>
          <p:nvPr/>
        </p:nvSpPr>
        <p:spPr>
          <a:xfrm>
            <a:off x="1573155" y="188550"/>
            <a:ext cx="2924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800" b="1" i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ja-JP" sz="1800" b="1" dirty="0">
                <a:solidFill>
                  <a:srgbClr val="006666"/>
                </a:solidFill>
                <a:latin typeface="Arial" charset="0"/>
              </a:rPr>
              <a:t>Vision Platinum Society </a:t>
            </a:r>
            <a:endParaRPr lang="ja-JP" altLang="en-US" sz="18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21" name="Group 4"/>
          <p:cNvGrpSpPr>
            <a:grpSpLocks noChangeAspect="1"/>
          </p:cNvGrpSpPr>
          <p:nvPr/>
        </p:nvGrpSpPr>
        <p:grpSpPr bwMode="auto">
          <a:xfrm>
            <a:off x="7392181" y="44530"/>
            <a:ext cx="595313" cy="633412"/>
            <a:chOff x="3832" y="84"/>
            <a:chExt cx="375" cy="399"/>
          </a:xfrm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3832" y="84"/>
              <a:ext cx="213" cy="399"/>
            </a:xfrm>
            <a:custGeom>
              <a:avLst/>
              <a:gdLst>
                <a:gd name="T0" fmla="*/ 124 w 213"/>
                <a:gd name="T1" fmla="*/ 399 h 399"/>
                <a:gd name="T2" fmla="*/ 213 w 213"/>
                <a:gd name="T3" fmla="*/ 186 h 399"/>
                <a:gd name="T4" fmla="*/ 137 w 213"/>
                <a:gd name="T5" fmla="*/ 0 h 399"/>
                <a:gd name="T6" fmla="*/ 22 w 213"/>
                <a:gd name="T7" fmla="*/ 46 h 399"/>
                <a:gd name="T8" fmla="*/ 0 w 213"/>
                <a:gd name="T9" fmla="*/ 97 h 399"/>
                <a:gd name="T10" fmla="*/ 124 w 213"/>
                <a:gd name="T1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399">
                  <a:moveTo>
                    <a:pt x="124" y="399"/>
                  </a:moveTo>
                  <a:lnTo>
                    <a:pt x="213" y="186"/>
                  </a:lnTo>
                  <a:lnTo>
                    <a:pt x="137" y="0"/>
                  </a:lnTo>
                  <a:lnTo>
                    <a:pt x="22" y="46"/>
                  </a:lnTo>
                  <a:lnTo>
                    <a:pt x="0" y="9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7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3897" y="144"/>
              <a:ext cx="75" cy="75"/>
            </a:xfrm>
            <a:custGeom>
              <a:avLst/>
              <a:gdLst>
                <a:gd name="T0" fmla="*/ 134 w 134"/>
                <a:gd name="T1" fmla="*/ 0 h 134"/>
                <a:gd name="T2" fmla="*/ 129 w 134"/>
                <a:gd name="T3" fmla="*/ 2 h 134"/>
                <a:gd name="T4" fmla="*/ 105 w 134"/>
                <a:gd name="T5" fmla="*/ 6 h 134"/>
                <a:gd name="T6" fmla="*/ 67 w 134"/>
                <a:gd name="T7" fmla="*/ 8 h 134"/>
                <a:gd name="T8" fmla="*/ 28 w 134"/>
                <a:gd name="T9" fmla="*/ 6 h 134"/>
                <a:gd name="T10" fmla="*/ 4 w 134"/>
                <a:gd name="T11" fmla="*/ 2 h 134"/>
                <a:gd name="T12" fmla="*/ 0 w 134"/>
                <a:gd name="T13" fmla="*/ 0 h 134"/>
                <a:gd name="T14" fmla="*/ 2 w 134"/>
                <a:gd name="T15" fmla="*/ 4 h 134"/>
                <a:gd name="T16" fmla="*/ 6 w 134"/>
                <a:gd name="T17" fmla="*/ 29 h 134"/>
                <a:gd name="T18" fmla="*/ 7 w 134"/>
                <a:gd name="T19" fmla="*/ 67 h 134"/>
                <a:gd name="T20" fmla="*/ 6 w 134"/>
                <a:gd name="T21" fmla="*/ 105 h 134"/>
                <a:gd name="T22" fmla="*/ 2 w 134"/>
                <a:gd name="T23" fmla="*/ 129 h 134"/>
                <a:gd name="T24" fmla="*/ 0 w 134"/>
                <a:gd name="T25" fmla="*/ 134 h 134"/>
                <a:gd name="T26" fmla="*/ 0 w 134"/>
                <a:gd name="T27" fmla="*/ 134 h 134"/>
                <a:gd name="T28" fmla="*/ 4 w 134"/>
                <a:gd name="T29" fmla="*/ 132 h 134"/>
                <a:gd name="T30" fmla="*/ 28 w 134"/>
                <a:gd name="T31" fmla="*/ 128 h 134"/>
                <a:gd name="T32" fmla="*/ 67 w 134"/>
                <a:gd name="T33" fmla="*/ 126 h 134"/>
                <a:gd name="T34" fmla="*/ 105 w 134"/>
                <a:gd name="T35" fmla="*/ 128 h 134"/>
                <a:gd name="T36" fmla="*/ 129 w 134"/>
                <a:gd name="T37" fmla="*/ 132 h 134"/>
                <a:gd name="T38" fmla="*/ 134 w 134"/>
                <a:gd name="T39" fmla="*/ 134 h 134"/>
                <a:gd name="T40" fmla="*/ 131 w 134"/>
                <a:gd name="T41" fmla="*/ 129 h 134"/>
                <a:gd name="T42" fmla="*/ 128 w 134"/>
                <a:gd name="T43" fmla="*/ 105 h 134"/>
                <a:gd name="T44" fmla="*/ 126 w 134"/>
                <a:gd name="T45" fmla="*/ 67 h 134"/>
                <a:gd name="T46" fmla="*/ 128 w 134"/>
                <a:gd name="T47" fmla="*/ 29 h 134"/>
                <a:gd name="T48" fmla="*/ 131 w 134"/>
                <a:gd name="T49" fmla="*/ 4 h 134"/>
                <a:gd name="T50" fmla="*/ 134 w 134"/>
                <a:gd name="T5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34">
                  <a:moveTo>
                    <a:pt x="134" y="0"/>
                  </a:moveTo>
                  <a:cubicBezTo>
                    <a:pt x="134" y="0"/>
                    <a:pt x="132" y="1"/>
                    <a:pt x="129" y="2"/>
                  </a:cubicBezTo>
                  <a:cubicBezTo>
                    <a:pt x="126" y="4"/>
                    <a:pt x="118" y="5"/>
                    <a:pt x="105" y="6"/>
                  </a:cubicBezTo>
                  <a:cubicBezTo>
                    <a:pt x="92" y="7"/>
                    <a:pt x="79" y="8"/>
                    <a:pt x="67" y="8"/>
                  </a:cubicBezTo>
                  <a:cubicBezTo>
                    <a:pt x="55" y="8"/>
                    <a:pt x="41" y="7"/>
                    <a:pt x="28" y="6"/>
                  </a:cubicBezTo>
                  <a:cubicBezTo>
                    <a:pt x="15" y="5"/>
                    <a:pt x="7" y="4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4"/>
                  </a:cubicBezTo>
                  <a:cubicBezTo>
                    <a:pt x="3" y="8"/>
                    <a:pt x="5" y="16"/>
                    <a:pt x="6" y="29"/>
                  </a:cubicBezTo>
                  <a:cubicBezTo>
                    <a:pt x="7" y="42"/>
                    <a:pt x="7" y="55"/>
                    <a:pt x="7" y="67"/>
                  </a:cubicBezTo>
                  <a:cubicBezTo>
                    <a:pt x="7" y="79"/>
                    <a:pt x="7" y="92"/>
                    <a:pt x="6" y="105"/>
                  </a:cubicBezTo>
                  <a:cubicBezTo>
                    <a:pt x="5" y="118"/>
                    <a:pt x="3" y="126"/>
                    <a:pt x="2" y="129"/>
                  </a:cubicBezTo>
                  <a:cubicBezTo>
                    <a:pt x="1" y="133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1" y="133"/>
                    <a:pt x="4" y="132"/>
                  </a:cubicBezTo>
                  <a:cubicBezTo>
                    <a:pt x="7" y="130"/>
                    <a:pt x="15" y="129"/>
                    <a:pt x="28" y="128"/>
                  </a:cubicBezTo>
                  <a:cubicBezTo>
                    <a:pt x="41" y="127"/>
                    <a:pt x="55" y="126"/>
                    <a:pt x="67" y="126"/>
                  </a:cubicBezTo>
                  <a:cubicBezTo>
                    <a:pt x="79" y="126"/>
                    <a:pt x="92" y="127"/>
                    <a:pt x="105" y="128"/>
                  </a:cubicBezTo>
                  <a:cubicBezTo>
                    <a:pt x="118" y="129"/>
                    <a:pt x="126" y="130"/>
                    <a:pt x="129" y="132"/>
                  </a:cubicBezTo>
                  <a:cubicBezTo>
                    <a:pt x="132" y="133"/>
                    <a:pt x="134" y="134"/>
                    <a:pt x="134" y="134"/>
                  </a:cubicBezTo>
                  <a:cubicBezTo>
                    <a:pt x="134" y="134"/>
                    <a:pt x="133" y="133"/>
                    <a:pt x="131" y="129"/>
                  </a:cubicBezTo>
                  <a:cubicBezTo>
                    <a:pt x="130" y="126"/>
                    <a:pt x="129" y="118"/>
                    <a:pt x="128" y="105"/>
                  </a:cubicBezTo>
                  <a:cubicBezTo>
                    <a:pt x="127" y="92"/>
                    <a:pt x="126" y="79"/>
                    <a:pt x="126" y="67"/>
                  </a:cubicBezTo>
                  <a:cubicBezTo>
                    <a:pt x="126" y="55"/>
                    <a:pt x="127" y="42"/>
                    <a:pt x="128" y="29"/>
                  </a:cubicBezTo>
                  <a:cubicBezTo>
                    <a:pt x="129" y="16"/>
                    <a:pt x="130" y="8"/>
                    <a:pt x="131" y="4"/>
                  </a:cubicBezTo>
                  <a:cubicBezTo>
                    <a:pt x="133" y="1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4189" y="225"/>
              <a:ext cx="18" cy="18"/>
            </a:xfrm>
            <a:custGeom>
              <a:avLst/>
              <a:gdLst>
                <a:gd name="T0" fmla="*/ 32 w 32"/>
                <a:gd name="T1" fmla="*/ 0 h 32"/>
                <a:gd name="T2" fmla="*/ 31 w 32"/>
                <a:gd name="T3" fmla="*/ 0 h 32"/>
                <a:gd name="T4" fmla="*/ 25 w 32"/>
                <a:gd name="T5" fmla="*/ 1 h 32"/>
                <a:gd name="T6" fmla="*/ 16 w 32"/>
                <a:gd name="T7" fmla="*/ 1 h 32"/>
                <a:gd name="T8" fmla="*/ 7 w 32"/>
                <a:gd name="T9" fmla="*/ 1 h 32"/>
                <a:gd name="T10" fmla="*/ 1 w 32"/>
                <a:gd name="T11" fmla="*/ 0 h 32"/>
                <a:gd name="T12" fmla="*/ 0 w 32"/>
                <a:gd name="T13" fmla="*/ 0 h 32"/>
                <a:gd name="T14" fmla="*/ 1 w 32"/>
                <a:gd name="T15" fmla="*/ 1 h 32"/>
                <a:gd name="T16" fmla="*/ 2 w 32"/>
                <a:gd name="T17" fmla="*/ 6 h 32"/>
                <a:gd name="T18" fmla="*/ 2 w 32"/>
                <a:gd name="T19" fmla="*/ 16 h 32"/>
                <a:gd name="T20" fmla="*/ 2 w 32"/>
                <a:gd name="T21" fmla="*/ 25 h 32"/>
                <a:gd name="T22" fmla="*/ 1 w 32"/>
                <a:gd name="T23" fmla="*/ 31 h 32"/>
                <a:gd name="T24" fmla="*/ 0 w 32"/>
                <a:gd name="T25" fmla="*/ 32 h 32"/>
                <a:gd name="T26" fmla="*/ 0 w 32"/>
                <a:gd name="T27" fmla="*/ 32 h 32"/>
                <a:gd name="T28" fmla="*/ 1 w 32"/>
                <a:gd name="T29" fmla="*/ 31 h 32"/>
                <a:gd name="T30" fmla="*/ 7 w 32"/>
                <a:gd name="T31" fmla="*/ 30 h 32"/>
                <a:gd name="T32" fmla="*/ 16 w 32"/>
                <a:gd name="T33" fmla="*/ 30 h 32"/>
                <a:gd name="T34" fmla="*/ 25 w 32"/>
                <a:gd name="T35" fmla="*/ 30 h 32"/>
                <a:gd name="T36" fmla="*/ 31 w 32"/>
                <a:gd name="T37" fmla="*/ 31 h 32"/>
                <a:gd name="T38" fmla="*/ 32 w 32"/>
                <a:gd name="T39" fmla="*/ 32 h 32"/>
                <a:gd name="T40" fmla="*/ 32 w 32"/>
                <a:gd name="T41" fmla="*/ 31 h 32"/>
                <a:gd name="T42" fmla="*/ 31 w 32"/>
                <a:gd name="T43" fmla="*/ 25 h 32"/>
                <a:gd name="T44" fmla="*/ 30 w 32"/>
                <a:gd name="T45" fmla="*/ 16 h 32"/>
                <a:gd name="T46" fmla="*/ 31 w 32"/>
                <a:gd name="T47" fmla="*/ 6 h 32"/>
                <a:gd name="T48" fmla="*/ 32 w 32"/>
                <a:gd name="T49" fmla="*/ 1 h 32"/>
                <a:gd name="T50" fmla="*/ 32 w 32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2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30" y="0"/>
                    <a:pt x="28" y="1"/>
                    <a:pt x="25" y="1"/>
                  </a:cubicBezTo>
                  <a:cubicBezTo>
                    <a:pt x="22" y="1"/>
                    <a:pt x="19" y="1"/>
                    <a:pt x="16" y="1"/>
                  </a:cubicBezTo>
                  <a:cubicBezTo>
                    <a:pt x="13" y="1"/>
                    <a:pt x="10" y="1"/>
                    <a:pt x="7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3"/>
                    <a:pt x="2" y="6"/>
                  </a:cubicBezTo>
                  <a:cubicBezTo>
                    <a:pt x="2" y="10"/>
                    <a:pt x="2" y="13"/>
                    <a:pt x="2" y="16"/>
                  </a:cubicBezTo>
                  <a:cubicBezTo>
                    <a:pt x="2" y="19"/>
                    <a:pt x="2" y="22"/>
                    <a:pt x="2" y="25"/>
                  </a:cubicBezTo>
                  <a:cubicBezTo>
                    <a:pt x="1" y="28"/>
                    <a:pt x="1" y="3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1" y="31"/>
                  </a:cubicBezTo>
                  <a:cubicBezTo>
                    <a:pt x="2" y="31"/>
                    <a:pt x="4" y="30"/>
                    <a:pt x="7" y="30"/>
                  </a:cubicBezTo>
                  <a:cubicBezTo>
                    <a:pt x="10" y="30"/>
                    <a:pt x="13" y="30"/>
                    <a:pt x="16" y="30"/>
                  </a:cubicBezTo>
                  <a:cubicBezTo>
                    <a:pt x="19" y="30"/>
                    <a:pt x="22" y="30"/>
                    <a:pt x="25" y="30"/>
                  </a:cubicBezTo>
                  <a:cubicBezTo>
                    <a:pt x="28" y="30"/>
                    <a:pt x="30" y="31"/>
                    <a:pt x="31" y="31"/>
                  </a:cubicBezTo>
                  <a:cubicBezTo>
                    <a:pt x="32" y="31"/>
                    <a:pt x="32" y="32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1" y="30"/>
                    <a:pt x="31" y="28"/>
                    <a:pt x="31" y="25"/>
                  </a:cubicBezTo>
                  <a:cubicBezTo>
                    <a:pt x="30" y="22"/>
                    <a:pt x="30" y="19"/>
                    <a:pt x="30" y="16"/>
                  </a:cubicBezTo>
                  <a:cubicBezTo>
                    <a:pt x="30" y="13"/>
                    <a:pt x="30" y="10"/>
                    <a:pt x="31" y="6"/>
                  </a:cubicBezTo>
                  <a:cubicBezTo>
                    <a:pt x="31" y="3"/>
                    <a:pt x="31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7680221" y="18855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solidFill>
                  <a:srgbClr val="006666"/>
                </a:solidFill>
                <a:latin typeface="Arial" charset="0"/>
                <a:ea typeface="ＭＳ Ｐゴシック" charset="-128"/>
              </a:rPr>
              <a:t>Platinum Society Network</a:t>
            </a:r>
            <a:endParaRPr lang="ja-JP" altLang="en-US" sz="1800" b="1" dirty="0">
              <a:solidFill>
                <a:srgbClr val="006666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974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00C1CB-31F9-45B9-B954-571E8C5E362A}" type="slidenum">
              <a:rPr lang="ja-JP" altLang="en-US" smtClean="0">
                <a:solidFill>
                  <a:prstClr val="white"/>
                </a:solidFill>
              </a:rPr>
              <a:pPr>
                <a:defRPr/>
              </a:pPr>
              <a:t>25</a:t>
            </a:fld>
            <a:endParaRPr lang="en-US" altLang="ja-JP" dirty="0">
              <a:solidFill>
                <a:prstClr val="white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22987" y="557882"/>
            <a:ext cx="4993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altLang="ja-JP" sz="2800" b="1" dirty="0">
                <a:solidFill>
                  <a:prstClr val="black"/>
                </a:solidFill>
              </a:rPr>
              <a:t>China: </a:t>
            </a:r>
            <a:r>
              <a:rPr lang="en-US" altLang="ja-JP" sz="2800" b="1" dirty="0">
                <a:solidFill>
                  <a:prstClr val="black"/>
                </a:solidFill>
              </a:rPr>
              <a:t>Normalized at 2012</a:t>
            </a:r>
          </a:p>
        </p:txBody>
      </p:sp>
      <p:graphicFrame>
        <p:nvGraphicFramePr>
          <p:cNvPr id="16" name="グラフ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4149260"/>
              </p:ext>
            </p:extLst>
          </p:nvPr>
        </p:nvGraphicFramePr>
        <p:xfrm>
          <a:off x="2782095" y="1108905"/>
          <a:ext cx="6266316" cy="4593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4501260" y="3789050"/>
            <a:ext cx="1217318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</a:rPr>
              <a:t>Final energy consumption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87763" y="4986542"/>
            <a:ext cx="86412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solidFill>
                  <a:prstClr val="black"/>
                </a:solidFill>
                <a:latin typeface="Calibri"/>
                <a:ea typeface="ＭＳ Ｐゴシック" charset="-128"/>
              </a:rPr>
              <a:t>Real GDP</a:t>
            </a:r>
            <a:endParaRPr lang="ja-JP" altLang="en-US" sz="1400" dirty="0">
              <a:solidFill>
                <a:prstClr val="black"/>
              </a:solidFill>
              <a:latin typeface="Calibri"/>
              <a:ea typeface="ＭＳ Ｐゴシック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2808794" y="5764486"/>
            <a:ext cx="5512162" cy="681431"/>
            <a:chOff x="1284794" y="5764485"/>
            <a:chExt cx="5512162" cy="681431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1284794" y="5764485"/>
              <a:ext cx="5512162" cy="25391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ja-JP" altLang="en-US" sz="105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6" name="グループ化 5"/>
            <p:cNvGrpSpPr/>
            <p:nvPr/>
          </p:nvGrpSpPr>
          <p:grpSpPr>
            <a:xfrm>
              <a:off x="1439565" y="5776587"/>
              <a:ext cx="5198813" cy="669329"/>
              <a:chOff x="1439565" y="5776587"/>
              <a:chExt cx="5198813" cy="669329"/>
            </a:xfrm>
          </p:grpSpPr>
          <p:sp>
            <p:nvSpPr>
              <p:cNvPr id="11" name="正方形/長方形 10"/>
              <p:cNvSpPr/>
              <p:nvPr/>
            </p:nvSpPr>
            <p:spPr>
              <a:xfrm>
                <a:off x="1439565" y="5876071"/>
                <a:ext cx="144020" cy="54948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1655999" y="5776587"/>
                <a:ext cx="480749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050" dirty="0">
                    <a:solidFill>
                      <a:prstClr val="black"/>
                    </a:solidFill>
                    <a:latin typeface="Arial" charset="0"/>
                    <a:ea typeface="ＭＳ Ｐゴシック" charset="-128"/>
                  </a:rPr>
                  <a:t>Real GDP </a:t>
                </a:r>
                <a:r>
                  <a:rPr lang="en-US" altLang="ja-JP" sz="1050" dirty="0">
                    <a:solidFill>
                      <a:prstClr val="black"/>
                    </a:solidFill>
                    <a:latin typeface="Arial" charset="0"/>
                    <a:ea typeface="ＭＳ Ｐゴシック" charset="-128"/>
                  </a:rPr>
                  <a:t>(2012 minus 1978 and divided by 2012</a:t>
                </a:r>
                <a:r>
                  <a:rPr lang="en-US" altLang="ja-JP" sz="1050" dirty="0">
                    <a:solidFill>
                      <a:prstClr val="black"/>
                    </a:solidFill>
                    <a:latin typeface="Arial" charset="0"/>
                    <a:ea typeface="ＭＳ Ｐゴシック" charset="-128"/>
                  </a:rPr>
                  <a:t>)</a:t>
                </a:r>
                <a:endParaRPr lang="ja-JP" altLang="en-US" sz="1050" dirty="0">
                  <a:solidFill>
                    <a:prstClr val="black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1656000" y="5968483"/>
                <a:ext cx="498237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050" dirty="0">
                    <a:solidFill>
                      <a:prstClr val="black"/>
                    </a:solidFill>
                    <a:latin typeface="Arial" charset="0"/>
                    <a:ea typeface="ＭＳ Ｐゴシック" charset="-128"/>
                  </a:rPr>
                  <a:t>Electricity consumption </a:t>
                </a:r>
                <a:r>
                  <a:rPr lang="en-US" altLang="ja-JP" sz="1050" dirty="0">
                    <a:solidFill>
                      <a:prstClr val="black"/>
                    </a:solidFill>
                    <a:latin typeface="Arial" charset="0"/>
                    <a:ea typeface="ＭＳ Ｐゴシック" charset="-128"/>
                  </a:rPr>
                  <a:t>(2012 minus </a:t>
                </a:r>
                <a:r>
                  <a:rPr lang="en-US" altLang="ja-JP" sz="1050" dirty="0">
                    <a:solidFill>
                      <a:prstClr val="black"/>
                    </a:solidFill>
                    <a:latin typeface="Arial" charset="0"/>
                    <a:ea typeface="ＭＳ Ｐゴシック" charset="-128"/>
                  </a:rPr>
                  <a:t>1990 </a:t>
                </a:r>
                <a:r>
                  <a:rPr lang="en-US" altLang="ja-JP" sz="1050" dirty="0">
                    <a:solidFill>
                      <a:prstClr val="black"/>
                    </a:solidFill>
                    <a:latin typeface="Arial" charset="0"/>
                    <a:ea typeface="ＭＳ Ｐゴシック" charset="-128"/>
                  </a:rPr>
                  <a:t>and divided by 2012</a:t>
                </a:r>
                <a:r>
                  <a:rPr lang="en-US" altLang="ja-JP" sz="1050" dirty="0">
                    <a:solidFill>
                      <a:prstClr val="black"/>
                    </a:solidFill>
                    <a:latin typeface="Arial" charset="0"/>
                    <a:ea typeface="ＭＳ Ｐゴシック" charset="-128"/>
                  </a:rPr>
                  <a:t>)</a:t>
                </a:r>
                <a:endParaRPr lang="ja-JP" altLang="en-US" sz="1050" dirty="0">
                  <a:solidFill>
                    <a:prstClr val="black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7" name="正方形/長方形 16"/>
              <p:cNvSpPr/>
              <p:nvPr/>
            </p:nvSpPr>
            <p:spPr>
              <a:xfrm>
                <a:off x="1439565" y="6093807"/>
                <a:ext cx="144020" cy="54000"/>
              </a:xfrm>
              <a:prstGeom prst="rect">
                <a:avLst/>
              </a:prstGeom>
              <a:solidFill>
                <a:srgbClr val="0066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正方形/長方形 17"/>
              <p:cNvSpPr/>
              <p:nvPr/>
            </p:nvSpPr>
            <p:spPr>
              <a:xfrm>
                <a:off x="1439565" y="6309399"/>
                <a:ext cx="144020" cy="54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1656000" y="6192000"/>
                <a:ext cx="498237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050" dirty="0">
                    <a:solidFill>
                      <a:prstClr val="black"/>
                    </a:solidFill>
                    <a:latin typeface="Arial" charset="0"/>
                    <a:ea typeface="ＭＳ Ｐゴシック" charset="-128"/>
                  </a:rPr>
                  <a:t>Final energy consumption </a:t>
                </a:r>
                <a:r>
                  <a:rPr lang="en-US" altLang="ja-JP" sz="1050" dirty="0">
                    <a:solidFill>
                      <a:prstClr val="black"/>
                    </a:solidFill>
                    <a:latin typeface="Arial" charset="0"/>
                    <a:ea typeface="ＭＳ Ｐゴシック" charset="-128"/>
                  </a:rPr>
                  <a:t>(2012 minus 1978 and divided by 2012</a:t>
                </a:r>
                <a:r>
                  <a:rPr lang="en-US" altLang="ja-JP" sz="1050" dirty="0">
                    <a:solidFill>
                      <a:prstClr val="black"/>
                    </a:solidFill>
                    <a:latin typeface="Arial" charset="0"/>
                    <a:ea typeface="ＭＳ Ｐゴシック" charset="-128"/>
                  </a:rPr>
                  <a:t>)</a:t>
                </a:r>
                <a:endParaRPr lang="ja-JP" altLang="en-US" sz="1050" dirty="0">
                  <a:solidFill>
                    <a:prstClr val="black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</p:grpSp>
      <p:sp>
        <p:nvSpPr>
          <p:cNvPr id="20" name="正方形/長方形 19"/>
          <p:cNvSpPr/>
          <p:nvPr/>
        </p:nvSpPr>
        <p:spPr>
          <a:xfrm>
            <a:off x="1573155" y="188550"/>
            <a:ext cx="2924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800" b="1" i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ja-JP" sz="1800" b="1" dirty="0">
                <a:solidFill>
                  <a:srgbClr val="006666"/>
                </a:solidFill>
                <a:latin typeface="Arial" charset="0"/>
              </a:rPr>
              <a:t>Vision Platinum Society </a:t>
            </a:r>
            <a:endParaRPr lang="ja-JP" altLang="en-US" sz="18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21" name="Group 4"/>
          <p:cNvGrpSpPr>
            <a:grpSpLocks noChangeAspect="1"/>
          </p:cNvGrpSpPr>
          <p:nvPr/>
        </p:nvGrpSpPr>
        <p:grpSpPr bwMode="auto">
          <a:xfrm>
            <a:off x="7392181" y="44530"/>
            <a:ext cx="595313" cy="633412"/>
            <a:chOff x="3832" y="84"/>
            <a:chExt cx="375" cy="399"/>
          </a:xfrm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3832" y="84"/>
              <a:ext cx="213" cy="399"/>
            </a:xfrm>
            <a:custGeom>
              <a:avLst/>
              <a:gdLst>
                <a:gd name="T0" fmla="*/ 124 w 213"/>
                <a:gd name="T1" fmla="*/ 399 h 399"/>
                <a:gd name="T2" fmla="*/ 213 w 213"/>
                <a:gd name="T3" fmla="*/ 186 h 399"/>
                <a:gd name="T4" fmla="*/ 137 w 213"/>
                <a:gd name="T5" fmla="*/ 0 h 399"/>
                <a:gd name="T6" fmla="*/ 22 w 213"/>
                <a:gd name="T7" fmla="*/ 46 h 399"/>
                <a:gd name="T8" fmla="*/ 0 w 213"/>
                <a:gd name="T9" fmla="*/ 97 h 399"/>
                <a:gd name="T10" fmla="*/ 124 w 213"/>
                <a:gd name="T1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399">
                  <a:moveTo>
                    <a:pt x="124" y="399"/>
                  </a:moveTo>
                  <a:lnTo>
                    <a:pt x="213" y="186"/>
                  </a:lnTo>
                  <a:lnTo>
                    <a:pt x="137" y="0"/>
                  </a:lnTo>
                  <a:lnTo>
                    <a:pt x="22" y="46"/>
                  </a:lnTo>
                  <a:lnTo>
                    <a:pt x="0" y="9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7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3897" y="144"/>
              <a:ext cx="75" cy="75"/>
            </a:xfrm>
            <a:custGeom>
              <a:avLst/>
              <a:gdLst>
                <a:gd name="T0" fmla="*/ 134 w 134"/>
                <a:gd name="T1" fmla="*/ 0 h 134"/>
                <a:gd name="T2" fmla="*/ 129 w 134"/>
                <a:gd name="T3" fmla="*/ 2 h 134"/>
                <a:gd name="T4" fmla="*/ 105 w 134"/>
                <a:gd name="T5" fmla="*/ 6 h 134"/>
                <a:gd name="T6" fmla="*/ 67 w 134"/>
                <a:gd name="T7" fmla="*/ 8 h 134"/>
                <a:gd name="T8" fmla="*/ 28 w 134"/>
                <a:gd name="T9" fmla="*/ 6 h 134"/>
                <a:gd name="T10" fmla="*/ 4 w 134"/>
                <a:gd name="T11" fmla="*/ 2 h 134"/>
                <a:gd name="T12" fmla="*/ 0 w 134"/>
                <a:gd name="T13" fmla="*/ 0 h 134"/>
                <a:gd name="T14" fmla="*/ 2 w 134"/>
                <a:gd name="T15" fmla="*/ 4 h 134"/>
                <a:gd name="T16" fmla="*/ 6 w 134"/>
                <a:gd name="T17" fmla="*/ 29 h 134"/>
                <a:gd name="T18" fmla="*/ 7 w 134"/>
                <a:gd name="T19" fmla="*/ 67 h 134"/>
                <a:gd name="T20" fmla="*/ 6 w 134"/>
                <a:gd name="T21" fmla="*/ 105 h 134"/>
                <a:gd name="T22" fmla="*/ 2 w 134"/>
                <a:gd name="T23" fmla="*/ 129 h 134"/>
                <a:gd name="T24" fmla="*/ 0 w 134"/>
                <a:gd name="T25" fmla="*/ 134 h 134"/>
                <a:gd name="T26" fmla="*/ 0 w 134"/>
                <a:gd name="T27" fmla="*/ 134 h 134"/>
                <a:gd name="T28" fmla="*/ 4 w 134"/>
                <a:gd name="T29" fmla="*/ 132 h 134"/>
                <a:gd name="T30" fmla="*/ 28 w 134"/>
                <a:gd name="T31" fmla="*/ 128 h 134"/>
                <a:gd name="T32" fmla="*/ 67 w 134"/>
                <a:gd name="T33" fmla="*/ 126 h 134"/>
                <a:gd name="T34" fmla="*/ 105 w 134"/>
                <a:gd name="T35" fmla="*/ 128 h 134"/>
                <a:gd name="T36" fmla="*/ 129 w 134"/>
                <a:gd name="T37" fmla="*/ 132 h 134"/>
                <a:gd name="T38" fmla="*/ 134 w 134"/>
                <a:gd name="T39" fmla="*/ 134 h 134"/>
                <a:gd name="T40" fmla="*/ 131 w 134"/>
                <a:gd name="T41" fmla="*/ 129 h 134"/>
                <a:gd name="T42" fmla="*/ 128 w 134"/>
                <a:gd name="T43" fmla="*/ 105 h 134"/>
                <a:gd name="T44" fmla="*/ 126 w 134"/>
                <a:gd name="T45" fmla="*/ 67 h 134"/>
                <a:gd name="T46" fmla="*/ 128 w 134"/>
                <a:gd name="T47" fmla="*/ 29 h 134"/>
                <a:gd name="T48" fmla="*/ 131 w 134"/>
                <a:gd name="T49" fmla="*/ 4 h 134"/>
                <a:gd name="T50" fmla="*/ 134 w 134"/>
                <a:gd name="T5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34">
                  <a:moveTo>
                    <a:pt x="134" y="0"/>
                  </a:moveTo>
                  <a:cubicBezTo>
                    <a:pt x="134" y="0"/>
                    <a:pt x="132" y="1"/>
                    <a:pt x="129" y="2"/>
                  </a:cubicBezTo>
                  <a:cubicBezTo>
                    <a:pt x="126" y="4"/>
                    <a:pt x="118" y="5"/>
                    <a:pt x="105" y="6"/>
                  </a:cubicBezTo>
                  <a:cubicBezTo>
                    <a:pt x="92" y="7"/>
                    <a:pt x="79" y="8"/>
                    <a:pt x="67" y="8"/>
                  </a:cubicBezTo>
                  <a:cubicBezTo>
                    <a:pt x="55" y="8"/>
                    <a:pt x="41" y="7"/>
                    <a:pt x="28" y="6"/>
                  </a:cubicBezTo>
                  <a:cubicBezTo>
                    <a:pt x="15" y="5"/>
                    <a:pt x="7" y="4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4"/>
                  </a:cubicBezTo>
                  <a:cubicBezTo>
                    <a:pt x="3" y="8"/>
                    <a:pt x="5" y="16"/>
                    <a:pt x="6" y="29"/>
                  </a:cubicBezTo>
                  <a:cubicBezTo>
                    <a:pt x="7" y="42"/>
                    <a:pt x="7" y="55"/>
                    <a:pt x="7" y="67"/>
                  </a:cubicBezTo>
                  <a:cubicBezTo>
                    <a:pt x="7" y="79"/>
                    <a:pt x="7" y="92"/>
                    <a:pt x="6" y="105"/>
                  </a:cubicBezTo>
                  <a:cubicBezTo>
                    <a:pt x="5" y="118"/>
                    <a:pt x="3" y="126"/>
                    <a:pt x="2" y="129"/>
                  </a:cubicBezTo>
                  <a:cubicBezTo>
                    <a:pt x="1" y="133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1" y="133"/>
                    <a:pt x="4" y="132"/>
                  </a:cubicBezTo>
                  <a:cubicBezTo>
                    <a:pt x="7" y="130"/>
                    <a:pt x="15" y="129"/>
                    <a:pt x="28" y="128"/>
                  </a:cubicBezTo>
                  <a:cubicBezTo>
                    <a:pt x="41" y="127"/>
                    <a:pt x="55" y="126"/>
                    <a:pt x="67" y="126"/>
                  </a:cubicBezTo>
                  <a:cubicBezTo>
                    <a:pt x="79" y="126"/>
                    <a:pt x="92" y="127"/>
                    <a:pt x="105" y="128"/>
                  </a:cubicBezTo>
                  <a:cubicBezTo>
                    <a:pt x="118" y="129"/>
                    <a:pt x="126" y="130"/>
                    <a:pt x="129" y="132"/>
                  </a:cubicBezTo>
                  <a:cubicBezTo>
                    <a:pt x="132" y="133"/>
                    <a:pt x="134" y="134"/>
                    <a:pt x="134" y="134"/>
                  </a:cubicBezTo>
                  <a:cubicBezTo>
                    <a:pt x="134" y="134"/>
                    <a:pt x="133" y="133"/>
                    <a:pt x="131" y="129"/>
                  </a:cubicBezTo>
                  <a:cubicBezTo>
                    <a:pt x="130" y="126"/>
                    <a:pt x="129" y="118"/>
                    <a:pt x="128" y="105"/>
                  </a:cubicBezTo>
                  <a:cubicBezTo>
                    <a:pt x="127" y="92"/>
                    <a:pt x="126" y="79"/>
                    <a:pt x="126" y="67"/>
                  </a:cubicBezTo>
                  <a:cubicBezTo>
                    <a:pt x="126" y="55"/>
                    <a:pt x="127" y="42"/>
                    <a:pt x="128" y="29"/>
                  </a:cubicBezTo>
                  <a:cubicBezTo>
                    <a:pt x="129" y="16"/>
                    <a:pt x="130" y="8"/>
                    <a:pt x="131" y="4"/>
                  </a:cubicBezTo>
                  <a:cubicBezTo>
                    <a:pt x="133" y="1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4189" y="225"/>
              <a:ext cx="18" cy="18"/>
            </a:xfrm>
            <a:custGeom>
              <a:avLst/>
              <a:gdLst>
                <a:gd name="T0" fmla="*/ 32 w 32"/>
                <a:gd name="T1" fmla="*/ 0 h 32"/>
                <a:gd name="T2" fmla="*/ 31 w 32"/>
                <a:gd name="T3" fmla="*/ 0 h 32"/>
                <a:gd name="T4" fmla="*/ 25 w 32"/>
                <a:gd name="T5" fmla="*/ 1 h 32"/>
                <a:gd name="T6" fmla="*/ 16 w 32"/>
                <a:gd name="T7" fmla="*/ 1 h 32"/>
                <a:gd name="T8" fmla="*/ 7 w 32"/>
                <a:gd name="T9" fmla="*/ 1 h 32"/>
                <a:gd name="T10" fmla="*/ 1 w 32"/>
                <a:gd name="T11" fmla="*/ 0 h 32"/>
                <a:gd name="T12" fmla="*/ 0 w 32"/>
                <a:gd name="T13" fmla="*/ 0 h 32"/>
                <a:gd name="T14" fmla="*/ 1 w 32"/>
                <a:gd name="T15" fmla="*/ 1 h 32"/>
                <a:gd name="T16" fmla="*/ 2 w 32"/>
                <a:gd name="T17" fmla="*/ 6 h 32"/>
                <a:gd name="T18" fmla="*/ 2 w 32"/>
                <a:gd name="T19" fmla="*/ 16 h 32"/>
                <a:gd name="T20" fmla="*/ 2 w 32"/>
                <a:gd name="T21" fmla="*/ 25 h 32"/>
                <a:gd name="T22" fmla="*/ 1 w 32"/>
                <a:gd name="T23" fmla="*/ 31 h 32"/>
                <a:gd name="T24" fmla="*/ 0 w 32"/>
                <a:gd name="T25" fmla="*/ 32 h 32"/>
                <a:gd name="T26" fmla="*/ 0 w 32"/>
                <a:gd name="T27" fmla="*/ 32 h 32"/>
                <a:gd name="T28" fmla="*/ 1 w 32"/>
                <a:gd name="T29" fmla="*/ 31 h 32"/>
                <a:gd name="T30" fmla="*/ 7 w 32"/>
                <a:gd name="T31" fmla="*/ 30 h 32"/>
                <a:gd name="T32" fmla="*/ 16 w 32"/>
                <a:gd name="T33" fmla="*/ 30 h 32"/>
                <a:gd name="T34" fmla="*/ 25 w 32"/>
                <a:gd name="T35" fmla="*/ 30 h 32"/>
                <a:gd name="T36" fmla="*/ 31 w 32"/>
                <a:gd name="T37" fmla="*/ 31 h 32"/>
                <a:gd name="T38" fmla="*/ 32 w 32"/>
                <a:gd name="T39" fmla="*/ 32 h 32"/>
                <a:gd name="T40" fmla="*/ 32 w 32"/>
                <a:gd name="T41" fmla="*/ 31 h 32"/>
                <a:gd name="T42" fmla="*/ 31 w 32"/>
                <a:gd name="T43" fmla="*/ 25 h 32"/>
                <a:gd name="T44" fmla="*/ 30 w 32"/>
                <a:gd name="T45" fmla="*/ 16 h 32"/>
                <a:gd name="T46" fmla="*/ 31 w 32"/>
                <a:gd name="T47" fmla="*/ 6 h 32"/>
                <a:gd name="T48" fmla="*/ 32 w 32"/>
                <a:gd name="T49" fmla="*/ 1 h 32"/>
                <a:gd name="T50" fmla="*/ 32 w 32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2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30" y="0"/>
                    <a:pt x="28" y="1"/>
                    <a:pt x="25" y="1"/>
                  </a:cubicBezTo>
                  <a:cubicBezTo>
                    <a:pt x="22" y="1"/>
                    <a:pt x="19" y="1"/>
                    <a:pt x="16" y="1"/>
                  </a:cubicBezTo>
                  <a:cubicBezTo>
                    <a:pt x="13" y="1"/>
                    <a:pt x="10" y="1"/>
                    <a:pt x="7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3"/>
                    <a:pt x="2" y="6"/>
                  </a:cubicBezTo>
                  <a:cubicBezTo>
                    <a:pt x="2" y="10"/>
                    <a:pt x="2" y="13"/>
                    <a:pt x="2" y="16"/>
                  </a:cubicBezTo>
                  <a:cubicBezTo>
                    <a:pt x="2" y="19"/>
                    <a:pt x="2" y="22"/>
                    <a:pt x="2" y="25"/>
                  </a:cubicBezTo>
                  <a:cubicBezTo>
                    <a:pt x="1" y="28"/>
                    <a:pt x="1" y="3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1" y="31"/>
                  </a:cubicBezTo>
                  <a:cubicBezTo>
                    <a:pt x="2" y="31"/>
                    <a:pt x="4" y="30"/>
                    <a:pt x="7" y="30"/>
                  </a:cubicBezTo>
                  <a:cubicBezTo>
                    <a:pt x="10" y="30"/>
                    <a:pt x="13" y="30"/>
                    <a:pt x="16" y="30"/>
                  </a:cubicBezTo>
                  <a:cubicBezTo>
                    <a:pt x="19" y="30"/>
                    <a:pt x="22" y="30"/>
                    <a:pt x="25" y="30"/>
                  </a:cubicBezTo>
                  <a:cubicBezTo>
                    <a:pt x="28" y="30"/>
                    <a:pt x="30" y="31"/>
                    <a:pt x="31" y="31"/>
                  </a:cubicBezTo>
                  <a:cubicBezTo>
                    <a:pt x="32" y="31"/>
                    <a:pt x="32" y="32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1" y="30"/>
                    <a:pt x="31" y="28"/>
                    <a:pt x="31" y="25"/>
                  </a:cubicBezTo>
                  <a:cubicBezTo>
                    <a:pt x="30" y="22"/>
                    <a:pt x="30" y="19"/>
                    <a:pt x="30" y="16"/>
                  </a:cubicBezTo>
                  <a:cubicBezTo>
                    <a:pt x="30" y="13"/>
                    <a:pt x="30" y="10"/>
                    <a:pt x="31" y="6"/>
                  </a:cubicBezTo>
                  <a:cubicBezTo>
                    <a:pt x="31" y="3"/>
                    <a:pt x="31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7680221" y="18855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solidFill>
                  <a:srgbClr val="006666"/>
                </a:solidFill>
                <a:latin typeface="Arial" charset="0"/>
                <a:ea typeface="ＭＳ Ｐゴシック" charset="-128"/>
              </a:rPr>
              <a:t>Platinum Society Network</a:t>
            </a:r>
            <a:endParaRPr lang="ja-JP" altLang="en-US" sz="1800" b="1" dirty="0">
              <a:solidFill>
                <a:srgbClr val="006666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07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グループ化 44"/>
          <p:cNvGrpSpPr/>
          <p:nvPr/>
        </p:nvGrpSpPr>
        <p:grpSpPr>
          <a:xfrm>
            <a:off x="1774825" y="115888"/>
            <a:ext cx="9178610" cy="6553472"/>
            <a:chOff x="250825" y="115888"/>
            <a:chExt cx="9178610" cy="6696075"/>
          </a:xfrm>
        </p:grpSpPr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466725" y="533400"/>
              <a:ext cx="8962710" cy="534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800" b="1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Energy will be Self-Sufficient in 2050 in Japan </a:t>
              </a:r>
              <a:r>
                <a:rPr lang="ja-JP" altLang="en-US" sz="2800" b="1" dirty="0">
                  <a:solidFill>
                    <a:srgbClr val="000000"/>
                  </a:solidFill>
                  <a:latin typeface="Tahoma" pitchFamily="34" charset="0"/>
                  <a:ea typeface="ＭＳ ゴシック" pitchFamily="49" charset="-128"/>
                  <a:cs typeface="Tahoma" pitchFamily="34" charset="0"/>
                </a:rPr>
                <a:t>　</a:t>
              </a:r>
            </a:p>
          </p:txBody>
        </p:sp>
        <p:graphicFrame>
          <p:nvGraphicFramePr>
            <p:cNvPr id="2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7915403"/>
                </p:ext>
              </p:extLst>
            </p:nvPr>
          </p:nvGraphicFramePr>
          <p:xfrm>
            <a:off x="466725" y="1339850"/>
            <a:ext cx="7705725" cy="547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14" name="グラフ" r:id="rId3" imgW="4867275" imgH="3619500" progId="Excel.Chart.8">
                    <p:embed/>
                  </p:oleObj>
                </mc:Choice>
                <mc:Fallback>
                  <p:oleObj name="グラフ" r:id="rId3" imgW="4867275" imgH="3619500" progId="Excel.Chart.8">
                    <p:embed/>
                    <p:pic>
                      <p:nvPicPr>
                        <p:cNvPr id="0" name=""/>
                        <p:cNvPicPr>
                          <a:picLocks noGrp="1"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725" y="1339850"/>
                          <a:ext cx="7705725" cy="5472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4427538" y="4219575"/>
              <a:ext cx="1803699" cy="4717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en-US" altLang="ja-JP" sz="2400" kern="0">
                  <a:solidFill>
                    <a:srgbClr val="000000"/>
                  </a:solidFill>
                  <a:ea typeface="ＭＳ ゴシック" pitchFamily="49" charset="-128"/>
                </a:rPr>
                <a:t>32/45 = 0.7</a:t>
              </a:r>
              <a:r>
                <a:rPr lang="en-US" altLang="ja-JP" sz="2000" kern="0">
                  <a:solidFill>
                    <a:srgbClr val="000000"/>
                  </a:solidFill>
                  <a:ea typeface="ＭＳ ゴシック" pitchFamily="49" charset="-128"/>
                </a:rPr>
                <a:t> </a:t>
              </a:r>
            </a:p>
          </p:txBody>
        </p:sp>
        <p:sp>
          <p:nvSpPr>
            <p:cNvPr id="27" name="Line 5"/>
            <p:cNvSpPr>
              <a:spLocks noChangeShapeType="1"/>
            </p:cNvSpPr>
            <p:nvPr/>
          </p:nvSpPr>
          <p:spPr bwMode="auto">
            <a:xfrm flipV="1">
              <a:off x="2195513" y="4506913"/>
              <a:ext cx="4752975" cy="576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7235825" y="1698625"/>
              <a:ext cx="0" cy="230505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1547813" y="5299075"/>
              <a:ext cx="865187" cy="408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2000">
                  <a:solidFill>
                    <a:srgbClr val="000000"/>
                  </a:solidFill>
                  <a:ea typeface="ＭＳ ゴシック" pitchFamily="49" charset="-128"/>
                </a:rPr>
                <a:t>18%</a:t>
              </a:r>
            </a:p>
          </p:txBody>
        </p: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6948488" y="5011739"/>
              <a:ext cx="863600" cy="408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2000">
                  <a:solidFill>
                    <a:srgbClr val="000000"/>
                  </a:solidFill>
                  <a:ea typeface="ＭＳ ゴシック" pitchFamily="49" charset="-128"/>
                </a:rPr>
                <a:t>32%</a:t>
              </a:r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5221288" y="1916112"/>
              <a:ext cx="1871662" cy="10377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en-US" altLang="ja-JP" sz="2000" b="1" kern="0" dirty="0">
                  <a:solidFill>
                    <a:srgbClr val="006666"/>
                  </a:solidFill>
                  <a:ea typeface="ＭＳ ゴシック" pitchFamily="49" charset="-128"/>
                </a:rPr>
                <a:t>Decrease by Efficiency improvement</a:t>
              </a:r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2195513" y="1724025"/>
              <a:ext cx="4752975" cy="2206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611188" y="1022350"/>
              <a:ext cx="8210902" cy="471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400" b="1" dirty="0">
                  <a:solidFill>
                    <a:srgbClr val="000000"/>
                  </a:solidFill>
                  <a:latin typeface="Tahoma" pitchFamily="34" charset="0"/>
                  <a:ea typeface="ＭＳ ゴシック" pitchFamily="49" charset="-128"/>
                  <a:cs typeface="Tahoma" pitchFamily="34" charset="0"/>
                </a:rPr>
                <a:t> </a:t>
              </a:r>
              <a:r>
                <a:rPr lang="en-US" altLang="ja-JP" sz="2400" b="1" dirty="0">
                  <a:solidFill>
                    <a:srgbClr val="000000"/>
                  </a:solidFill>
                  <a:latin typeface="Tahoma" pitchFamily="34" charset="0"/>
                  <a:ea typeface="ＭＳ ゴシック" pitchFamily="49" charset="-128"/>
                  <a:cs typeface="Tahoma" pitchFamily="34" charset="0"/>
                </a:rPr>
                <a:t>artifacts be saturated and efficiencies be improved </a:t>
              </a:r>
              <a:endParaRPr lang="ja-JP" altLang="en-US" sz="2400" b="1" dirty="0">
                <a:solidFill>
                  <a:srgbClr val="000000"/>
                </a:solidFill>
                <a:latin typeface="Tahoma" pitchFamily="34" charset="0"/>
                <a:ea typeface="ＭＳ ゴシック" pitchFamily="49" charset="-128"/>
                <a:cs typeface="Tahoma" pitchFamily="34" charset="0"/>
              </a:endParaRPr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3635375" y="5005388"/>
              <a:ext cx="3220753" cy="7232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en-US" altLang="ja-JP" sz="2000" b="1" kern="0" dirty="0">
                  <a:solidFill>
                    <a:srgbClr val="006666"/>
                  </a:solidFill>
                  <a:ea typeface="ＭＳ ゴシック" pitchFamily="49" charset="-128"/>
                </a:rPr>
                <a:t>renewable</a:t>
              </a:r>
              <a:r>
                <a:rPr lang="ja-JP" altLang="en-US" sz="2000" b="1" kern="0" dirty="0">
                  <a:solidFill>
                    <a:srgbClr val="006666"/>
                  </a:solidFill>
                  <a:ea typeface="ＭＳ ゴシック" pitchFamily="49" charset="-128"/>
                </a:rPr>
                <a:t>（</a:t>
              </a:r>
              <a:r>
                <a:rPr lang="en-US" altLang="ja-JP" sz="2000" b="1" kern="0" dirty="0">
                  <a:solidFill>
                    <a:srgbClr val="006666"/>
                  </a:solidFill>
                  <a:ea typeface="ＭＳ ゴシック" pitchFamily="49" charset="-128"/>
                </a:rPr>
                <a:t>solar</a:t>
              </a:r>
              <a:r>
                <a:rPr lang="ja-JP" altLang="en-US" sz="2000" b="1" kern="0" dirty="0">
                  <a:solidFill>
                    <a:srgbClr val="006666"/>
                  </a:solidFill>
                  <a:ea typeface="ＭＳ ゴシック" pitchFamily="49" charset="-128"/>
                </a:rPr>
                <a:t>・</a:t>
              </a:r>
              <a:r>
                <a:rPr lang="en-US" altLang="ja-JP" sz="2000" b="1" kern="0" dirty="0">
                  <a:solidFill>
                    <a:srgbClr val="006666"/>
                  </a:solidFill>
                  <a:ea typeface="ＭＳ ゴシック" pitchFamily="49" charset="-128"/>
                </a:rPr>
                <a:t>wind </a:t>
              </a:r>
            </a:p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en-US" altLang="ja-JP" sz="2000" b="1" kern="0" dirty="0">
                  <a:solidFill>
                    <a:srgbClr val="006666"/>
                  </a:solidFill>
                  <a:ea typeface="ＭＳ ゴシック" pitchFamily="49" charset="-128"/>
                </a:rPr>
                <a:t>geo</a:t>
              </a:r>
              <a:r>
                <a:rPr lang="ja-JP" altLang="en-US" sz="2000" b="1" kern="0" dirty="0">
                  <a:solidFill>
                    <a:srgbClr val="006666"/>
                  </a:solidFill>
                  <a:ea typeface="ＭＳ ゴシック" pitchFamily="49" charset="-128"/>
                </a:rPr>
                <a:t>・</a:t>
              </a:r>
              <a:r>
                <a:rPr lang="en-US" altLang="ja-JP" sz="2000" b="1" kern="0" dirty="0">
                  <a:solidFill>
                    <a:srgbClr val="006666"/>
                  </a:solidFill>
                  <a:ea typeface="ＭＳ ゴシック" pitchFamily="49" charset="-128"/>
                </a:rPr>
                <a:t>biomass</a:t>
              </a:r>
              <a:r>
                <a:rPr lang="ja-JP" altLang="en-US" sz="2000" b="1" kern="0" dirty="0">
                  <a:solidFill>
                    <a:srgbClr val="006666"/>
                  </a:solidFill>
                  <a:ea typeface="ＭＳ ゴシック" pitchFamily="49" charset="-128"/>
                </a:rPr>
                <a:t>・</a:t>
              </a:r>
              <a:r>
                <a:rPr lang="en-US" altLang="ja-JP" sz="2000" b="1" kern="0" dirty="0">
                  <a:solidFill>
                    <a:srgbClr val="006666"/>
                  </a:solidFill>
                  <a:ea typeface="ＭＳ ゴシック" pitchFamily="49" charset="-128"/>
                </a:rPr>
                <a:t>hydro</a:t>
              </a:r>
              <a:r>
                <a:rPr lang="ja-JP" altLang="en-US" sz="2000" b="1" kern="0" dirty="0">
                  <a:solidFill>
                    <a:srgbClr val="006666"/>
                  </a:solidFill>
                  <a:ea typeface="ＭＳ ゴシック" pitchFamily="49" charset="-128"/>
                </a:rPr>
                <a:t>）</a:t>
              </a:r>
            </a:p>
          </p:txBody>
        </p:sp>
        <p:sp>
          <p:nvSpPr>
            <p:cNvPr id="35" name="Text Box 13"/>
            <p:cNvSpPr txBox="1">
              <a:spLocks noChangeArrowheads="1"/>
            </p:cNvSpPr>
            <p:nvPr/>
          </p:nvSpPr>
          <p:spPr bwMode="auto">
            <a:xfrm>
              <a:off x="2987675" y="6380163"/>
              <a:ext cx="1584325" cy="2830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0" rIns="1800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ea typeface="ＭＳ ゴシック" pitchFamily="49" charset="-128"/>
                </a:rPr>
                <a:t>domestic</a:t>
              </a:r>
            </a:p>
          </p:txBody>
        </p: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4821238" y="6380163"/>
              <a:ext cx="1584325" cy="2830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0" rIns="1800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en-US" altLang="ja-JP" sz="1800" kern="0" dirty="0">
                  <a:solidFill>
                    <a:srgbClr val="000000"/>
                  </a:solidFill>
                  <a:ea typeface="ＭＳ ゴシック" pitchFamily="49" charset="-128"/>
                </a:rPr>
                <a:t>import</a:t>
              </a:r>
            </a:p>
          </p:txBody>
        </p:sp>
        <p:sp>
          <p:nvSpPr>
            <p:cNvPr id="38" name="テキスト ボックス 18"/>
            <p:cNvSpPr txBox="1">
              <a:spLocks noChangeArrowheads="1"/>
            </p:cNvSpPr>
            <p:nvPr/>
          </p:nvSpPr>
          <p:spPr bwMode="auto">
            <a:xfrm>
              <a:off x="250825" y="115888"/>
              <a:ext cx="5197257" cy="408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="1" dirty="0">
                  <a:solidFill>
                    <a:srgbClr val="007B78"/>
                  </a:solidFill>
                  <a:ea typeface="ＭＳ ゴシック" pitchFamily="49" charset="-128"/>
                </a:rPr>
                <a:t>Necessary condition for platinum society</a:t>
              </a:r>
              <a:endParaRPr lang="ja-JP" altLang="en-US" sz="2000" b="1" dirty="0">
                <a:solidFill>
                  <a:srgbClr val="007B78"/>
                </a:solidFill>
                <a:ea typeface="ＭＳ ゴシック" pitchFamily="49" charset="-128"/>
              </a:endParaRPr>
            </a:p>
          </p:txBody>
        </p:sp>
        <p:sp>
          <p:nvSpPr>
            <p:cNvPr id="39" name="テキスト ボックス 1"/>
            <p:cNvSpPr txBox="1">
              <a:spLocks noChangeArrowheads="1"/>
            </p:cNvSpPr>
            <p:nvPr/>
          </p:nvSpPr>
          <p:spPr bwMode="auto">
            <a:xfrm>
              <a:off x="2051050" y="5876925"/>
              <a:ext cx="288925" cy="3459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40" name="テキスト ボックス 17"/>
            <p:cNvSpPr txBox="1">
              <a:spLocks noChangeArrowheads="1"/>
            </p:cNvSpPr>
            <p:nvPr/>
          </p:nvSpPr>
          <p:spPr bwMode="auto">
            <a:xfrm>
              <a:off x="3409950" y="5949950"/>
              <a:ext cx="288925" cy="3459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41" name="テキスト ボックス 18"/>
            <p:cNvSpPr txBox="1">
              <a:spLocks noChangeArrowheads="1"/>
            </p:cNvSpPr>
            <p:nvPr/>
          </p:nvSpPr>
          <p:spPr bwMode="auto">
            <a:xfrm>
              <a:off x="4733925" y="5876925"/>
              <a:ext cx="287338" cy="3459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42" name="テキスト ボックス 19"/>
            <p:cNvSpPr txBox="1">
              <a:spLocks noChangeArrowheads="1"/>
            </p:cNvSpPr>
            <p:nvPr/>
          </p:nvSpPr>
          <p:spPr bwMode="auto">
            <a:xfrm>
              <a:off x="6076950" y="5876925"/>
              <a:ext cx="288925" cy="3459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43" name="テキスト ボックス 20"/>
            <p:cNvSpPr txBox="1">
              <a:spLocks noChangeArrowheads="1"/>
            </p:cNvSpPr>
            <p:nvPr/>
          </p:nvSpPr>
          <p:spPr bwMode="auto">
            <a:xfrm>
              <a:off x="7426325" y="5934075"/>
              <a:ext cx="288925" cy="3459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600" kern="0">
                <a:solidFill>
                  <a:srgbClr val="000000"/>
                </a:solidFill>
              </a:endParaRPr>
            </a:p>
          </p:txBody>
        </p:sp>
      </p:grpSp>
      <p:sp>
        <p:nvSpPr>
          <p:cNvPr id="46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xfrm>
            <a:off x="8763000" y="6429375"/>
            <a:ext cx="1905000" cy="457200"/>
          </a:xfrm>
        </p:spPr>
        <p:txBody>
          <a:bodyPr/>
          <a:lstStyle/>
          <a:p>
            <a:pPr>
              <a:defRPr/>
            </a:pPr>
            <a:fld id="{DC00C1CB-31F9-45B9-B954-571E8C5E362A}" type="slidenum">
              <a:rPr lang="ja-JP" altLang="en-US" smtClean="0">
                <a:solidFill>
                  <a:prstClr val="white"/>
                </a:solidFill>
              </a:rPr>
              <a:pPr>
                <a:defRPr/>
              </a:pPr>
              <a:t>26</a:t>
            </a:fld>
            <a:endParaRPr lang="en-US" altLang="ja-JP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491CD-27A5-469A-998A-0E3C33E93A86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38908" y="560875"/>
            <a:ext cx="9108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8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Renewable energy is getting cheaper</a:t>
            </a:r>
            <a:r>
              <a:rPr lang="ja-JP" altLang="en-US" sz="2800" b="1" dirty="0">
                <a:solidFill>
                  <a:srgbClr val="000000"/>
                </a:solidFill>
                <a:ea typeface="ＭＳ Ｐゴシック" charset="-128"/>
                <a:cs typeface="Tahoma" panose="020B0604030504040204" pitchFamily="34" charset="0"/>
              </a:rPr>
              <a:t> </a:t>
            </a:r>
            <a:r>
              <a:rPr lang="en-US" altLang="ja-JP" sz="28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and cheaper and huge potential</a:t>
            </a:r>
            <a:r>
              <a:rPr lang="ja-JP" altLang="en-US" sz="2800" b="1" dirty="0">
                <a:solidFill>
                  <a:srgbClr val="000000"/>
                </a:solidFill>
                <a:ea typeface="ＭＳ Ｐゴシック" charset="-128"/>
                <a:cs typeface="Tahoma" panose="020B0604030504040204" pitchFamily="34" charset="0"/>
              </a:rPr>
              <a:t> </a:t>
            </a:r>
            <a:r>
              <a:rPr lang="en-US" altLang="ja-JP" sz="28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exists</a:t>
            </a:r>
            <a:endParaRPr lang="ja-JP" altLang="en-US" sz="2800" b="1" dirty="0">
              <a:solidFill>
                <a:srgbClr val="000000"/>
              </a:solidFill>
              <a:ea typeface="ＭＳ Ｐゴシック"/>
              <a:cs typeface="Tahoma" panose="020B0604030504040204" pitchFamily="34" charset="0"/>
            </a:endParaRPr>
          </a:p>
        </p:txBody>
      </p:sp>
      <p:graphicFrame>
        <p:nvGraphicFramePr>
          <p:cNvPr id="4" name="表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51051187"/>
              </p:ext>
            </p:extLst>
          </p:nvPr>
        </p:nvGraphicFramePr>
        <p:xfrm>
          <a:off x="2351585" y="1556740"/>
          <a:ext cx="6681015" cy="4082692"/>
        </p:xfrm>
        <a:graphic>
          <a:graphicData uri="http://schemas.openxmlformats.org/drawingml/2006/table">
            <a:tbl>
              <a:tblPr firstRow="1" bandRow="1"/>
              <a:tblGrid>
                <a:gridCol w="1895626"/>
                <a:gridCol w="1275972"/>
                <a:gridCol w="1280990"/>
                <a:gridCol w="2228427"/>
              </a:tblGrid>
              <a:tr h="40464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endParaRPr kumimoji="1" lang="ja-JP" altLang="en-US" sz="18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Cost</a:t>
                      </a:r>
                      <a:r>
                        <a:rPr kumimoji="1" lang="ja-JP" altLang="en-US" sz="2400" dirty="0" smtClean="0"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（</a:t>
                      </a:r>
                      <a:r>
                        <a:rPr kumimoji="1" lang="en-US" altLang="ja-JP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yen/kWh</a:t>
                      </a:r>
                      <a:r>
                        <a:rPr kumimoji="1" lang="ja-JP" altLang="en-US" sz="2400" dirty="0" smtClean="0"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）</a:t>
                      </a:r>
                      <a:endParaRPr kumimoji="1" lang="en-US" altLang="ja-JP" sz="2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Generation</a:t>
                      </a:r>
                      <a:r>
                        <a:rPr kumimoji="1" lang="en-US" altLang="ja-JP" sz="2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potential</a:t>
                      </a:r>
                      <a:r>
                        <a:rPr kumimoji="1" lang="ja-JP" altLang="en-US" sz="2000" dirty="0" smtClean="0"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（</a:t>
                      </a:r>
                      <a:r>
                        <a:rPr kumimoji="1" lang="en-US" altLang="ja-JP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TWh/y</a:t>
                      </a:r>
                      <a:r>
                        <a:rPr kumimoji="1" lang="ja-JP" altLang="en-US" sz="2000" dirty="0" smtClean="0"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）</a:t>
                      </a:r>
                      <a:endParaRPr kumimoji="1" lang="ja-JP" altLang="en-US" sz="2000" dirty="0"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8296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Present</a:t>
                      </a:r>
                      <a:endParaRPr kumimoji="1" lang="ja-JP" altLang="en-US" sz="2000" dirty="0"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2030</a:t>
                      </a:r>
                      <a:endParaRPr kumimoji="1" lang="ja-JP" altLang="en-US" sz="2000" dirty="0"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6099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Solar</a:t>
                      </a:r>
                    </a:p>
                  </a:txBody>
                  <a:tcPr marL="36000" marR="36000" marT="36000" marB="3600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kumimoji="1" lang="ja-JP" altLang="en-US" sz="1800" b="1" dirty="0"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b="1" dirty="0" smtClean="0"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6</a:t>
                      </a:r>
                      <a:endParaRPr kumimoji="1" lang="ja-JP" altLang="en-US" sz="1800" b="1" dirty="0"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&gt;400</a:t>
                      </a:r>
                    </a:p>
                  </a:txBody>
                  <a:tcPr marL="36000" marR="36000" marT="36000" marB="3600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99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Wind (on shore)</a:t>
                      </a:r>
                      <a:endParaRPr kumimoji="1" lang="ja-JP" altLang="en-US" sz="2100" dirty="0"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kumimoji="1" lang="ja-JP" altLang="en-US" sz="1800" b="1" dirty="0"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b="1" dirty="0" smtClean="0"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8</a:t>
                      </a:r>
                      <a:endParaRPr kumimoji="1" lang="ja-JP" altLang="en-US" sz="1800" b="1" dirty="0"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&gt;500</a:t>
                      </a:r>
                      <a:endParaRPr kumimoji="1" lang="ja-JP" altLang="en-US" sz="1800" b="1" dirty="0"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99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Geothermal</a:t>
                      </a:r>
                      <a:endParaRPr kumimoji="1" lang="ja-JP" altLang="en-US" sz="2100" dirty="0"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kumimoji="1" lang="ja-JP" altLang="en-US" sz="1800" b="1" dirty="0"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&lt;12</a:t>
                      </a:r>
                      <a:endParaRPr kumimoji="1" lang="ja-JP" altLang="en-US" sz="1800" b="1" dirty="0"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  <a:r>
                        <a:rPr kumimoji="1" lang="en-US" altLang="ja-JP" sz="1800" b="1" baseline="30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*1</a:t>
                      </a:r>
                      <a:r>
                        <a:rPr kumimoji="1" lang="en-US" altLang="ja-JP" sz="1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1" lang="en-US" altLang="ja-JP" sz="1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500</a:t>
                      </a:r>
                      <a:r>
                        <a:rPr kumimoji="1" lang="en-US" altLang="ja-JP" sz="1800" b="1" baseline="30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*2</a:t>
                      </a:r>
                      <a:endParaRPr kumimoji="1" lang="ja-JP" altLang="en-US" sz="1800" b="1" dirty="0"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99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Small hydro</a:t>
                      </a:r>
                      <a:r>
                        <a:rPr kumimoji="1" lang="en-US" altLang="ja-JP" sz="2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kumimoji="1" lang="ja-JP" altLang="en-US" sz="2100" dirty="0"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r>
                        <a:rPr kumimoji="1" lang="ja-JP" altLang="en-US" sz="1800" b="1" dirty="0" smtClean="0"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（</a:t>
                      </a:r>
                      <a:r>
                        <a:rPr kumimoji="1" lang="en-US" altLang="ja-JP" sz="1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12*</a:t>
                      </a:r>
                      <a:r>
                        <a:rPr kumimoji="1" lang="en-US" altLang="ja-JP" sz="1800" b="1" baseline="30000" dirty="0" smtClean="0"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3</a:t>
                      </a:r>
                      <a:r>
                        <a:rPr kumimoji="1" lang="ja-JP" altLang="en-US" sz="1800" b="1" dirty="0" smtClean="0"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）</a:t>
                      </a:r>
                      <a:endParaRPr kumimoji="1" lang="ja-JP" altLang="en-US" sz="1800" b="1" dirty="0"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&lt;12</a:t>
                      </a:r>
                      <a:endParaRPr kumimoji="1" lang="ja-JP" altLang="en-US" sz="1800" b="1" dirty="0"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  <a:endParaRPr kumimoji="1" lang="ja-JP" altLang="en-US" sz="1800" b="1" dirty="0"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99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Biogas</a:t>
                      </a:r>
                      <a:r>
                        <a:rPr kumimoji="1" lang="en-US" altLang="ja-JP" sz="2100" baseline="30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※</a:t>
                      </a:r>
                      <a:endParaRPr kumimoji="1" lang="ja-JP" altLang="en-US" sz="2100" baseline="30000" dirty="0"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b="1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kumimoji="1" lang="ja-JP" altLang="en-US" sz="1800" b="1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（</a:t>
                      </a:r>
                      <a:r>
                        <a:rPr kumimoji="1" lang="en-US" altLang="ja-JP" sz="1800" b="1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r>
                        <a:rPr kumimoji="1" lang="ja-JP" altLang="en-US" sz="1800" b="1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）</a:t>
                      </a:r>
                      <a:endParaRPr kumimoji="1" lang="ja-JP" altLang="en-US" sz="1800" b="1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b="1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13(5)</a:t>
                      </a:r>
                      <a:endParaRPr kumimoji="1" lang="ja-JP" altLang="en-US" sz="1800" b="1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kumimoji="1" lang="ja-JP" altLang="en-US" sz="1800" b="1" dirty="0"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99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Biomass</a:t>
                      </a:r>
                      <a:r>
                        <a:rPr kumimoji="1" lang="ja-JP" altLang="en-US" sz="2100" dirty="0" smtClean="0"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（</a:t>
                      </a:r>
                      <a:r>
                        <a:rPr kumimoji="1" lang="en-US" altLang="ja-JP" sz="2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wood</a:t>
                      </a:r>
                      <a:r>
                        <a:rPr kumimoji="1" lang="ja-JP" altLang="en-US" sz="2100" dirty="0" smtClean="0"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）</a:t>
                      </a:r>
                      <a:endParaRPr kumimoji="1" lang="ja-JP" altLang="en-US" sz="2100" dirty="0"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b="1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31(8)</a:t>
                      </a:r>
                      <a:endParaRPr kumimoji="1" lang="ja-JP" altLang="en-US" sz="1800" b="1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b="1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12(4)</a:t>
                      </a:r>
                      <a:endParaRPr kumimoji="1" lang="ja-JP" altLang="en-US" sz="1800" b="1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  <a:endParaRPr kumimoji="1" lang="ja-JP" altLang="en-US" sz="1800" b="1" dirty="0"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515818" y="5445224"/>
            <a:ext cx="9095032" cy="215444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>
              <a:defRPr/>
            </a:pPr>
            <a:endParaRPr lang="en-US" altLang="ja-JP" sz="1400" dirty="0">
              <a:solidFill>
                <a:srgbClr val="000000"/>
              </a:solidFill>
              <a:latin typeface="Arial"/>
              <a:ea typeface="ＭＳ Ｐゴシック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2351480" y="1628750"/>
            <a:ext cx="1800250" cy="64809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7" name="テキスト ボックス 8"/>
          <p:cNvSpPr txBox="1">
            <a:spLocks noChangeArrowheads="1"/>
          </p:cNvSpPr>
          <p:nvPr/>
        </p:nvSpPr>
        <p:spPr bwMode="auto">
          <a:xfrm>
            <a:off x="9302362" y="2564881"/>
            <a:ext cx="13445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2400" b="1" kern="0" dirty="0">
                <a:solidFill>
                  <a:srgbClr val="000000"/>
                </a:solidFill>
              </a:rPr>
              <a:t>Intermit-tent</a:t>
            </a:r>
            <a:endParaRPr lang="ja-JP" altLang="en-US" sz="2400" b="1" kern="0" dirty="0">
              <a:solidFill>
                <a:srgbClr val="000000"/>
              </a:solidFill>
            </a:endParaRPr>
          </a:p>
        </p:txBody>
      </p:sp>
      <p:sp>
        <p:nvSpPr>
          <p:cNvPr id="8" name="テキスト ボックス 17"/>
          <p:cNvSpPr txBox="1">
            <a:spLocks noChangeArrowheads="1"/>
          </p:cNvSpPr>
          <p:nvPr/>
        </p:nvSpPr>
        <p:spPr bwMode="auto">
          <a:xfrm>
            <a:off x="9304180" y="4314323"/>
            <a:ext cx="9831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2400" b="1" kern="0" dirty="0">
                <a:solidFill>
                  <a:srgbClr val="000000"/>
                </a:solidFill>
              </a:rPr>
              <a:t>Stable</a:t>
            </a:r>
            <a:endParaRPr lang="ja-JP" altLang="en-US" sz="2400" b="1" kern="0" dirty="0">
              <a:solidFill>
                <a:srgbClr val="000000"/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9017328" y="2564880"/>
            <a:ext cx="254469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0" name="直線コネクタ 9"/>
          <p:cNvCxnSpPr/>
          <p:nvPr/>
        </p:nvCxnSpPr>
        <p:spPr>
          <a:xfrm>
            <a:off x="9271796" y="2564881"/>
            <a:ext cx="0" cy="824009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1" name="直線コネクタ 10"/>
          <p:cNvCxnSpPr/>
          <p:nvPr/>
        </p:nvCxnSpPr>
        <p:spPr>
          <a:xfrm>
            <a:off x="9032599" y="3388889"/>
            <a:ext cx="263858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2" name="直線コネクタ 11"/>
          <p:cNvCxnSpPr/>
          <p:nvPr/>
        </p:nvCxnSpPr>
        <p:spPr>
          <a:xfrm>
            <a:off x="9024736" y="3789050"/>
            <a:ext cx="215900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3" name="直線コネクタ 12"/>
          <p:cNvCxnSpPr/>
          <p:nvPr/>
        </p:nvCxnSpPr>
        <p:spPr>
          <a:xfrm>
            <a:off x="9271796" y="3789050"/>
            <a:ext cx="0" cy="151221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4" name="直線コネクタ 13"/>
          <p:cNvCxnSpPr/>
          <p:nvPr/>
        </p:nvCxnSpPr>
        <p:spPr>
          <a:xfrm>
            <a:off x="9032600" y="5301260"/>
            <a:ext cx="255085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5" name="フッター プレースホルダー 1"/>
          <p:cNvSpPr txBox="1">
            <a:spLocks noChangeAspect="1"/>
          </p:cNvSpPr>
          <p:nvPr/>
        </p:nvSpPr>
        <p:spPr>
          <a:xfrm>
            <a:off x="1848010" y="6298796"/>
            <a:ext cx="8616002" cy="2621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2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Copyright</a:t>
            </a:r>
            <a:r>
              <a:rPr lang="ja-JP" altLang="en-US" sz="1200" b="1" dirty="0">
                <a:solidFill>
                  <a:srgbClr val="000000"/>
                </a:solidFill>
                <a:cs typeface="Tahoma" panose="020B0604030504040204" pitchFamily="34" charset="0"/>
              </a:rPr>
              <a:t>　</a:t>
            </a:r>
            <a:r>
              <a:rPr lang="en-US" altLang="ja-JP" sz="12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Japan Science and Technology Agency,</a:t>
            </a:r>
            <a:r>
              <a:rPr lang="ja-JP" altLang="en-US" sz="1200" b="1" dirty="0">
                <a:solidFill>
                  <a:srgbClr val="000000"/>
                </a:solidFill>
                <a:cs typeface="Tahoma" panose="020B0604030504040204" pitchFamily="34" charset="0"/>
              </a:rPr>
              <a:t>　</a:t>
            </a:r>
            <a:r>
              <a:rPr lang="en-US" altLang="ja-JP" sz="12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Center for Low Carbon Society Strategy</a:t>
            </a:r>
            <a:endParaRPr lang="ja-JP" altLang="en-US" sz="1200" b="1" dirty="0">
              <a:solidFill>
                <a:srgbClr val="000000"/>
              </a:solidFill>
              <a:cs typeface="Tahoma" panose="020B060403050404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91544" y="5733321"/>
            <a:ext cx="847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Numbers in ( ) are fuel costs, *1:hydrothermal system of over 150</a:t>
            </a:r>
            <a:r>
              <a:rPr lang="ja-JP" altLang="en-US" sz="1200" dirty="0">
                <a:solidFill>
                  <a:srgbClr val="000000"/>
                </a:solidFill>
                <a:ea typeface="ＭＳ Ｐゴシック" charset="-128"/>
                <a:cs typeface="Tahoma" panose="020B0604030504040204" pitchFamily="34" charset="0"/>
              </a:rPr>
              <a:t>℃　</a:t>
            </a:r>
            <a:r>
              <a:rPr lang="en-US" altLang="ja-JP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*2:hot dry rock of over 300</a:t>
            </a:r>
            <a:r>
              <a:rPr lang="ja-JP" altLang="en-US" sz="1200" dirty="0">
                <a:solidFill>
                  <a:srgbClr val="000000"/>
                </a:solidFill>
                <a:ea typeface="ＭＳ Ｐゴシック" charset="-128"/>
                <a:cs typeface="Tahoma" panose="020B0604030504040204" pitchFamily="34" charset="0"/>
              </a:rPr>
              <a:t>℃ </a:t>
            </a:r>
            <a:r>
              <a:rPr lang="en-US" altLang="ja-JP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*3:Data under </a:t>
            </a:r>
            <a:r>
              <a:rPr lang="en-US" altLang="ja-JP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implementation</a:t>
            </a:r>
            <a:endParaRPr lang="en-US" altLang="ja-JP" sz="12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598" y="101799"/>
            <a:ext cx="1331482" cy="54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7680221" y="18855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solidFill>
                  <a:srgbClr val="006666"/>
                </a:solidFill>
                <a:latin typeface="Arial" charset="0"/>
                <a:ea typeface="ＭＳ Ｐゴシック" charset="-128"/>
              </a:rPr>
              <a:t>Platinum Society Network</a:t>
            </a:r>
            <a:endParaRPr lang="ja-JP" altLang="en-US" sz="1800" b="1" dirty="0">
              <a:solidFill>
                <a:srgbClr val="006666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20" name="Group 4"/>
          <p:cNvGrpSpPr>
            <a:grpSpLocks noChangeAspect="1"/>
          </p:cNvGrpSpPr>
          <p:nvPr/>
        </p:nvGrpSpPr>
        <p:grpSpPr bwMode="auto">
          <a:xfrm>
            <a:off x="7392181" y="44530"/>
            <a:ext cx="595313" cy="633412"/>
            <a:chOff x="3832" y="84"/>
            <a:chExt cx="375" cy="399"/>
          </a:xfrm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3832" y="84"/>
              <a:ext cx="213" cy="399"/>
            </a:xfrm>
            <a:custGeom>
              <a:avLst/>
              <a:gdLst>
                <a:gd name="T0" fmla="*/ 124 w 213"/>
                <a:gd name="T1" fmla="*/ 399 h 399"/>
                <a:gd name="T2" fmla="*/ 213 w 213"/>
                <a:gd name="T3" fmla="*/ 186 h 399"/>
                <a:gd name="T4" fmla="*/ 137 w 213"/>
                <a:gd name="T5" fmla="*/ 0 h 399"/>
                <a:gd name="T6" fmla="*/ 22 w 213"/>
                <a:gd name="T7" fmla="*/ 46 h 399"/>
                <a:gd name="T8" fmla="*/ 0 w 213"/>
                <a:gd name="T9" fmla="*/ 97 h 399"/>
                <a:gd name="T10" fmla="*/ 124 w 213"/>
                <a:gd name="T1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399">
                  <a:moveTo>
                    <a:pt x="124" y="399"/>
                  </a:moveTo>
                  <a:lnTo>
                    <a:pt x="213" y="186"/>
                  </a:lnTo>
                  <a:lnTo>
                    <a:pt x="137" y="0"/>
                  </a:lnTo>
                  <a:lnTo>
                    <a:pt x="22" y="46"/>
                  </a:lnTo>
                  <a:lnTo>
                    <a:pt x="0" y="9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7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3897" y="144"/>
              <a:ext cx="75" cy="75"/>
            </a:xfrm>
            <a:custGeom>
              <a:avLst/>
              <a:gdLst>
                <a:gd name="T0" fmla="*/ 134 w 134"/>
                <a:gd name="T1" fmla="*/ 0 h 134"/>
                <a:gd name="T2" fmla="*/ 129 w 134"/>
                <a:gd name="T3" fmla="*/ 2 h 134"/>
                <a:gd name="T4" fmla="*/ 105 w 134"/>
                <a:gd name="T5" fmla="*/ 6 h 134"/>
                <a:gd name="T6" fmla="*/ 67 w 134"/>
                <a:gd name="T7" fmla="*/ 8 h 134"/>
                <a:gd name="T8" fmla="*/ 28 w 134"/>
                <a:gd name="T9" fmla="*/ 6 h 134"/>
                <a:gd name="T10" fmla="*/ 4 w 134"/>
                <a:gd name="T11" fmla="*/ 2 h 134"/>
                <a:gd name="T12" fmla="*/ 0 w 134"/>
                <a:gd name="T13" fmla="*/ 0 h 134"/>
                <a:gd name="T14" fmla="*/ 2 w 134"/>
                <a:gd name="T15" fmla="*/ 4 h 134"/>
                <a:gd name="T16" fmla="*/ 6 w 134"/>
                <a:gd name="T17" fmla="*/ 29 h 134"/>
                <a:gd name="T18" fmla="*/ 7 w 134"/>
                <a:gd name="T19" fmla="*/ 67 h 134"/>
                <a:gd name="T20" fmla="*/ 6 w 134"/>
                <a:gd name="T21" fmla="*/ 105 h 134"/>
                <a:gd name="T22" fmla="*/ 2 w 134"/>
                <a:gd name="T23" fmla="*/ 129 h 134"/>
                <a:gd name="T24" fmla="*/ 0 w 134"/>
                <a:gd name="T25" fmla="*/ 134 h 134"/>
                <a:gd name="T26" fmla="*/ 0 w 134"/>
                <a:gd name="T27" fmla="*/ 134 h 134"/>
                <a:gd name="T28" fmla="*/ 4 w 134"/>
                <a:gd name="T29" fmla="*/ 132 h 134"/>
                <a:gd name="T30" fmla="*/ 28 w 134"/>
                <a:gd name="T31" fmla="*/ 128 h 134"/>
                <a:gd name="T32" fmla="*/ 67 w 134"/>
                <a:gd name="T33" fmla="*/ 126 h 134"/>
                <a:gd name="T34" fmla="*/ 105 w 134"/>
                <a:gd name="T35" fmla="*/ 128 h 134"/>
                <a:gd name="T36" fmla="*/ 129 w 134"/>
                <a:gd name="T37" fmla="*/ 132 h 134"/>
                <a:gd name="T38" fmla="*/ 134 w 134"/>
                <a:gd name="T39" fmla="*/ 134 h 134"/>
                <a:gd name="T40" fmla="*/ 131 w 134"/>
                <a:gd name="T41" fmla="*/ 129 h 134"/>
                <a:gd name="T42" fmla="*/ 128 w 134"/>
                <a:gd name="T43" fmla="*/ 105 h 134"/>
                <a:gd name="T44" fmla="*/ 126 w 134"/>
                <a:gd name="T45" fmla="*/ 67 h 134"/>
                <a:gd name="T46" fmla="*/ 128 w 134"/>
                <a:gd name="T47" fmla="*/ 29 h 134"/>
                <a:gd name="T48" fmla="*/ 131 w 134"/>
                <a:gd name="T49" fmla="*/ 4 h 134"/>
                <a:gd name="T50" fmla="*/ 134 w 134"/>
                <a:gd name="T5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34">
                  <a:moveTo>
                    <a:pt x="134" y="0"/>
                  </a:moveTo>
                  <a:cubicBezTo>
                    <a:pt x="134" y="0"/>
                    <a:pt x="132" y="1"/>
                    <a:pt x="129" y="2"/>
                  </a:cubicBezTo>
                  <a:cubicBezTo>
                    <a:pt x="126" y="4"/>
                    <a:pt x="118" y="5"/>
                    <a:pt x="105" y="6"/>
                  </a:cubicBezTo>
                  <a:cubicBezTo>
                    <a:pt x="92" y="7"/>
                    <a:pt x="79" y="8"/>
                    <a:pt x="67" y="8"/>
                  </a:cubicBezTo>
                  <a:cubicBezTo>
                    <a:pt x="55" y="8"/>
                    <a:pt x="41" y="7"/>
                    <a:pt x="28" y="6"/>
                  </a:cubicBezTo>
                  <a:cubicBezTo>
                    <a:pt x="15" y="5"/>
                    <a:pt x="7" y="4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4"/>
                  </a:cubicBezTo>
                  <a:cubicBezTo>
                    <a:pt x="3" y="8"/>
                    <a:pt x="5" y="16"/>
                    <a:pt x="6" y="29"/>
                  </a:cubicBezTo>
                  <a:cubicBezTo>
                    <a:pt x="7" y="42"/>
                    <a:pt x="7" y="55"/>
                    <a:pt x="7" y="67"/>
                  </a:cubicBezTo>
                  <a:cubicBezTo>
                    <a:pt x="7" y="79"/>
                    <a:pt x="7" y="92"/>
                    <a:pt x="6" y="105"/>
                  </a:cubicBezTo>
                  <a:cubicBezTo>
                    <a:pt x="5" y="118"/>
                    <a:pt x="3" y="126"/>
                    <a:pt x="2" y="129"/>
                  </a:cubicBezTo>
                  <a:cubicBezTo>
                    <a:pt x="1" y="133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1" y="133"/>
                    <a:pt x="4" y="132"/>
                  </a:cubicBezTo>
                  <a:cubicBezTo>
                    <a:pt x="7" y="130"/>
                    <a:pt x="15" y="129"/>
                    <a:pt x="28" y="128"/>
                  </a:cubicBezTo>
                  <a:cubicBezTo>
                    <a:pt x="41" y="127"/>
                    <a:pt x="55" y="126"/>
                    <a:pt x="67" y="126"/>
                  </a:cubicBezTo>
                  <a:cubicBezTo>
                    <a:pt x="79" y="126"/>
                    <a:pt x="92" y="127"/>
                    <a:pt x="105" y="128"/>
                  </a:cubicBezTo>
                  <a:cubicBezTo>
                    <a:pt x="118" y="129"/>
                    <a:pt x="126" y="130"/>
                    <a:pt x="129" y="132"/>
                  </a:cubicBezTo>
                  <a:cubicBezTo>
                    <a:pt x="132" y="133"/>
                    <a:pt x="134" y="134"/>
                    <a:pt x="134" y="134"/>
                  </a:cubicBezTo>
                  <a:cubicBezTo>
                    <a:pt x="134" y="134"/>
                    <a:pt x="133" y="133"/>
                    <a:pt x="131" y="129"/>
                  </a:cubicBezTo>
                  <a:cubicBezTo>
                    <a:pt x="130" y="126"/>
                    <a:pt x="129" y="118"/>
                    <a:pt x="128" y="105"/>
                  </a:cubicBezTo>
                  <a:cubicBezTo>
                    <a:pt x="127" y="92"/>
                    <a:pt x="126" y="79"/>
                    <a:pt x="126" y="67"/>
                  </a:cubicBezTo>
                  <a:cubicBezTo>
                    <a:pt x="126" y="55"/>
                    <a:pt x="127" y="42"/>
                    <a:pt x="128" y="29"/>
                  </a:cubicBezTo>
                  <a:cubicBezTo>
                    <a:pt x="129" y="16"/>
                    <a:pt x="130" y="8"/>
                    <a:pt x="131" y="4"/>
                  </a:cubicBezTo>
                  <a:cubicBezTo>
                    <a:pt x="133" y="1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4189" y="225"/>
              <a:ext cx="18" cy="18"/>
            </a:xfrm>
            <a:custGeom>
              <a:avLst/>
              <a:gdLst>
                <a:gd name="T0" fmla="*/ 32 w 32"/>
                <a:gd name="T1" fmla="*/ 0 h 32"/>
                <a:gd name="T2" fmla="*/ 31 w 32"/>
                <a:gd name="T3" fmla="*/ 0 h 32"/>
                <a:gd name="T4" fmla="*/ 25 w 32"/>
                <a:gd name="T5" fmla="*/ 1 h 32"/>
                <a:gd name="T6" fmla="*/ 16 w 32"/>
                <a:gd name="T7" fmla="*/ 1 h 32"/>
                <a:gd name="T8" fmla="*/ 7 w 32"/>
                <a:gd name="T9" fmla="*/ 1 h 32"/>
                <a:gd name="T10" fmla="*/ 1 w 32"/>
                <a:gd name="T11" fmla="*/ 0 h 32"/>
                <a:gd name="T12" fmla="*/ 0 w 32"/>
                <a:gd name="T13" fmla="*/ 0 h 32"/>
                <a:gd name="T14" fmla="*/ 1 w 32"/>
                <a:gd name="T15" fmla="*/ 1 h 32"/>
                <a:gd name="T16" fmla="*/ 2 w 32"/>
                <a:gd name="T17" fmla="*/ 6 h 32"/>
                <a:gd name="T18" fmla="*/ 2 w 32"/>
                <a:gd name="T19" fmla="*/ 16 h 32"/>
                <a:gd name="T20" fmla="*/ 2 w 32"/>
                <a:gd name="T21" fmla="*/ 25 h 32"/>
                <a:gd name="T22" fmla="*/ 1 w 32"/>
                <a:gd name="T23" fmla="*/ 31 h 32"/>
                <a:gd name="T24" fmla="*/ 0 w 32"/>
                <a:gd name="T25" fmla="*/ 32 h 32"/>
                <a:gd name="T26" fmla="*/ 0 w 32"/>
                <a:gd name="T27" fmla="*/ 32 h 32"/>
                <a:gd name="T28" fmla="*/ 1 w 32"/>
                <a:gd name="T29" fmla="*/ 31 h 32"/>
                <a:gd name="T30" fmla="*/ 7 w 32"/>
                <a:gd name="T31" fmla="*/ 30 h 32"/>
                <a:gd name="T32" fmla="*/ 16 w 32"/>
                <a:gd name="T33" fmla="*/ 30 h 32"/>
                <a:gd name="T34" fmla="*/ 25 w 32"/>
                <a:gd name="T35" fmla="*/ 30 h 32"/>
                <a:gd name="T36" fmla="*/ 31 w 32"/>
                <a:gd name="T37" fmla="*/ 31 h 32"/>
                <a:gd name="T38" fmla="*/ 32 w 32"/>
                <a:gd name="T39" fmla="*/ 32 h 32"/>
                <a:gd name="T40" fmla="*/ 32 w 32"/>
                <a:gd name="T41" fmla="*/ 31 h 32"/>
                <a:gd name="T42" fmla="*/ 31 w 32"/>
                <a:gd name="T43" fmla="*/ 25 h 32"/>
                <a:gd name="T44" fmla="*/ 30 w 32"/>
                <a:gd name="T45" fmla="*/ 16 h 32"/>
                <a:gd name="T46" fmla="*/ 31 w 32"/>
                <a:gd name="T47" fmla="*/ 6 h 32"/>
                <a:gd name="T48" fmla="*/ 32 w 32"/>
                <a:gd name="T49" fmla="*/ 1 h 32"/>
                <a:gd name="T50" fmla="*/ 32 w 32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2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30" y="0"/>
                    <a:pt x="28" y="1"/>
                    <a:pt x="25" y="1"/>
                  </a:cubicBezTo>
                  <a:cubicBezTo>
                    <a:pt x="22" y="1"/>
                    <a:pt x="19" y="1"/>
                    <a:pt x="16" y="1"/>
                  </a:cubicBezTo>
                  <a:cubicBezTo>
                    <a:pt x="13" y="1"/>
                    <a:pt x="10" y="1"/>
                    <a:pt x="7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3"/>
                    <a:pt x="2" y="6"/>
                  </a:cubicBezTo>
                  <a:cubicBezTo>
                    <a:pt x="2" y="10"/>
                    <a:pt x="2" y="13"/>
                    <a:pt x="2" y="16"/>
                  </a:cubicBezTo>
                  <a:cubicBezTo>
                    <a:pt x="2" y="19"/>
                    <a:pt x="2" y="22"/>
                    <a:pt x="2" y="25"/>
                  </a:cubicBezTo>
                  <a:cubicBezTo>
                    <a:pt x="1" y="28"/>
                    <a:pt x="1" y="3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1" y="31"/>
                  </a:cubicBezTo>
                  <a:cubicBezTo>
                    <a:pt x="2" y="31"/>
                    <a:pt x="4" y="30"/>
                    <a:pt x="7" y="30"/>
                  </a:cubicBezTo>
                  <a:cubicBezTo>
                    <a:pt x="10" y="30"/>
                    <a:pt x="13" y="30"/>
                    <a:pt x="16" y="30"/>
                  </a:cubicBezTo>
                  <a:cubicBezTo>
                    <a:pt x="19" y="30"/>
                    <a:pt x="22" y="30"/>
                    <a:pt x="25" y="30"/>
                  </a:cubicBezTo>
                  <a:cubicBezTo>
                    <a:pt x="28" y="30"/>
                    <a:pt x="30" y="31"/>
                    <a:pt x="31" y="31"/>
                  </a:cubicBezTo>
                  <a:cubicBezTo>
                    <a:pt x="32" y="31"/>
                    <a:pt x="32" y="32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1" y="30"/>
                    <a:pt x="31" y="28"/>
                    <a:pt x="31" y="25"/>
                  </a:cubicBezTo>
                  <a:cubicBezTo>
                    <a:pt x="30" y="22"/>
                    <a:pt x="30" y="19"/>
                    <a:pt x="30" y="16"/>
                  </a:cubicBezTo>
                  <a:cubicBezTo>
                    <a:pt x="30" y="13"/>
                    <a:pt x="30" y="10"/>
                    <a:pt x="31" y="6"/>
                  </a:cubicBezTo>
                  <a:cubicBezTo>
                    <a:pt x="31" y="3"/>
                    <a:pt x="31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24" name="正方形/長方形 23"/>
          <p:cNvSpPr/>
          <p:nvPr/>
        </p:nvSpPr>
        <p:spPr>
          <a:xfrm>
            <a:off x="1631380" y="112276"/>
            <a:ext cx="2860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800" b="1" dirty="0">
                <a:solidFill>
                  <a:srgbClr val="006666"/>
                </a:solidFill>
                <a:latin typeface="Arial" charset="0"/>
              </a:rPr>
              <a:t>Vision Platinum Society </a:t>
            </a:r>
            <a:endParaRPr lang="ja-JP" altLang="en-US" sz="20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797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491CD-27A5-469A-998A-0E3C33E93A86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366964" y="765176"/>
            <a:ext cx="8193087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      Urban mines from Natural mines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        artifacts saturated and energy saved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830889" y="1917701"/>
            <a:ext cx="304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00"/>
                </a:solidFill>
                <a:ea typeface="ＭＳ ゴシック" pitchFamily="49" charset="-128"/>
              </a:rPr>
              <a:t>  ratio of energy for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00"/>
                </a:solidFill>
                <a:ea typeface="ＭＳ ゴシック" pitchFamily="49" charset="-128"/>
              </a:rPr>
              <a:t>  reduction and melting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359150" y="2635250"/>
            <a:ext cx="4725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0000"/>
                </a:solidFill>
                <a:ea typeface="ＭＳ ゴシック" pitchFamily="49" charset="-128"/>
              </a:rPr>
              <a:t>Iron                             27 times</a:t>
            </a:r>
            <a:r>
              <a:rPr lang="ja-JP" altLang="en-US" sz="2400" b="1">
                <a:solidFill>
                  <a:srgbClr val="000000"/>
                </a:solidFill>
                <a:ea typeface="ＭＳ ゴシック" pitchFamily="49" charset="-128"/>
              </a:rPr>
              <a:t>　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359151" y="3355976"/>
            <a:ext cx="44438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0000"/>
                </a:solidFill>
                <a:ea typeface="ＭＳ ゴシック" pitchFamily="49" charset="-128"/>
              </a:rPr>
              <a:t>Aluminum </a:t>
            </a:r>
            <a:r>
              <a:rPr lang="ja-JP" altLang="en-US" sz="2400" b="1">
                <a:solidFill>
                  <a:srgbClr val="000000"/>
                </a:solidFill>
                <a:ea typeface="ＭＳ ゴシック" pitchFamily="49" charset="-128"/>
              </a:rPr>
              <a:t>　 　　     </a:t>
            </a:r>
            <a:r>
              <a:rPr lang="en-US" altLang="ja-JP" sz="2400" b="1">
                <a:solidFill>
                  <a:srgbClr val="000000"/>
                </a:solidFill>
                <a:ea typeface="ＭＳ ゴシック" pitchFamily="49" charset="-128"/>
              </a:rPr>
              <a:t>83 times</a:t>
            </a:r>
            <a:endParaRPr lang="ja-JP" altLang="en-US" sz="2400" b="1">
              <a:solidFill>
                <a:srgbClr val="000000"/>
              </a:solidFill>
              <a:ea typeface="ＭＳ ゴシック" pitchFamily="49" charset="-128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362325" y="4700588"/>
            <a:ext cx="4452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0000"/>
                </a:solidFill>
                <a:ea typeface="ＭＳ ゴシック" pitchFamily="49" charset="-128"/>
              </a:rPr>
              <a:t>Gold                           50  times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930900" y="3933826"/>
            <a:ext cx="3371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00"/>
                </a:solidFill>
                <a:ea typeface="ＭＳ ゴシック" pitchFamily="49" charset="-128"/>
              </a:rPr>
              <a:t>ratio of concentration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00"/>
                </a:solidFill>
                <a:ea typeface="ＭＳ ゴシック" pitchFamily="49" charset="-128"/>
              </a:rPr>
              <a:t>mines and mobile phones 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495550" y="5573714"/>
            <a:ext cx="78184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6666"/>
                </a:solidFill>
                <a:latin typeface="Tahoma" pitchFamily="34" charset="0"/>
                <a:cs typeface="Tahoma" pitchFamily="34" charset="0"/>
              </a:rPr>
              <a:t>Human will become free from excavation. 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555357" y="44530"/>
            <a:ext cx="3059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sz="2800" b="1" i="1" dirty="0">
                <a:solidFill>
                  <a:srgbClr val="0000CC"/>
                </a:solidFill>
                <a:ea typeface="ＭＳ Ｐゴシック" pitchFamily="50" charset="-128"/>
              </a:rPr>
              <a:t>  </a:t>
            </a:r>
            <a:r>
              <a:rPr lang="en-US" altLang="ja-JP" sz="1800" b="1" dirty="0">
                <a:solidFill>
                  <a:srgbClr val="006666"/>
                </a:solidFill>
                <a:ea typeface="ＭＳ Ｐゴシック" pitchFamily="50" charset="-128"/>
              </a:rPr>
              <a:t>Vision Platinum Society </a:t>
            </a:r>
            <a:endParaRPr lang="en-US" altLang="ja-JP" sz="1800" b="1" dirty="0">
              <a:solidFill>
                <a:srgbClr val="006666"/>
              </a:solidFill>
              <a:ea typeface="ＭＳ Ｐゴシック" pitchFamily="50" charset="-128"/>
            </a:endParaRPr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7392181" y="44530"/>
            <a:ext cx="595313" cy="633412"/>
            <a:chOff x="3832" y="84"/>
            <a:chExt cx="375" cy="399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3832" y="84"/>
              <a:ext cx="213" cy="399"/>
            </a:xfrm>
            <a:custGeom>
              <a:avLst/>
              <a:gdLst>
                <a:gd name="T0" fmla="*/ 124 w 213"/>
                <a:gd name="T1" fmla="*/ 399 h 399"/>
                <a:gd name="T2" fmla="*/ 213 w 213"/>
                <a:gd name="T3" fmla="*/ 186 h 399"/>
                <a:gd name="T4" fmla="*/ 137 w 213"/>
                <a:gd name="T5" fmla="*/ 0 h 399"/>
                <a:gd name="T6" fmla="*/ 22 w 213"/>
                <a:gd name="T7" fmla="*/ 46 h 399"/>
                <a:gd name="T8" fmla="*/ 0 w 213"/>
                <a:gd name="T9" fmla="*/ 97 h 399"/>
                <a:gd name="T10" fmla="*/ 124 w 213"/>
                <a:gd name="T1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399">
                  <a:moveTo>
                    <a:pt x="124" y="399"/>
                  </a:moveTo>
                  <a:lnTo>
                    <a:pt x="213" y="186"/>
                  </a:lnTo>
                  <a:lnTo>
                    <a:pt x="137" y="0"/>
                  </a:lnTo>
                  <a:lnTo>
                    <a:pt x="22" y="46"/>
                  </a:lnTo>
                  <a:lnTo>
                    <a:pt x="0" y="9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7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3897" y="144"/>
              <a:ext cx="75" cy="75"/>
            </a:xfrm>
            <a:custGeom>
              <a:avLst/>
              <a:gdLst>
                <a:gd name="T0" fmla="*/ 134 w 134"/>
                <a:gd name="T1" fmla="*/ 0 h 134"/>
                <a:gd name="T2" fmla="*/ 129 w 134"/>
                <a:gd name="T3" fmla="*/ 2 h 134"/>
                <a:gd name="T4" fmla="*/ 105 w 134"/>
                <a:gd name="T5" fmla="*/ 6 h 134"/>
                <a:gd name="T6" fmla="*/ 67 w 134"/>
                <a:gd name="T7" fmla="*/ 8 h 134"/>
                <a:gd name="T8" fmla="*/ 28 w 134"/>
                <a:gd name="T9" fmla="*/ 6 h 134"/>
                <a:gd name="T10" fmla="*/ 4 w 134"/>
                <a:gd name="T11" fmla="*/ 2 h 134"/>
                <a:gd name="T12" fmla="*/ 0 w 134"/>
                <a:gd name="T13" fmla="*/ 0 h 134"/>
                <a:gd name="T14" fmla="*/ 2 w 134"/>
                <a:gd name="T15" fmla="*/ 4 h 134"/>
                <a:gd name="T16" fmla="*/ 6 w 134"/>
                <a:gd name="T17" fmla="*/ 29 h 134"/>
                <a:gd name="T18" fmla="*/ 7 w 134"/>
                <a:gd name="T19" fmla="*/ 67 h 134"/>
                <a:gd name="T20" fmla="*/ 6 w 134"/>
                <a:gd name="T21" fmla="*/ 105 h 134"/>
                <a:gd name="T22" fmla="*/ 2 w 134"/>
                <a:gd name="T23" fmla="*/ 129 h 134"/>
                <a:gd name="T24" fmla="*/ 0 w 134"/>
                <a:gd name="T25" fmla="*/ 134 h 134"/>
                <a:gd name="T26" fmla="*/ 0 w 134"/>
                <a:gd name="T27" fmla="*/ 134 h 134"/>
                <a:gd name="T28" fmla="*/ 4 w 134"/>
                <a:gd name="T29" fmla="*/ 132 h 134"/>
                <a:gd name="T30" fmla="*/ 28 w 134"/>
                <a:gd name="T31" fmla="*/ 128 h 134"/>
                <a:gd name="T32" fmla="*/ 67 w 134"/>
                <a:gd name="T33" fmla="*/ 126 h 134"/>
                <a:gd name="T34" fmla="*/ 105 w 134"/>
                <a:gd name="T35" fmla="*/ 128 h 134"/>
                <a:gd name="T36" fmla="*/ 129 w 134"/>
                <a:gd name="T37" fmla="*/ 132 h 134"/>
                <a:gd name="T38" fmla="*/ 134 w 134"/>
                <a:gd name="T39" fmla="*/ 134 h 134"/>
                <a:gd name="T40" fmla="*/ 131 w 134"/>
                <a:gd name="T41" fmla="*/ 129 h 134"/>
                <a:gd name="T42" fmla="*/ 128 w 134"/>
                <a:gd name="T43" fmla="*/ 105 h 134"/>
                <a:gd name="T44" fmla="*/ 126 w 134"/>
                <a:gd name="T45" fmla="*/ 67 h 134"/>
                <a:gd name="T46" fmla="*/ 128 w 134"/>
                <a:gd name="T47" fmla="*/ 29 h 134"/>
                <a:gd name="T48" fmla="*/ 131 w 134"/>
                <a:gd name="T49" fmla="*/ 4 h 134"/>
                <a:gd name="T50" fmla="*/ 134 w 134"/>
                <a:gd name="T5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34">
                  <a:moveTo>
                    <a:pt x="134" y="0"/>
                  </a:moveTo>
                  <a:cubicBezTo>
                    <a:pt x="134" y="0"/>
                    <a:pt x="132" y="1"/>
                    <a:pt x="129" y="2"/>
                  </a:cubicBezTo>
                  <a:cubicBezTo>
                    <a:pt x="126" y="4"/>
                    <a:pt x="118" y="5"/>
                    <a:pt x="105" y="6"/>
                  </a:cubicBezTo>
                  <a:cubicBezTo>
                    <a:pt x="92" y="7"/>
                    <a:pt x="79" y="8"/>
                    <a:pt x="67" y="8"/>
                  </a:cubicBezTo>
                  <a:cubicBezTo>
                    <a:pt x="55" y="8"/>
                    <a:pt x="41" y="7"/>
                    <a:pt x="28" y="6"/>
                  </a:cubicBezTo>
                  <a:cubicBezTo>
                    <a:pt x="15" y="5"/>
                    <a:pt x="7" y="4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4"/>
                  </a:cubicBezTo>
                  <a:cubicBezTo>
                    <a:pt x="3" y="8"/>
                    <a:pt x="5" y="16"/>
                    <a:pt x="6" y="29"/>
                  </a:cubicBezTo>
                  <a:cubicBezTo>
                    <a:pt x="7" y="42"/>
                    <a:pt x="7" y="55"/>
                    <a:pt x="7" y="67"/>
                  </a:cubicBezTo>
                  <a:cubicBezTo>
                    <a:pt x="7" y="79"/>
                    <a:pt x="7" y="92"/>
                    <a:pt x="6" y="105"/>
                  </a:cubicBezTo>
                  <a:cubicBezTo>
                    <a:pt x="5" y="118"/>
                    <a:pt x="3" y="126"/>
                    <a:pt x="2" y="129"/>
                  </a:cubicBezTo>
                  <a:cubicBezTo>
                    <a:pt x="1" y="133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1" y="133"/>
                    <a:pt x="4" y="132"/>
                  </a:cubicBezTo>
                  <a:cubicBezTo>
                    <a:pt x="7" y="130"/>
                    <a:pt x="15" y="129"/>
                    <a:pt x="28" y="128"/>
                  </a:cubicBezTo>
                  <a:cubicBezTo>
                    <a:pt x="41" y="127"/>
                    <a:pt x="55" y="126"/>
                    <a:pt x="67" y="126"/>
                  </a:cubicBezTo>
                  <a:cubicBezTo>
                    <a:pt x="79" y="126"/>
                    <a:pt x="92" y="127"/>
                    <a:pt x="105" y="128"/>
                  </a:cubicBezTo>
                  <a:cubicBezTo>
                    <a:pt x="118" y="129"/>
                    <a:pt x="126" y="130"/>
                    <a:pt x="129" y="132"/>
                  </a:cubicBezTo>
                  <a:cubicBezTo>
                    <a:pt x="132" y="133"/>
                    <a:pt x="134" y="134"/>
                    <a:pt x="134" y="134"/>
                  </a:cubicBezTo>
                  <a:cubicBezTo>
                    <a:pt x="134" y="134"/>
                    <a:pt x="133" y="133"/>
                    <a:pt x="131" y="129"/>
                  </a:cubicBezTo>
                  <a:cubicBezTo>
                    <a:pt x="130" y="126"/>
                    <a:pt x="129" y="118"/>
                    <a:pt x="128" y="105"/>
                  </a:cubicBezTo>
                  <a:cubicBezTo>
                    <a:pt x="127" y="92"/>
                    <a:pt x="126" y="79"/>
                    <a:pt x="126" y="67"/>
                  </a:cubicBezTo>
                  <a:cubicBezTo>
                    <a:pt x="126" y="55"/>
                    <a:pt x="127" y="42"/>
                    <a:pt x="128" y="29"/>
                  </a:cubicBezTo>
                  <a:cubicBezTo>
                    <a:pt x="129" y="16"/>
                    <a:pt x="130" y="8"/>
                    <a:pt x="131" y="4"/>
                  </a:cubicBezTo>
                  <a:cubicBezTo>
                    <a:pt x="133" y="1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5" name="Freeform 37"/>
            <p:cNvSpPr>
              <a:spLocks/>
            </p:cNvSpPr>
            <p:nvPr/>
          </p:nvSpPr>
          <p:spPr bwMode="auto">
            <a:xfrm>
              <a:off x="4189" y="225"/>
              <a:ext cx="18" cy="18"/>
            </a:xfrm>
            <a:custGeom>
              <a:avLst/>
              <a:gdLst>
                <a:gd name="T0" fmla="*/ 32 w 32"/>
                <a:gd name="T1" fmla="*/ 0 h 32"/>
                <a:gd name="T2" fmla="*/ 31 w 32"/>
                <a:gd name="T3" fmla="*/ 0 h 32"/>
                <a:gd name="T4" fmla="*/ 25 w 32"/>
                <a:gd name="T5" fmla="*/ 1 h 32"/>
                <a:gd name="T6" fmla="*/ 16 w 32"/>
                <a:gd name="T7" fmla="*/ 1 h 32"/>
                <a:gd name="T8" fmla="*/ 7 w 32"/>
                <a:gd name="T9" fmla="*/ 1 h 32"/>
                <a:gd name="T10" fmla="*/ 1 w 32"/>
                <a:gd name="T11" fmla="*/ 0 h 32"/>
                <a:gd name="T12" fmla="*/ 0 w 32"/>
                <a:gd name="T13" fmla="*/ 0 h 32"/>
                <a:gd name="T14" fmla="*/ 1 w 32"/>
                <a:gd name="T15" fmla="*/ 1 h 32"/>
                <a:gd name="T16" fmla="*/ 2 w 32"/>
                <a:gd name="T17" fmla="*/ 6 h 32"/>
                <a:gd name="T18" fmla="*/ 2 w 32"/>
                <a:gd name="T19" fmla="*/ 16 h 32"/>
                <a:gd name="T20" fmla="*/ 2 w 32"/>
                <a:gd name="T21" fmla="*/ 25 h 32"/>
                <a:gd name="T22" fmla="*/ 1 w 32"/>
                <a:gd name="T23" fmla="*/ 31 h 32"/>
                <a:gd name="T24" fmla="*/ 0 w 32"/>
                <a:gd name="T25" fmla="*/ 32 h 32"/>
                <a:gd name="T26" fmla="*/ 0 w 32"/>
                <a:gd name="T27" fmla="*/ 32 h 32"/>
                <a:gd name="T28" fmla="*/ 1 w 32"/>
                <a:gd name="T29" fmla="*/ 31 h 32"/>
                <a:gd name="T30" fmla="*/ 7 w 32"/>
                <a:gd name="T31" fmla="*/ 30 h 32"/>
                <a:gd name="T32" fmla="*/ 16 w 32"/>
                <a:gd name="T33" fmla="*/ 30 h 32"/>
                <a:gd name="T34" fmla="*/ 25 w 32"/>
                <a:gd name="T35" fmla="*/ 30 h 32"/>
                <a:gd name="T36" fmla="*/ 31 w 32"/>
                <a:gd name="T37" fmla="*/ 31 h 32"/>
                <a:gd name="T38" fmla="*/ 32 w 32"/>
                <a:gd name="T39" fmla="*/ 32 h 32"/>
                <a:gd name="T40" fmla="*/ 32 w 32"/>
                <a:gd name="T41" fmla="*/ 31 h 32"/>
                <a:gd name="T42" fmla="*/ 31 w 32"/>
                <a:gd name="T43" fmla="*/ 25 h 32"/>
                <a:gd name="T44" fmla="*/ 30 w 32"/>
                <a:gd name="T45" fmla="*/ 16 h 32"/>
                <a:gd name="T46" fmla="*/ 31 w 32"/>
                <a:gd name="T47" fmla="*/ 6 h 32"/>
                <a:gd name="T48" fmla="*/ 32 w 32"/>
                <a:gd name="T49" fmla="*/ 1 h 32"/>
                <a:gd name="T50" fmla="*/ 32 w 32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2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30" y="0"/>
                    <a:pt x="28" y="1"/>
                    <a:pt x="25" y="1"/>
                  </a:cubicBezTo>
                  <a:cubicBezTo>
                    <a:pt x="22" y="1"/>
                    <a:pt x="19" y="1"/>
                    <a:pt x="16" y="1"/>
                  </a:cubicBezTo>
                  <a:cubicBezTo>
                    <a:pt x="13" y="1"/>
                    <a:pt x="10" y="1"/>
                    <a:pt x="7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3"/>
                    <a:pt x="2" y="6"/>
                  </a:cubicBezTo>
                  <a:cubicBezTo>
                    <a:pt x="2" y="10"/>
                    <a:pt x="2" y="13"/>
                    <a:pt x="2" y="16"/>
                  </a:cubicBezTo>
                  <a:cubicBezTo>
                    <a:pt x="2" y="19"/>
                    <a:pt x="2" y="22"/>
                    <a:pt x="2" y="25"/>
                  </a:cubicBezTo>
                  <a:cubicBezTo>
                    <a:pt x="1" y="28"/>
                    <a:pt x="1" y="3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1" y="31"/>
                  </a:cubicBezTo>
                  <a:cubicBezTo>
                    <a:pt x="2" y="31"/>
                    <a:pt x="4" y="30"/>
                    <a:pt x="7" y="30"/>
                  </a:cubicBezTo>
                  <a:cubicBezTo>
                    <a:pt x="10" y="30"/>
                    <a:pt x="13" y="30"/>
                    <a:pt x="16" y="30"/>
                  </a:cubicBezTo>
                  <a:cubicBezTo>
                    <a:pt x="19" y="30"/>
                    <a:pt x="22" y="30"/>
                    <a:pt x="25" y="30"/>
                  </a:cubicBezTo>
                  <a:cubicBezTo>
                    <a:pt x="28" y="30"/>
                    <a:pt x="30" y="31"/>
                    <a:pt x="31" y="31"/>
                  </a:cubicBezTo>
                  <a:cubicBezTo>
                    <a:pt x="32" y="31"/>
                    <a:pt x="32" y="32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1" y="30"/>
                    <a:pt x="31" y="28"/>
                    <a:pt x="31" y="25"/>
                  </a:cubicBezTo>
                  <a:cubicBezTo>
                    <a:pt x="30" y="22"/>
                    <a:pt x="30" y="19"/>
                    <a:pt x="30" y="16"/>
                  </a:cubicBezTo>
                  <a:cubicBezTo>
                    <a:pt x="30" y="13"/>
                    <a:pt x="30" y="10"/>
                    <a:pt x="31" y="6"/>
                  </a:cubicBezTo>
                  <a:cubicBezTo>
                    <a:pt x="31" y="3"/>
                    <a:pt x="31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7680221" y="18855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solidFill>
                  <a:srgbClr val="006666"/>
                </a:solidFill>
                <a:latin typeface="Arial" charset="0"/>
                <a:ea typeface="ＭＳ Ｐゴシック" charset="-128"/>
              </a:rPr>
              <a:t>Platinum Society Network</a:t>
            </a:r>
            <a:endParaRPr lang="ja-JP" altLang="en-US" sz="1800" b="1" dirty="0">
              <a:solidFill>
                <a:srgbClr val="006666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334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491CD-27A5-469A-998A-0E3C33E93A86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871913" y="2249334"/>
            <a:ext cx="46148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Energy     </a:t>
            </a:r>
            <a:r>
              <a:rPr lang="ja-JP" altLang="en-US" sz="2800" b="1">
                <a:solidFill>
                  <a:srgbClr val="000000"/>
                </a:solidFill>
                <a:latin typeface="Tahoma" pitchFamily="34" charset="0"/>
                <a:ea typeface="ＭＳ ゴシック" pitchFamily="49" charset="-128"/>
                <a:cs typeface="Tahoma" pitchFamily="34" charset="0"/>
              </a:rPr>
              <a:t>　   　　</a:t>
            </a:r>
            <a:r>
              <a:rPr lang="en-US" altLang="ja-JP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70%</a:t>
            </a:r>
            <a:r>
              <a:rPr lang="ja-JP" altLang="en-US" sz="2800" b="1">
                <a:solidFill>
                  <a:srgbClr val="000000"/>
                </a:solidFill>
                <a:latin typeface="Tahoma" pitchFamily="34" charset="0"/>
                <a:ea typeface="ＭＳ ゴシック" pitchFamily="49" charset="-128"/>
              </a:rPr>
              <a:t>　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51275" y="2770033"/>
            <a:ext cx="471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Mineral   </a:t>
            </a:r>
            <a:r>
              <a:rPr lang="ja-JP" altLang="en-US" sz="2800" b="1" dirty="0">
                <a:solidFill>
                  <a:srgbClr val="000000"/>
                </a:solidFill>
                <a:latin typeface="Tahoma" pitchFamily="34" charset="0"/>
                <a:ea typeface="ＭＳ ゴシック" pitchFamily="49" charset="-128"/>
                <a:cs typeface="Tahoma" pitchFamily="34" charset="0"/>
              </a:rPr>
              <a:t>　　　     </a:t>
            </a:r>
            <a:r>
              <a:rPr lang="en-US" altLang="ja-JP" sz="28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70</a:t>
            </a:r>
            <a:r>
              <a:rPr lang="en-US" altLang="ja-JP" sz="28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%</a:t>
            </a:r>
            <a:r>
              <a:rPr lang="ja-JP" altLang="en-US" sz="2800" b="1" dirty="0">
                <a:solidFill>
                  <a:srgbClr val="000000"/>
                </a:solidFill>
                <a:latin typeface="Tahoma" pitchFamily="34" charset="0"/>
                <a:ea typeface="ＭＳ ゴシック" pitchFamily="49" charset="-128"/>
              </a:rPr>
              <a:t>　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71913" y="3285970"/>
            <a:ext cx="46442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Food</a:t>
            </a:r>
            <a:r>
              <a:rPr lang="ja-JP" altLang="en-US" sz="2800" b="1" dirty="0">
                <a:solidFill>
                  <a:srgbClr val="000000"/>
                </a:solidFill>
                <a:latin typeface="Tahoma" pitchFamily="34" charset="0"/>
                <a:ea typeface="ＭＳ ゴシック" pitchFamily="49" charset="-128"/>
                <a:cs typeface="Tahoma" pitchFamily="34" charset="0"/>
              </a:rPr>
              <a:t>　　　　　  </a:t>
            </a:r>
            <a:r>
              <a:rPr lang="ja-JP" altLang="en-US" sz="2800" b="1" dirty="0">
                <a:solidFill>
                  <a:srgbClr val="000000"/>
                </a:solidFill>
                <a:latin typeface="Tahoma" pitchFamily="34" charset="0"/>
                <a:ea typeface="ＭＳ ゴシック" pitchFamily="49" charset="-128"/>
                <a:cs typeface="Tahoma" pitchFamily="34" charset="0"/>
              </a:rPr>
              <a:t>   </a:t>
            </a:r>
            <a:r>
              <a:rPr lang="en-US" altLang="ja-JP" sz="28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70%</a:t>
            </a:r>
            <a:r>
              <a:rPr lang="ja-JP" altLang="en-US" sz="2800" b="1" dirty="0">
                <a:solidFill>
                  <a:srgbClr val="000000"/>
                </a:solidFill>
                <a:latin typeface="Tahoma" pitchFamily="34" charset="0"/>
                <a:ea typeface="ＭＳ ゴシック" pitchFamily="49" charset="-128"/>
              </a:rPr>
              <a:t>　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351481" y="5273522"/>
            <a:ext cx="8208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6666"/>
                </a:solidFill>
                <a:latin typeface="Tahoma" pitchFamily="34" charset="0"/>
                <a:cs typeface="Tahoma" pitchFamily="34" charset="0"/>
              </a:rPr>
              <a:t>In 20</a:t>
            </a:r>
            <a:r>
              <a:rPr lang="en-US" altLang="ja-JP" sz="2400" b="1" baseline="30000" dirty="0">
                <a:solidFill>
                  <a:srgbClr val="006666"/>
                </a:solidFill>
                <a:latin typeface="Tahoma" pitchFamily="34" charset="0"/>
                <a:cs typeface="Tahoma" pitchFamily="34" charset="0"/>
              </a:rPr>
              <a:t>th</a:t>
            </a:r>
            <a:r>
              <a:rPr lang="en-US" altLang="ja-JP" sz="2400" b="1" dirty="0">
                <a:solidFill>
                  <a:srgbClr val="0066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sz="2400" b="1" dirty="0">
                <a:solidFill>
                  <a:srgbClr val="006666"/>
                </a:solidFill>
                <a:latin typeface="Tahoma" pitchFamily="34" charset="0"/>
                <a:cs typeface="Tahoma" pitchFamily="34" charset="0"/>
              </a:rPr>
              <a:t>century </a:t>
            </a:r>
            <a:r>
              <a:rPr lang="en-US" altLang="ja-JP" sz="2400" b="1" dirty="0">
                <a:solidFill>
                  <a:srgbClr val="006666"/>
                </a:solidFill>
                <a:latin typeface="Tahoma" pitchFamily="34" charset="0"/>
                <a:cs typeface="Tahoma" pitchFamily="34" charset="0"/>
              </a:rPr>
              <a:t>industry was monopolized by 10%  </a:t>
            </a:r>
            <a:endParaRPr lang="en-US" altLang="ja-JP" sz="2400" b="1" dirty="0">
              <a:solidFill>
                <a:srgbClr val="0066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892551" y="3805083"/>
            <a:ext cx="45624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Wood                  </a:t>
            </a:r>
            <a:r>
              <a:rPr lang="en-US" altLang="ja-JP" sz="28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altLang="ja-JP" sz="28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100% 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895726" y="4324195"/>
            <a:ext cx="46259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Water                   100%  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991558" y="1412720"/>
            <a:ext cx="82090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Tahoma" pitchFamily="34" charset="0"/>
                <a:ea typeface="ＭＳ ゴシック" pitchFamily="49" charset="-128"/>
                <a:cs typeface="Tahoma" pitchFamily="34" charset="0"/>
              </a:rPr>
              <a:t>　</a:t>
            </a:r>
            <a:r>
              <a:rPr lang="en-US" altLang="ja-JP" sz="2800" b="1" dirty="0">
                <a:solidFill>
                  <a:srgbClr val="000000"/>
                </a:solidFill>
                <a:latin typeface="Tahoma" pitchFamily="34" charset="0"/>
                <a:ea typeface="ＭＳ ゴシック" pitchFamily="49" charset="-128"/>
                <a:cs typeface="Tahoma" pitchFamily="34" charset="0"/>
              </a:rPr>
              <a:t> </a:t>
            </a:r>
            <a:r>
              <a:rPr lang="en-US" altLang="ja-JP" sz="2800" b="1" dirty="0">
                <a:solidFill>
                  <a:srgbClr val="000000"/>
                </a:solidFill>
                <a:latin typeface="Tahoma" pitchFamily="34" charset="0"/>
                <a:ea typeface="ＭＳ ゴシック" pitchFamily="49" charset="-128"/>
                <a:cs typeface="Tahoma" pitchFamily="34" charset="0"/>
              </a:rPr>
              <a:t>Resource Self-Sufficient Japan at 2050</a:t>
            </a:r>
            <a:r>
              <a:rPr lang="ja-JP" altLang="en-US" sz="2800" b="1" dirty="0">
                <a:solidFill>
                  <a:srgbClr val="000000"/>
                </a:solidFill>
                <a:latin typeface="Tahoma" pitchFamily="34" charset="0"/>
                <a:ea typeface="ＭＳ ゴシック" pitchFamily="49" charset="-128"/>
                <a:cs typeface="Tahoma" pitchFamily="34" charset="0"/>
              </a:rPr>
              <a:t>　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555357" y="44530"/>
            <a:ext cx="3059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sz="2800" b="1" i="1" dirty="0">
                <a:solidFill>
                  <a:srgbClr val="0000CC"/>
                </a:solidFill>
                <a:ea typeface="ＭＳ Ｐゴシック" pitchFamily="50" charset="-128"/>
              </a:rPr>
              <a:t>  </a:t>
            </a:r>
            <a:r>
              <a:rPr lang="en-US" altLang="ja-JP" sz="1800" b="1" dirty="0">
                <a:solidFill>
                  <a:srgbClr val="006666"/>
                </a:solidFill>
                <a:ea typeface="ＭＳ Ｐゴシック" pitchFamily="50" charset="-128"/>
              </a:rPr>
              <a:t>Vision Platinum Society </a:t>
            </a:r>
            <a:endParaRPr lang="en-US" altLang="ja-JP" sz="1800" b="1" dirty="0">
              <a:solidFill>
                <a:srgbClr val="006666"/>
              </a:solidFill>
              <a:ea typeface="ＭＳ Ｐゴシック" pitchFamily="50" charset="-128"/>
            </a:endParaRPr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7392181" y="44530"/>
            <a:ext cx="595313" cy="633412"/>
            <a:chOff x="3832" y="84"/>
            <a:chExt cx="375" cy="399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3832" y="84"/>
              <a:ext cx="213" cy="399"/>
            </a:xfrm>
            <a:custGeom>
              <a:avLst/>
              <a:gdLst>
                <a:gd name="T0" fmla="*/ 124 w 213"/>
                <a:gd name="T1" fmla="*/ 399 h 399"/>
                <a:gd name="T2" fmla="*/ 213 w 213"/>
                <a:gd name="T3" fmla="*/ 186 h 399"/>
                <a:gd name="T4" fmla="*/ 137 w 213"/>
                <a:gd name="T5" fmla="*/ 0 h 399"/>
                <a:gd name="T6" fmla="*/ 22 w 213"/>
                <a:gd name="T7" fmla="*/ 46 h 399"/>
                <a:gd name="T8" fmla="*/ 0 w 213"/>
                <a:gd name="T9" fmla="*/ 97 h 399"/>
                <a:gd name="T10" fmla="*/ 124 w 213"/>
                <a:gd name="T1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399">
                  <a:moveTo>
                    <a:pt x="124" y="399"/>
                  </a:moveTo>
                  <a:lnTo>
                    <a:pt x="213" y="186"/>
                  </a:lnTo>
                  <a:lnTo>
                    <a:pt x="137" y="0"/>
                  </a:lnTo>
                  <a:lnTo>
                    <a:pt x="22" y="46"/>
                  </a:lnTo>
                  <a:lnTo>
                    <a:pt x="0" y="9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7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3897" y="144"/>
              <a:ext cx="75" cy="75"/>
            </a:xfrm>
            <a:custGeom>
              <a:avLst/>
              <a:gdLst>
                <a:gd name="T0" fmla="*/ 134 w 134"/>
                <a:gd name="T1" fmla="*/ 0 h 134"/>
                <a:gd name="T2" fmla="*/ 129 w 134"/>
                <a:gd name="T3" fmla="*/ 2 h 134"/>
                <a:gd name="T4" fmla="*/ 105 w 134"/>
                <a:gd name="T5" fmla="*/ 6 h 134"/>
                <a:gd name="T6" fmla="*/ 67 w 134"/>
                <a:gd name="T7" fmla="*/ 8 h 134"/>
                <a:gd name="T8" fmla="*/ 28 w 134"/>
                <a:gd name="T9" fmla="*/ 6 h 134"/>
                <a:gd name="T10" fmla="*/ 4 w 134"/>
                <a:gd name="T11" fmla="*/ 2 h 134"/>
                <a:gd name="T12" fmla="*/ 0 w 134"/>
                <a:gd name="T13" fmla="*/ 0 h 134"/>
                <a:gd name="T14" fmla="*/ 2 w 134"/>
                <a:gd name="T15" fmla="*/ 4 h 134"/>
                <a:gd name="T16" fmla="*/ 6 w 134"/>
                <a:gd name="T17" fmla="*/ 29 h 134"/>
                <a:gd name="T18" fmla="*/ 7 w 134"/>
                <a:gd name="T19" fmla="*/ 67 h 134"/>
                <a:gd name="T20" fmla="*/ 6 w 134"/>
                <a:gd name="T21" fmla="*/ 105 h 134"/>
                <a:gd name="T22" fmla="*/ 2 w 134"/>
                <a:gd name="T23" fmla="*/ 129 h 134"/>
                <a:gd name="T24" fmla="*/ 0 w 134"/>
                <a:gd name="T25" fmla="*/ 134 h 134"/>
                <a:gd name="T26" fmla="*/ 0 w 134"/>
                <a:gd name="T27" fmla="*/ 134 h 134"/>
                <a:gd name="T28" fmla="*/ 4 w 134"/>
                <a:gd name="T29" fmla="*/ 132 h 134"/>
                <a:gd name="T30" fmla="*/ 28 w 134"/>
                <a:gd name="T31" fmla="*/ 128 h 134"/>
                <a:gd name="T32" fmla="*/ 67 w 134"/>
                <a:gd name="T33" fmla="*/ 126 h 134"/>
                <a:gd name="T34" fmla="*/ 105 w 134"/>
                <a:gd name="T35" fmla="*/ 128 h 134"/>
                <a:gd name="T36" fmla="*/ 129 w 134"/>
                <a:gd name="T37" fmla="*/ 132 h 134"/>
                <a:gd name="T38" fmla="*/ 134 w 134"/>
                <a:gd name="T39" fmla="*/ 134 h 134"/>
                <a:gd name="T40" fmla="*/ 131 w 134"/>
                <a:gd name="T41" fmla="*/ 129 h 134"/>
                <a:gd name="T42" fmla="*/ 128 w 134"/>
                <a:gd name="T43" fmla="*/ 105 h 134"/>
                <a:gd name="T44" fmla="*/ 126 w 134"/>
                <a:gd name="T45" fmla="*/ 67 h 134"/>
                <a:gd name="T46" fmla="*/ 128 w 134"/>
                <a:gd name="T47" fmla="*/ 29 h 134"/>
                <a:gd name="T48" fmla="*/ 131 w 134"/>
                <a:gd name="T49" fmla="*/ 4 h 134"/>
                <a:gd name="T50" fmla="*/ 134 w 134"/>
                <a:gd name="T5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34">
                  <a:moveTo>
                    <a:pt x="134" y="0"/>
                  </a:moveTo>
                  <a:cubicBezTo>
                    <a:pt x="134" y="0"/>
                    <a:pt x="132" y="1"/>
                    <a:pt x="129" y="2"/>
                  </a:cubicBezTo>
                  <a:cubicBezTo>
                    <a:pt x="126" y="4"/>
                    <a:pt x="118" y="5"/>
                    <a:pt x="105" y="6"/>
                  </a:cubicBezTo>
                  <a:cubicBezTo>
                    <a:pt x="92" y="7"/>
                    <a:pt x="79" y="8"/>
                    <a:pt x="67" y="8"/>
                  </a:cubicBezTo>
                  <a:cubicBezTo>
                    <a:pt x="55" y="8"/>
                    <a:pt x="41" y="7"/>
                    <a:pt x="28" y="6"/>
                  </a:cubicBezTo>
                  <a:cubicBezTo>
                    <a:pt x="15" y="5"/>
                    <a:pt x="7" y="4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4"/>
                  </a:cubicBezTo>
                  <a:cubicBezTo>
                    <a:pt x="3" y="8"/>
                    <a:pt x="5" y="16"/>
                    <a:pt x="6" y="29"/>
                  </a:cubicBezTo>
                  <a:cubicBezTo>
                    <a:pt x="7" y="42"/>
                    <a:pt x="7" y="55"/>
                    <a:pt x="7" y="67"/>
                  </a:cubicBezTo>
                  <a:cubicBezTo>
                    <a:pt x="7" y="79"/>
                    <a:pt x="7" y="92"/>
                    <a:pt x="6" y="105"/>
                  </a:cubicBezTo>
                  <a:cubicBezTo>
                    <a:pt x="5" y="118"/>
                    <a:pt x="3" y="126"/>
                    <a:pt x="2" y="129"/>
                  </a:cubicBezTo>
                  <a:cubicBezTo>
                    <a:pt x="1" y="133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1" y="133"/>
                    <a:pt x="4" y="132"/>
                  </a:cubicBezTo>
                  <a:cubicBezTo>
                    <a:pt x="7" y="130"/>
                    <a:pt x="15" y="129"/>
                    <a:pt x="28" y="128"/>
                  </a:cubicBezTo>
                  <a:cubicBezTo>
                    <a:pt x="41" y="127"/>
                    <a:pt x="55" y="126"/>
                    <a:pt x="67" y="126"/>
                  </a:cubicBezTo>
                  <a:cubicBezTo>
                    <a:pt x="79" y="126"/>
                    <a:pt x="92" y="127"/>
                    <a:pt x="105" y="128"/>
                  </a:cubicBezTo>
                  <a:cubicBezTo>
                    <a:pt x="118" y="129"/>
                    <a:pt x="126" y="130"/>
                    <a:pt x="129" y="132"/>
                  </a:cubicBezTo>
                  <a:cubicBezTo>
                    <a:pt x="132" y="133"/>
                    <a:pt x="134" y="134"/>
                    <a:pt x="134" y="134"/>
                  </a:cubicBezTo>
                  <a:cubicBezTo>
                    <a:pt x="134" y="134"/>
                    <a:pt x="133" y="133"/>
                    <a:pt x="131" y="129"/>
                  </a:cubicBezTo>
                  <a:cubicBezTo>
                    <a:pt x="130" y="126"/>
                    <a:pt x="129" y="118"/>
                    <a:pt x="128" y="105"/>
                  </a:cubicBezTo>
                  <a:cubicBezTo>
                    <a:pt x="127" y="92"/>
                    <a:pt x="126" y="79"/>
                    <a:pt x="126" y="67"/>
                  </a:cubicBezTo>
                  <a:cubicBezTo>
                    <a:pt x="126" y="55"/>
                    <a:pt x="127" y="42"/>
                    <a:pt x="128" y="29"/>
                  </a:cubicBezTo>
                  <a:cubicBezTo>
                    <a:pt x="129" y="16"/>
                    <a:pt x="130" y="8"/>
                    <a:pt x="131" y="4"/>
                  </a:cubicBezTo>
                  <a:cubicBezTo>
                    <a:pt x="133" y="1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5" name="Freeform 37"/>
            <p:cNvSpPr>
              <a:spLocks/>
            </p:cNvSpPr>
            <p:nvPr/>
          </p:nvSpPr>
          <p:spPr bwMode="auto">
            <a:xfrm>
              <a:off x="4189" y="225"/>
              <a:ext cx="18" cy="18"/>
            </a:xfrm>
            <a:custGeom>
              <a:avLst/>
              <a:gdLst>
                <a:gd name="T0" fmla="*/ 32 w 32"/>
                <a:gd name="T1" fmla="*/ 0 h 32"/>
                <a:gd name="T2" fmla="*/ 31 w 32"/>
                <a:gd name="T3" fmla="*/ 0 h 32"/>
                <a:gd name="T4" fmla="*/ 25 w 32"/>
                <a:gd name="T5" fmla="*/ 1 h 32"/>
                <a:gd name="T6" fmla="*/ 16 w 32"/>
                <a:gd name="T7" fmla="*/ 1 h 32"/>
                <a:gd name="T8" fmla="*/ 7 w 32"/>
                <a:gd name="T9" fmla="*/ 1 h 32"/>
                <a:gd name="T10" fmla="*/ 1 w 32"/>
                <a:gd name="T11" fmla="*/ 0 h 32"/>
                <a:gd name="T12" fmla="*/ 0 w 32"/>
                <a:gd name="T13" fmla="*/ 0 h 32"/>
                <a:gd name="T14" fmla="*/ 1 w 32"/>
                <a:gd name="T15" fmla="*/ 1 h 32"/>
                <a:gd name="T16" fmla="*/ 2 w 32"/>
                <a:gd name="T17" fmla="*/ 6 h 32"/>
                <a:gd name="T18" fmla="*/ 2 w 32"/>
                <a:gd name="T19" fmla="*/ 16 h 32"/>
                <a:gd name="T20" fmla="*/ 2 w 32"/>
                <a:gd name="T21" fmla="*/ 25 h 32"/>
                <a:gd name="T22" fmla="*/ 1 w 32"/>
                <a:gd name="T23" fmla="*/ 31 h 32"/>
                <a:gd name="T24" fmla="*/ 0 w 32"/>
                <a:gd name="T25" fmla="*/ 32 h 32"/>
                <a:gd name="T26" fmla="*/ 0 w 32"/>
                <a:gd name="T27" fmla="*/ 32 h 32"/>
                <a:gd name="T28" fmla="*/ 1 w 32"/>
                <a:gd name="T29" fmla="*/ 31 h 32"/>
                <a:gd name="T30" fmla="*/ 7 w 32"/>
                <a:gd name="T31" fmla="*/ 30 h 32"/>
                <a:gd name="T32" fmla="*/ 16 w 32"/>
                <a:gd name="T33" fmla="*/ 30 h 32"/>
                <a:gd name="T34" fmla="*/ 25 w 32"/>
                <a:gd name="T35" fmla="*/ 30 h 32"/>
                <a:gd name="T36" fmla="*/ 31 w 32"/>
                <a:gd name="T37" fmla="*/ 31 h 32"/>
                <a:gd name="T38" fmla="*/ 32 w 32"/>
                <a:gd name="T39" fmla="*/ 32 h 32"/>
                <a:gd name="T40" fmla="*/ 32 w 32"/>
                <a:gd name="T41" fmla="*/ 31 h 32"/>
                <a:gd name="T42" fmla="*/ 31 w 32"/>
                <a:gd name="T43" fmla="*/ 25 h 32"/>
                <a:gd name="T44" fmla="*/ 30 w 32"/>
                <a:gd name="T45" fmla="*/ 16 h 32"/>
                <a:gd name="T46" fmla="*/ 31 w 32"/>
                <a:gd name="T47" fmla="*/ 6 h 32"/>
                <a:gd name="T48" fmla="*/ 32 w 32"/>
                <a:gd name="T49" fmla="*/ 1 h 32"/>
                <a:gd name="T50" fmla="*/ 32 w 32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2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30" y="0"/>
                    <a:pt x="28" y="1"/>
                    <a:pt x="25" y="1"/>
                  </a:cubicBezTo>
                  <a:cubicBezTo>
                    <a:pt x="22" y="1"/>
                    <a:pt x="19" y="1"/>
                    <a:pt x="16" y="1"/>
                  </a:cubicBezTo>
                  <a:cubicBezTo>
                    <a:pt x="13" y="1"/>
                    <a:pt x="10" y="1"/>
                    <a:pt x="7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3"/>
                    <a:pt x="2" y="6"/>
                  </a:cubicBezTo>
                  <a:cubicBezTo>
                    <a:pt x="2" y="10"/>
                    <a:pt x="2" y="13"/>
                    <a:pt x="2" y="16"/>
                  </a:cubicBezTo>
                  <a:cubicBezTo>
                    <a:pt x="2" y="19"/>
                    <a:pt x="2" y="22"/>
                    <a:pt x="2" y="25"/>
                  </a:cubicBezTo>
                  <a:cubicBezTo>
                    <a:pt x="1" y="28"/>
                    <a:pt x="1" y="3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1" y="31"/>
                  </a:cubicBezTo>
                  <a:cubicBezTo>
                    <a:pt x="2" y="31"/>
                    <a:pt x="4" y="30"/>
                    <a:pt x="7" y="30"/>
                  </a:cubicBezTo>
                  <a:cubicBezTo>
                    <a:pt x="10" y="30"/>
                    <a:pt x="13" y="30"/>
                    <a:pt x="16" y="30"/>
                  </a:cubicBezTo>
                  <a:cubicBezTo>
                    <a:pt x="19" y="30"/>
                    <a:pt x="22" y="30"/>
                    <a:pt x="25" y="30"/>
                  </a:cubicBezTo>
                  <a:cubicBezTo>
                    <a:pt x="28" y="30"/>
                    <a:pt x="30" y="31"/>
                    <a:pt x="31" y="31"/>
                  </a:cubicBezTo>
                  <a:cubicBezTo>
                    <a:pt x="32" y="31"/>
                    <a:pt x="32" y="32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1" y="30"/>
                    <a:pt x="31" y="28"/>
                    <a:pt x="31" y="25"/>
                  </a:cubicBezTo>
                  <a:cubicBezTo>
                    <a:pt x="30" y="22"/>
                    <a:pt x="30" y="19"/>
                    <a:pt x="30" y="16"/>
                  </a:cubicBezTo>
                  <a:cubicBezTo>
                    <a:pt x="30" y="13"/>
                    <a:pt x="30" y="10"/>
                    <a:pt x="31" y="6"/>
                  </a:cubicBezTo>
                  <a:cubicBezTo>
                    <a:pt x="31" y="3"/>
                    <a:pt x="31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7680221" y="18855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solidFill>
                  <a:srgbClr val="006666"/>
                </a:solidFill>
                <a:latin typeface="Arial" charset="0"/>
                <a:ea typeface="ＭＳ Ｐゴシック" charset="-128"/>
              </a:rPr>
              <a:t>Platinum Society Network</a:t>
            </a:r>
            <a:endParaRPr lang="ja-JP" altLang="en-US" sz="1800" b="1" dirty="0">
              <a:solidFill>
                <a:srgbClr val="006666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291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491CD-27A5-469A-998A-0E3C33E93A86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792539" y="6237289"/>
            <a:ext cx="66246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ja-JP" alt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ja-JP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Angus Maddison </a:t>
            </a:r>
            <a:r>
              <a:rPr lang="ja-JP" alt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ja-JP" sz="1200" u="sng" dirty="0">
                <a:solidFill>
                  <a:srgbClr val="007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 on World Population, GDP and Per Capita GDP, 1-2008 AD</a:t>
            </a:r>
            <a:endParaRPr lang="ja-JP" altLang="en-US" sz="1200" u="sng" dirty="0">
              <a:solidFill>
                <a:srgbClr val="007B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27351" y="1148180"/>
            <a:ext cx="6697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</a:rPr>
              <a:t>Per-capita GDP of a country normalized by that of the world.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135188" y="1341439"/>
          <a:ext cx="7859712" cy="497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name="グラフ" r:id="rId3" imgW="7705725" imgH="4876800" progId="Excel.Chart.8">
                  <p:embed/>
                </p:oleObj>
              </mc:Choice>
              <mc:Fallback>
                <p:oleObj name="グラフ" r:id="rId3" imgW="7705725" imgH="4876800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1341439"/>
                        <a:ext cx="7859712" cy="497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709864" y="3862389"/>
            <a:ext cx="1514475" cy="58578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</a:rPr>
              <a:t>Agricultural-Revolution</a:t>
            </a:r>
            <a:endParaRPr lang="ja-JP" altLang="en-US" sz="16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104064" y="2927350"/>
            <a:ext cx="1296987" cy="5842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2060"/>
                </a:solidFill>
                <a:latin typeface="Tahoma" pitchFamily="34" charset="0"/>
              </a:rPr>
              <a:t>Industrial-Revolution</a:t>
            </a:r>
            <a:endParaRPr lang="ja-JP" altLang="en-US" sz="1600" b="1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116888" y="1434632"/>
            <a:ext cx="2316162" cy="338138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solidFill>
                  <a:srgbClr val="000000"/>
                </a:solidFill>
                <a:latin typeface="Tahoma" pitchFamily="34" charset="0"/>
              </a:rPr>
              <a:t>Platinum-Revolution</a:t>
            </a:r>
            <a:endParaRPr lang="ja-JP" altLang="en-US" sz="16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999570" y="643355"/>
            <a:ext cx="60757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0000"/>
                </a:solidFill>
                <a:ea typeface="ＭＳ ゴシック" pitchFamily="49" charset="-128"/>
              </a:rPr>
              <a:t>Saturation of Industrial Revolution</a:t>
            </a:r>
            <a:endParaRPr lang="en-US" altLang="ja-JP" sz="2800" b="1" dirty="0">
              <a:solidFill>
                <a:srgbClr val="000000"/>
              </a:solidFill>
              <a:ea typeface="ＭＳ ゴシック" pitchFamily="49" charset="-128"/>
            </a:endParaRPr>
          </a:p>
        </p:txBody>
      </p:sp>
      <p:grpSp>
        <p:nvGrpSpPr>
          <p:cNvPr id="10" name="グループ化 9"/>
          <p:cNvGrpSpPr>
            <a:grpSpLocks/>
          </p:cNvGrpSpPr>
          <p:nvPr/>
        </p:nvGrpSpPr>
        <p:grpSpPr bwMode="auto">
          <a:xfrm>
            <a:off x="9409113" y="3500439"/>
            <a:ext cx="1281112" cy="720725"/>
            <a:chOff x="7885113" y="3500438"/>
            <a:chExt cx="1281112" cy="720725"/>
          </a:xfrm>
        </p:grpSpPr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8101013" y="3500438"/>
              <a:ext cx="10652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rgbClr val="000000"/>
                  </a:solidFill>
                  <a:ea typeface="ＭＳ ゴシック" pitchFamily="49" charset="-128"/>
                </a:rPr>
                <a:t>Japan</a:t>
              </a: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H="1">
              <a:off x="7885113" y="3860800"/>
              <a:ext cx="358775" cy="360363"/>
            </a:xfrm>
            <a:prstGeom prst="line">
              <a:avLst/>
            </a:prstGeom>
            <a:noFill/>
            <a:ln w="28575">
              <a:solidFill>
                <a:srgbClr val="9900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631380" y="138036"/>
            <a:ext cx="36711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solidFill>
                  <a:srgbClr val="006666"/>
                </a:solidFill>
                <a:latin typeface="Arial"/>
                <a:ea typeface="ＭＳ Ｐゴシック"/>
              </a:rPr>
              <a:t> </a:t>
            </a:r>
            <a:r>
              <a:rPr lang="en-US" altLang="ja-JP" sz="1800" b="1" dirty="0">
                <a:solidFill>
                  <a:srgbClr val="006666"/>
                </a:solidFill>
                <a:latin typeface="Arial"/>
                <a:ea typeface="ＭＳ Ｐゴシック"/>
              </a:rPr>
              <a:t>21</a:t>
            </a:r>
            <a:r>
              <a:rPr lang="en-US" altLang="ja-JP" sz="1800" b="1" baseline="30000" dirty="0">
                <a:solidFill>
                  <a:srgbClr val="006666"/>
                </a:solidFill>
                <a:latin typeface="Arial"/>
                <a:ea typeface="ＭＳ Ｐゴシック"/>
              </a:rPr>
              <a:t>st</a:t>
            </a:r>
            <a:r>
              <a:rPr lang="en-US" altLang="ja-JP" sz="1800" b="1" dirty="0">
                <a:solidFill>
                  <a:srgbClr val="006666"/>
                </a:solidFill>
                <a:latin typeface="Arial"/>
                <a:ea typeface="ＭＳ Ｐゴシック"/>
              </a:rPr>
              <a:t> century is a turning point </a:t>
            </a:r>
            <a:r>
              <a:rPr lang="ja-JP" altLang="en-US" sz="1600" b="1" dirty="0">
                <a:solidFill>
                  <a:srgbClr val="006666"/>
                </a:solidFill>
                <a:latin typeface="Arial"/>
                <a:ea typeface="ＭＳ Ｐゴシック"/>
              </a:rPr>
              <a:t>　</a:t>
            </a:r>
          </a:p>
        </p:txBody>
      </p:sp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7392181" y="44530"/>
            <a:ext cx="595313" cy="633412"/>
            <a:chOff x="3832" y="84"/>
            <a:chExt cx="375" cy="399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3832" y="84"/>
              <a:ext cx="213" cy="399"/>
            </a:xfrm>
            <a:custGeom>
              <a:avLst/>
              <a:gdLst>
                <a:gd name="T0" fmla="*/ 124 w 213"/>
                <a:gd name="T1" fmla="*/ 399 h 399"/>
                <a:gd name="T2" fmla="*/ 213 w 213"/>
                <a:gd name="T3" fmla="*/ 186 h 399"/>
                <a:gd name="T4" fmla="*/ 137 w 213"/>
                <a:gd name="T5" fmla="*/ 0 h 399"/>
                <a:gd name="T6" fmla="*/ 22 w 213"/>
                <a:gd name="T7" fmla="*/ 46 h 399"/>
                <a:gd name="T8" fmla="*/ 0 w 213"/>
                <a:gd name="T9" fmla="*/ 97 h 399"/>
                <a:gd name="T10" fmla="*/ 124 w 213"/>
                <a:gd name="T1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399">
                  <a:moveTo>
                    <a:pt x="124" y="399"/>
                  </a:moveTo>
                  <a:lnTo>
                    <a:pt x="213" y="186"/>
                  </a:lnTo>
                  <a:lnTo>
                    <a:pt x="137" y="0"/>
                  </a:lnTo>
                  <a:lnTo>
                    <a:pt x="22" y="46"/>
                  </a:lnTo>
                  <a:lnTo>
                    <a:pt x="0" y="9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7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3897" y="144"/>
              <a:ext cx="75" cy="75"/>
            </a:xfrm>
            <a:custGeom>
              <a:avLst/>
              <a:gdLst>
                <a:gd name="T0" fmla="*/ 134 w 134"/>
                <a:gd name="T1" fmla="*/ 0 h 134"/>
                <a:gd name="T2" fmla="*/ 129 w 134"/>
                <a:gd name="T3" fmla="*/ 2 h 134"/>
                <a:gd name="T4" fmla="*/ 105 w 134"/>
                <a:gd name="T5" fmla="*/ 6 h 134"/>
                <a:gd name="T6" fmla="*/ 67 w 134"/>
                <a:gd name="T7" fmla="*/ 8 h 134"/>
                <a:gd name="T8" fmla="*/ 28 w 134"/>
                <a:gd name="T9" fmla="*/ 6 h 134"/>
                <a:gd name="T10" fmla="*/ 4 w 134"/>
                <a:gd name="T11" fmla="*/ 2 h 134"/>
                <a:gd name="T12" fmla="*/ 0 w 134"/>
                <a:gd name="T13" fmla="*/ 0 h 134"/>
                <a:gd name="T14" fmla="*/ 2 w 134"/>
                <a:gd name="T15" fmla="*/ 4 h 134"/>
                <a:gd name="T16" fmla="*/ 6 w 134"/>
                <a:gd name="T17" fmla="*/ 29 h 134"/>
                <a:gd name="T18" fmla="*/ 7 w 134"/>
                <a:gd name="T19" fmla="*/ 67 h 134"/>
                <a:gd name="T20" fmla="*/ 6 w 134"/>
                <a:gd name="T21" fmla="*/ 105 h 134"/>
                <a:gd name="T22" fmla="*/ 2 w 134"/>
                <a:gd name="T23" fmla="*/ 129 h 134"/>
                <a:gd name="T24" fmla="*/ 0 w 134"/>
                <a:gd name="T25" fmla="*/ 134 h 134"/>
                <a:gd name="T26" fmla="*/ 0 w 134"/>
                <a:gd name="T27" fmla="*/ 134 h 134"/>
                <a:gd name="T28" fmla="*/ 4 w 134"/>
                <a:gd name="T29" fmla="*/ 132 h 134"/>
                <a:gd name="T30" fmla="*/ 28 w 134"/>
                <a:gd name="T31" fmla="*/ 128 h 134"/>
                <a:gd name="T32" fmla="*/ 67 w 134"/>
                <a:gd name="T33" fmla="*/ 126 h 134"/>
                <a:gd name="T34" fmla="*/ 105 w 134"/>
                <a:gd name="T35" fmla="*/ 128 h 134"/>
                <a:gd name="T36" fmla="*/ 129 w 134"/>
                <a:gd name="T37" fmla="*/ 132 h 134"/>
                <a:gd name="T38" fmla="*/ 134 w 134"/>
                <a:gd name="T39" fmla="*/ 134 h 134"/>
                <a:gd name="T40" fmla="*/ 131 w 134"/>
                <a:gd name="T41" fmla="*/ 129 h 134"/>
                <a:gd name="T42" fmla="*/ 128 w 134"/>
                <a:gd name="T43" fmla="*/ 105 h 134"/>
                <a:gd name="T44" fmla="*/ 126 w 134"/>
                <a:gd name="T45" fmla="*/ 67 h 134"/>
                <a:gd name="T46" fmla="*/ 128 w 134"/>
                <a:gd name="T47" fmla="*/ 29 h 134"/>
                <a:gd name="T48" fmla="*/ 131 w 134"/>
                <a:gd name="T49" fmla="*/ 4 h 134"/>
                <a:gd name="T50" fmla="*/ 134 w 134"/>
                <a:gd name="T5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34">
                  <a:moveTo>
                    <a:pt x="134" y="0"/>
                  </a:moveTo>
                  <a:cubicBezTo>
                    <a:pt x="134" y="0"/>
                    <a:pt x="132" y="1"/>
                    <a:pt x="129" y="2"/>
                  </a:cubicBezTo>
                  <a:cubicBezTo>
                    <a:pt x="126" y="4"/>
                    <a:pt x="118" y="5"/>
                    <a:pt x="105" y="6"/>
                  </a:cubicBezTo>
                  <a:cubicBezTo>
                    <a:pt x="92" y="7"/>
                    <a:pt x="79" y="8"/>
                    <a:pt x="67" y="8"/>
                  </a:cubicBezTo>
                  <a:cubicBezTo>
                    <a:pt x="55" y="8"/>
                    <a:pt x="41" y="7"/>
                    <a:pt x="28" y="6"/>
                  </a:cubicBezTo>
                  <a:cubicBezTo>
                    <a:pt x="15" y="5"/>
                    <a:pt x="7" y="4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4"/>
                  </a:cubicBezTo>
                  <a:cubicBezTo>
                    <a:pt x="3" y="8"/>
                    <a:pt x="5" y="16"/>
                    <a:pt x="6" y="29"/>
                  </a:cubicBezTo>
                  <a:cubicBezTo>
                    <a:pt x="7" y="42"/>
                    <a:pt x="7" y="55"/>
                    <a:pt x="7" y="67"/>
                  </a:cubicBezTo>
                  <a:cubicBezTo>
                    <a:pt x="7" y="79"/>
                    <a:pt x="7" y="92"/>
                    <a:pt x="6" y="105"/>
                  </a:cubicBezTo>
                  <a:cubicBezTo>
                    <a:pt x="5" y="118"/>
                    <a:pt x="3" y="126"/>
                    <a:pt x="2" y="129"/>
                  </a:cubicBezTo>
                  <a:cubicBezTo>
                    <a:pt x="1" y="133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1" y="133"/>
                    <a:pt x="4" y="132"/>
                  </a:cubicBezTo>
                  <a:cubicBezTo>
                    <a:pt x="7" y="130"/>
                    <a:pt x="15" y="129"/>
                    <a:pt x="28" y="128"/>
                  </a:cubicBezTo>
                  <a:cubicBezTo>
                    <a:pt x="41" y="127"/>
                    <a:pt x="55" y="126"/>
                    <a:pt x="67" y="126"/>
                  </a:cubicBezTo>
                  <a:cubicBezTo>
                    <a:pt x="79" y="126"/>
                    <a:pt x="92" y="127"/>
                    <a:pt x="105" y="128"/>
                  </a:cubicBezTo>
                  <a:cubicBezTo>
                    <a:pt x="118" y="129"/>
                    <a:pt x="126" y="130"/>
                    <a:pt x="129" y="132"/>
                  </a:cubicBezTo>
                  <a:cubicBezTo>
                    <a:pt x="132" y="133"/>
                    <a:pt x="134" y="134"/>
                    <a:pt x="134" y="134"/>
                  </a:cubicBezTo>
                  <a:cubicBezTo>
                    <a:pt x="134" y="134"/>
                    <a:pt x="133" y="133"/>
                    <a:pt x="131" y="129"/>
                  </a:cubicBezTo>
                  <a:cubicBezTo>
                    <a:pt x="130" y="126"/>
                    <a:pt x="129" y="118"/>
                    <a:pt x="128" y="105"/>
                  </a:cubicBezTo>
                  <a:cubicBezTo>
                    <a:pt x="127" y="92"/>
                    <a:pt x="126" y="79"/>
                    <a:pt x="126" y="67"/>
                  </a:cubicBezTo>
                  <a:cubicBezTo>
                    <a:pt x="126" y="55"/>
                    <a:pt x="127" y="42"/>
                    <a:pt x="128" y="29"/>
                  </a:cubicBezTo>
                  <a:cubicBezTo>
                    <a:pt x="129" y="16"/>
                    <a:pt x="130" y="8"/>
                    <a:pt x="131" y="4"/>
                  </a:cubicBezTo>
                  <a:cubicBezTo>
                    <a:pt x="133" y="1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4189" y="225"/>
              <a:ext cx="18" cy="18"/>
            </a:xfrm>
            <a:custGeom>
              <a:avLst/>
              <a:gdLst>
                <a:gd name="T0" fmla="*/ 32 w 32"/>
                <a:gd name="T1" fmla="*/ 0 h 32"/>
                <a:gd name="T2" fmla="*/ 31 w 32"/>
                <a:gd name="T3" fmla="*/ 0 h 32"/>
                <a:gd name="T4" fmla="*/ 25 w 32"/>
                <a:gd name="T5" fmla="*/ 1 h 32"/>
                <a:gd name="T6" fmla="*/ 16 w 32"/>
                <a:gd name="T7" fmla="*/ 1 h 32"/>
                <a:gd name="T8" fmla="*/ 7 w 32"/>
                <a:gd name="T9" fmla="*/ 1 h 32"/>
                <a:gd name="T10" fmla="*/ 1 w 32"/>
                <a:gd name="T11" fmla="*/ 0 h 32"/>
                <a:gd name="T12" fmla="*/ 0 w 32"/>
                <a:gd name="T13" fmla="*/ 0 h 32"/>
                <a:gd name="T14" fmla="*/ 1 w 32"/>
                <a:gd name="T15" fmla="*/ 1 h 32"/>
                <a:gd name="T16" fmla="*/ 2 w 32"/>
                <a:gd name="T17" fmla="*/ 6 h 32"/>
                <a:gd name="T18" fmla="*/ 2 w 32"/>
                <a:gd name="T19" fmla="*/ 16 h 32"/>
                <a:gd name="T20" fmla="*/ 2 w 32"/>
                <a:gd name="T21" fmla="*/ 25 h 32"/>
                <a:gd name="T22" fmla="*/ 1 w 32"/>
                <a:gd name="T23" fmla="*/ 31 h 32"/>
                <a:gd name="T24" fmla="*/ 0 w 32"/>
                <a:gd name="T25" fmla="*/ 32 h 32"/>
                <a:gd name="T26" fmla="*/ 0 w 32"/>
                <a:gd name="T27" fmla="*/ 32 h 32"/>
                <a:gd name="T28" fmla="*/ 1 w 32"/>
                <a:gd name="T29" fmla="*/ 31 h 32"/>
                <a:gd name="T30" fmla="*/ 7 w 32"/>
                <a:gd name="T31" fmla="*/ 30 h 32"/>
                <a:gd name="T32" fmla="*/ 16 w 32"/>
                <a:gd name="T33" fmla="*/ 30 h 32"/>
                <a:gd name="T34" fmla="*/ 25 w 32"/>
                <a:gd name="T35" fmla="*/ 30 h 32"/>
                <a:gd name="T36" fmla="*/ 31 w 32"/>
                <a:gd name="T37" fmla="*/ 31 h 32"/>
                <a:gd name="T38" fmla="*/ 32 w 32"/>
                <a:gd name="T39" fmla="*/ 32 h 32"/>
                <a:gd name="T40" fmla="*/ 32 w 32"/>
                <a:gd name="T41" fmla="*/ 31 h 32"/>
                <a:gd name="T42" fmla="*/ 31 w 32"/>
                <a:gd name="T43" fmla="*/ 25 h 32"/>
                <a:gd name="T44" fmla="*/ 30 w 32"/>
                <a:gd name="T45" fmla="*/ 16 h 32"/>
                <a:gd name="T46" fmla="*/ 31 w 32"/>
                <a:gd name="T47" fmla="*/ 6 h 32"/>
                <a:gd name="T48" fmla="*/ 32 w 32"/>
                <a:gd name="T49" fmla="*/ 1 h 32"/>
                <a:gd name="T50" fmla="*/ 32 w 32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2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30" y="0"/>
                    <a:pt x="28" y="1"/>
                    <a:pt x="25" y="1"/>
                  </a:cubicBezTo>
                  <a:cubicBezTo>
                    <a:pt x="22" y="1"/>
                    <a:pt x="19" y="1"/>
                    <a:pt x="16" y="1"/>
                  </a:cubicBezTo>
                  <a:cubicBezTo>
                    <a:pt x="13" y="1"/>
                    <a:pt x="10" y="1"/>
                    <a:pt x="7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3"/>
                    <a:pt x="2" y="6"/>
                  </a:cubicBezTo>
                  <a:cubicBezTo>
                    <a:pt x="2" y="10"/>
                    <a:pt x="2" y="13"/>
                    <a:pt x="2" y="16"/>
                  </a:cubicBezTo>
                  <a:cubicBezTo>
                    <a:pt x="2" y="19"/>
                    <a:pt x="2" y="22"/>
                    <a:pt x="2" y="25"/>
                  </a:cubicBezTo>
                  <a:cubicBezTo>
                    <a:pt x="1" y="28"/>
                    <a:pt x="1" y="3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1" y="31"/>
                  </a:cubicBezTo>
                  <a:cubicBezTo>
                    <a:pt x="2" y="31"/>
                    <a:pt x="4" y="30"/>
                    <a:pt x="7" y="30"/>
                  </a:cubicBezTo>
                  <a:cubicBezTo>
                    <a:pt x="10" y="30"/>
                    <a:pt x="13" y="30"/>
                    <a:pt x="16" y="30"/>
                  </a:cubicBezTo>
                  <a:cubicBezTo>
                    <a:pt x="19" y="30"/>
                    <a:pt x="22" y="30"/>
                    <a:pt x="25" y="30"/>
                  </a:cubicBezTo>
                  <a:cubicBezTo>
                    <a:pt x="28" y="30"/>
                    <a:pt x="30" y="31"/>
                    <a:pt x="31" y="31"/>
                  </a:cubicBezTo>
                  <a:cubicBezTo>
                    <a:pt x="32" y="31"/>
                    <a:pt x="32" y="32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1" y="30"/>
                    <a:pt x="31" y="28"/>
                    <a:pt x="31" y="25"/>
                  </a:cubicBezTo>
                  <a:cubicBezTo>
                    <a:pt x="30" y="22"/>
                    <a:pt x="30" y="19"/>
                    <a:pt x="30" y="16"/>
                  </a:cubicBezTo>
                  <a:cubicBezTo>
                    <a:pt x="30" y="13"/>
                    <a:pt x="30" y="10"/>
                    <a:pt x="31" y="6"/>
                  </a:cubicBezTo>
                  <a:cubicBezTo>
                    <a:pt x="31" y="3"/>
                    <a:pt x="31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7680221" y="18855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solidFill>
                  <a:srgbClr val="006666"/>
                </a:solidFill>
                <a:latin typeface="Arial" charset="0"/>
                <a:ea typeface="ＭＳ Ｐゴシック" charset="-128"/>
              </a:rPr>
              <a:t>Platinum Society Network</a:t>
            </a:r>
            <a:endParaRPr lang="ja-JP" altLang="en-US" sz="1800" b="1" dirty="0">
              <a:solidFill>
                <a:srgbClr val="006666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648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491CD-27A5-469A-998A-0E3C33E93A86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03388" y="792163"/>
            <a:ext cx="914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2800" b="1" kern="0" dirty="0">
                <a:latin typeface="Tahoma" pitchFamily="34" charset="0"/>
                <a:cs typeface="Tahoma" pitchFamily="34" charset="0"/>
              </a:rPr>
              <a:t>Aging: Most seniors can be independent </a:t>
            </a:r>
            <a:br>
              <a:rPr lang="en-US" altLang="ja-JP" sz="2800" b="1" kern="0" dirty="0">
                <a:latin typeface="Tahoma" pitchFamily="34" charset="0"/>
                <a:cs typeface="Tahoma" pitchFamily="34" charset="0"/>
              </a:rPr>
            </a:br>
            <a:r>
              <a:rPr lang="en-US" altLang="ja-JP" sz="2800" b="1" kern="0" dirty="0">
                <a:latin typeface="Tahoma" pitchFamily="34" charset="0"/>
                <a:cs typeface="Tahoma" pitchFamily="34" charset="0"/>
              </a:rPr>
              <a:t>until 2~3 months before death</a:t>
            </a:r>
            <a:r>
              <a:rPr lang="ja-JP" altLang="en-US" sz="2800" b="1" kern="0" dirty="0">
                <a:latin typeface="Tahoma" pitchFamily="34" charset="0"/>
                <a:cs typeface="Tahoma" pitchFamily="34" charset="0"/>
              </a:rPr>
              <a:t>　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183564" y="5789613"/>
            <a:ext cx="2808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800" b="1">
                <a:solidFill>
                  <a:srgbClr val="000000"/>
                </a:solidFill>
                <a:cs typeface="Arial" charset="0"/>
              </a:rPr>
              <a:t>male</a:t>
            </a:r>
          </a:p>
        </p:txBody>
      </p:sp>
      <p:sp>
        <p:nvSpPr>
          <p:cNvPr id="6" name="テキスト ボックス 6"/>
          <p:cNvSpPr txBox="1">
            <a:spLocks noChangeArrowheads="1"/>
          </p:cNvSpPr>
          <p:nvPr/>
        </p:nvSpPr>
        <p:spPr bwMode="auto">
          <a:xfrm>
            <a:off x="7824788" y="5854701"/>
            <a:ext cx="1712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000000"/>
                </a:solidFill>
                <a:cs typeface="Arial" charset="0"/>
              </a:rPr>
              <a:t>age</a:t>
            </a:r>
          </a:p>
        </p:txBody>
      </p:sp>
      <p:pic>
        <p:nvPicPr>
          <p:cNvPr id="7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1677988"/>
            <a:ext cx="7437437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33"/>
          <p:cNvSpPr txBox="1">
            <a:spLocks noChangeArrowheads="1"/>
          </p:cNvSpPr>
          <p:nvPr/>
        </p:nvSpPr>
        <p:spPr bwMode="auto">
          <a:xfrm>
            <a:off x="7535864" y="2398713"/>
            <a:ext cx="2016125" cy="488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1600" b="1" kern="0">
                <a:solidFill>
                  <a:srgbClr val="000000"/>
                </a:solidFill>
                <a:ea typeface="ＭＳ ゴシック" pitchFamily="49" charset="-128"/>
              </a:rPr>
              <a:t>resilient</a:t>
            </a:r>
            <a:endParaRPr lang="en-US" altLang="ja-JP" sz="1600" b="1" kern="0">
              <a:solidFill>
                <a:srgbClr val="000000"/>
              </a:solidFill>
              <a:cs typeface="Arial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1600" b="1" kern="0">
                <a:solidFill>
                  <a:srgbClr val="000000"/>
                </a:solidFill>
                <a:cs typeface="Arial" charset="0"/>
              </a:rPr>
              <a:t>(11%)</a:t>
            </a:r>
          </a:p>
        </p:txBody>
      </p:sp>
      <p:sp>
        <p:nvSpPr>
          <p:cNvPr id="9" name="Text Box 1034"/>
          <p:cNvSpPr txBox="1">
            <a:spLocks noChangeArrowheads="1"/>
          </p:cNvSpPr>
          <p:nvPr/>
        </p:nvSpPr>
        <p:spPr bwMode="auto">
          <a:xfrm>
            <a:off x="4945063" y="3349625"/>
            <a:ext cx="1655762" cy="488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1600" b="1" kern="0">
                <a:solidFill>
                  <a:srgbClr val="000000"/>
                </a:solidFill>
                <a:ea typeface="ＭＳ ゴシック" pitchFamily="49" charset="-128"/>
              </a:rPr>
              <a:t>early decline</a:t>
            </a:r>
            <a:endParaRPr lang="en-US" altLang="ja-JP" sz="1600" b="1" kern="0">
              <a:solidFill>
                <a:srgbClr val="000000"/>
              </a:solidFill>
              <a:cs typeface="Arial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1600" b="1" kern="0">
                <a:solidFill>
                  <a:srgbClr val="000000"/>
                </a:solidFill>
                <a:cs typeface="Arial" charset="0"/>
              </a:rPr>
              <a:t>(19%)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811338" y="1557338"/>
            <a:ext cx="15478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en-US" altLang="ja-JP" sz="1800" b="1" kern="0">
                <a:solidFill>
                  <a:srgbClr val="000000"/>
                </a:solidFill>
              </a:rPr>
              <a:t>self-support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135189" y="5135563"/>
            <a:ext cx="936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en-US" altLang="ja-JP" sz="1800" b="1" kern="0">
                <a:solidFill>
                  <a:srgbClr val="000000"/>
                </a:solidFill>
              </a:rPr>
              <a:t>death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728359" y="6310859"/>
            <a:ext cx="43005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ja-JP" altLang="en-US" sz="1200" b="1" kern="0" dirty="0">
                <a:solidFill>
                  <a:srgbClr val="000000"/>
                </a:solidFill>
              </a:rPr>
              <a:t>出典）</a:t>
            </a:r>
            <a:r>
              <a:rPr lang="en-US" altLang="ja-JP" sz="1200" b="1" kern="0" dirty="0">
                <a:solidFill>
                  <a:srgbClr val="000000"/>
                </a:solidFill>
              </a:rPr>
              <a:t>Akiyama et al. (2008) </a:t>
            </a:r>
            <a:r>
              <a:rPr lang="ja-JP" altLang="en-US" sz="1200" b="1" kern="0" dirty="0">
                <a:solidFill>
                  <a:srgbClr val="000000"/>
                </a:solidFill>
              </a:rPr>
              <a:t>アメリカ老年学会</a:t>
            </a:r>
            <a:r>
              <a:rPr lang="en-US" altLang="ja-JP" sz="1200" b="1" kern="0" dirty="0">
                <a:solidFill>
                  <a:srgbClr val="000000"/>
                </a:solidFill>
              </a:rPr>
              <a:t>2008</a:t>
            </a:r>
            <a:r>
              <a:rPr lang="ja-JP" altLang="en-US" sz="1200" b="1" kern="0" dirty="0">
                <a:solidFill>
                  <a:srgbClr val="000000"/>
                </a:solidFill>
              </a:rPr>
              <a:t>年年次大会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8040689" y="3213100"/>
            <a:ext cx="1800225" cy="584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1600" b="1" kern="0">
                <a:solidFill>
                  <a:srgbClr val="000000"/>
                </a:solidFill>
                <a:ea typeface="ＭＳ ゴシック" pitchFamily="49" charset="-128"/>
              </a:rPr>
              <a:t>  gradual decline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1600" b="1" kern="0">
                <a:solidFill>
                  <a:srgbClr val="000000"/>
                </a:solidFill>
                <a:ea typeface="ＭＳ ゴシック" pitchFamily="49" charset="-128"/>
              </a:rPr>
              <a:t>      (70%)</a:t>
            </a:r>
          </a:p>
        </p:txBody>
      </p:sp>
      <p:sp>
        <p:nvSpPr>
          <p:cNvPr id="14" name="テキスト ボックス 1"/>
          <p:cNvSpPr txBox="1">
            <a:spLocks noChangeArrowheads="1"/>
          </p:cNvSpPr>
          <p:nvPr/>
        </p:nvSpPr>
        <p:spPr bwMode="auto">
          <a:xfrm>
            <a:off x="7823200" y="3182938"/>
            <a:ext cx="217488" cy="2460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ja-JP" altLang="en-US" sz="1000" kern="0">
              <a:solidFill>
                <a:srgbClr val="000000"/>
              </a:solidFill>
              <a:ea typeface="ＭＳ ゴシック" pitchFamily="49" charset="-128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555357" y="44530"/>
            <a:ext cx="3059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sz="2800" b="1" i="1" dirty="0">
                <a:solidFill>
                  <a:srgbClr val="0000CC"/>
                </a:solidFill>
                <a:ea typeface="ＭＳ Ｐゴシック" pitchFamily="50" charset="-128"/>
              </a:rPr>
              <a:t>  </a:t>
            </a:r>
            <a:r>
              <a:rPr lang="en-US" altLang="ja-JP" sz="1800" b="1" dirty="0">
                <a:solidFill>
                  <a:srgbClr val="006666"/>
                </a:solidFill>
                <a:ea typeface="ＭＳ Ｐゴシック" pitchFamily="50" charset="-128"/>
              </a:rPr>
              <a:t>Vision Platinum Society </a:t>
            </a:r>
            <a:endParaRPr lang="en-US" altLang="ja-JP" sz="1800" b="1" dirty="0">
              <a:solidFill>
                <a:srgbClr val="006666"/>
              </a:solidFill>
              <a:ea typeface="ＭＳ Ｐゴシック" pitchFamily="50" charset="-128"/>
            </a:endParaRP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7392181" y="44530"/>
            <a:ext cx="595313" cy="633412"/>
            <a:chOff x="3832" y="84"/>
            <a:chExt cx="375" cy="399"/>
          </a:xfrm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3832" y="84"/>
              <a:ext cx="213" cy="399"/>
            </a:xfrm>
            <a:custGeom>
              <a:avLst/>
              <a:gdLst>
                <a:gd name="T0" fmla="*/ 124 w 213"/>
                <a:gd name="T1" fmla="*/ 399 h 399"/>
                <a:gd name="T2" fmla="*/ 213 w 213"/>
                <a:gd name="T3" fmla="*/ 186 h 399"/>
                <a:gd name="T4" fmla="*/ 137 w 213"/>
                <a:gd name="T5" fmla="*/ 0 h 399"/>
                <a:gd name="T6" fmla="*/ 22 w 213"/>
                <a:gd name="T7" fmla="*/ 46 h 399"/>
                <a:gd name="T8" fmla="*/ 0 w 213"/>
                <a:gd name="T9" fmla="*/ 97 h 399"/>
                <a:gd name="T10" fmla="*/ 124 w 213"/>
                <a:gd name="T1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399">
                  <a:moveTo>
                    <a:pt x="124" y="399"/>
                  </a:moveTo>
                  <a:lnTo>
                    <a:pt x="213" y="186"/>
                  </a:lnTo>
                  <a:lnTo>
                    <a:pt x="137" y="0"/>
                  </a:lnTo>
                  <a:lnTo>
                    <a:pt x="22" y="46"/>
                  </a:lnTo>
                  <a:lnTo>
                    <a:pt x="0" y="9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7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3897" y="144"/>
              <a:ext cx="75" cy="75"/>
            </a:xfrm>
            <a:custGeom>
              <a:avLst/>
              <a:gdLst>
                <a:gd name="T0" fmla="*/ 134 w 134"/>
                <a:gd name="T1" fmla="*/ 0 h 134"/>
                <a:gd name="T2" fmla="*/ 129 w 134"/>
                <a:gd name="T3" fmla="*/ 2 h 134"/>
                <a:gd name="T4" fmla="*/ 105 w 134"/>
                <a:gd name="T5" fmla="*/ 6 h 134"/>
                <a:gd name="T6" fmla="*/ 67 w 134"/>
                <a:gd name="T7" fmla="*/ 8 h 134"/>
                <a:gd name="T8" fmla="*/ 28 w 134"/>
                <a:gd name="T9" fmla="*/ 6 h 134"/>
                <a:gd name="T10" fmla="*/ 4 w 134"/>
                <a:gd name="T11" fmla="*/ 2 h 134"/>
                <a:gd name="T12" fmla="*/ 0 w 134"/>
                <a:gd name="T13" fmla="*/ 0 h 134"/>
                <a:gd name="T14" fmla="*/ 2 w 134"/>
                <a:gd name="T15" fmla="*/ 4 h 134"/>
                <a:gd name="T16" fmla="*/ 6 w 134"/>
                <a:gd name="T17" fmla="*/ 29 h 134"/>
                <a:gd name="T18" fmla="*/ 7 w 134"/>
                <a:gd name="T19" fmla="*/ 67 h 134"/>
                <a:gd name="T20" fmla="*/ 6 w 134"/>
                <a:gd name="T21" fmla="*/ 105 h 134"/>
                <a:gd name="T22" fmla="*/ 2 w 134"/>
                <a:gd name="T23" fmla="*/ 129 h 134"/>
                <a:gd name="T24" fmla="*/ 0 w 134"/>
                <a:gd name="T25" fmla="*/ 134 h 134"/>
                <a:gd name="T26" fmla="*/ 0 w 134"/>
                <a:gd name="T27" fmla="*/ 134 h 134"/>
                <a:gd name="T28" fmla="*/ 4 w 134"/>
                <a:gd name="T29" fmla="*/ 132 h 134"/>
                <a:gd name="T30" fmla="*/ 28 w 134"/>
                <a:gd name="T31" fmla="*/ 128 h 134"/>
                <a:gd name="T32" fmla="*/ 67 w 134"/>
                <a:gd name="T33" fmla="*/ 126 h 134"/>
                <a:gd name="T34" fmla="*/ 105 w 134"/>
                <a:gd name="T35" fmla="*/ 128 h 134"/>
                <a:gd name="T36" fmla="*/ 129 w 134"/>
                <a:gd name="T37" fmla="*/ 132 h 134"/>
                <a:gd name="T38" fmla="*/ 134 w 134"/>
                <a:gd name="T39" fmla="*/ 134 h 134"/>
                <a:gd name="T40" fmla="*/ 131 w 134"/>
                <a:gd name="T41" fmla="*/ 129 h 134"/>
                <a:gd name="T42" fmla="*/ 128 w 134"/>
                <a:gd name="T43" fmla="*/ 105 h 134"/>
                <a:gd name="T44" fmla="*/ 126 w 134"/>
                <a:gd name="T45" fmla="*/ 67 h 134"/>
                <a:gd name="T46" fmla="*/ 128 w 134"/>
                <a:gd name="T47" fmla="*/ 29 h 134"/>
                <a:gd name="T48" fmla="*/ 131 w 134"/>
                <a:gd name="T49" fmla="*/ 4 h 134"/>
                <a:gd name="T50" fmla="*/ 134 w 134"/>
                <a:gd name="T5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34">
                  <a:moveTo>
                    <a:pt x="134" y="0"/>
                  </a:moveTo>
                  <a:cubicBezTo>
                    <a:pt x="134" y="0"/>
                    <a:pt x="132" y="1"/>
                    <a:pt x="129" y="2"/>
                  </a:cubicBezTo>
                  <a:cubicBezTo>
                    <a:pt x="126" y="4"/>
                    <a:pt x="118" y="5"/>
                    <a:pt x="105" y="6"/>
                  </a:cubicBezTo>
                  <a:cubicBezTo>
                    <a:pt x="92" y="7"/>
                    <a:pt x="79" y="8"/>
                    <a:pt x="67" y="8"/>
                  </a:cubicBezTo>
                  <a:cubicBezTo>
                    <a:pt x="55" y="8"/>
                    <a:pt x="41" y="7"/>
                    <a:pt x="28" y="6"/>
                  </a:cubicBezTo>
                  <a:cubicBezTo>
                    <a:pt x="15" y="5"/>
                    <a:pt x="7" y="4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4"/>
                  </a:cubicBezTo>
                  <a:cubicBezTo>
                    <a:pt x="3" y="8"/>
                    <a:pt x="5" y="16"/>
                    <a:pt x="6" y="29"/>
                  </a:cubicBezTo>
                  <a:cubicBezTo>
                    <a:pt x="7" y="42"/>
                    <a:pt x="7" y="55"/>
                    <a:pt x="7" y="67"/>
                  </a:cubicBezTo>
                  <a:cubicBezTo>
                    <a:pt x="7" y="79"/>
                    <a:pt x="7" y="92"/>
                    <a:pt x="6" y="105"/>
                  </a:cubicBezTo>
                  <a:cubicBezTo>
                    <a:pt x="5" y="118"/>
                    <a:pt x="3" y="126"/>
                    <a:pt x="2" y="129"/>
                  </a:cubicBezTo>
                  <a:cubicBezTo>
                    <a:pt x="1" y="133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1" y="133"/>
                    <a:pt x="4" y="132"/>
                  </a:cubicBezTo>
                  <a:cubicBezTo>
                    <a:pt x="7" y="130"/>
                    <a:pt x="15" y="129"/>
                    <a:pt x="28" y="128"/>
                  </a:cubicBezTo>
                  <a:cubicBezTo>
                    <a:pt x="41" y="127"/>
                    <a:pt x="55" y="126"/>
                    <a:pt x="67" y="126"/>
                  </a:cubicBezTo>
                  <a:cubicBezTo>
                    <a:pt x="79" y="126"/>
                    <a:pt x="92" y="127"/>
                    <a:pt x="105" y="128"/>
                  </a:cubicBezTo>
                  <a:cubicBezTo>
                    <a:pt x="118" y="129"/>
                    <a:pt x="126" y="130"/>
                    <a:pt x="129" y="132"/>
                  </a:cubicBezTo>
                  <a:cubicBezTo>
                    <a:pt x="132" y="133"/>
                    <a:pt x="134" y="134"/>
                    <a:pt x="134" y="134"/>
                  </a:cubicBezTo>
                  <a:cubicBezTo>
                    <a:pt x="134" y="134"/>
                    <a:pt x="133" y="133"/>
                    <a:pt x="131" y="129"/>
                  </a:cubicBezTo>
                  <a:cubicBezTo>
                    <a:pt x="130" y="126"/>
                    <a:pt x="129" y="118"/>
                    <a:pt x="128" y="105"/>
                  </a:cubicBezTo>
                  <a:cubicBezTo>
                    <a:pt x="127" y="92"/>
                    <a:pt x="126" y="79"/>
                    <a:pt x="126" y="67"/>
                  </a:cubicBezTo>
                  <a:cubicBezTo>
                    <a:pt x="126" y="55"/>
                    <a:pt x="127" y="42"/>
                    <a:pt x="128" y="29"/>
                  </a:cubicBezTo>
                  <a:cubicBezTo>
                    <a:pt x="129" y="16"/>
                    <a:pt x="130" y="8"/>
                    <a:pt x="131" y="4"/>
                  </a:cubicBezTo>
                  <a:cubicBezTo>
                    <a:pt x="133" y="1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9" name="Freeform 37"/>
            <p:cNvSpPr>
              <a:spLocks/>
            </p:cNvSpPr>
            <p:nvPr/>
          </p:nvSpPr>
          <p:spPr bwMode="auto">
            <a:xfrm>
              <a:off x="4189" y="225"/>
              <a:ext cx="18" cy="18"/>
            </a:xfrm>
            <a:custGeom>
              <a:avLst/>
              <a:gdLst>
                <a:gd name="T0" fmla="*/ 32 w 32"/>
                <a:gd name="T1" fmla="*/ 0 h 32"/>
                <a:gd name="T2" fmla="*/ 31 w 32"/>
                <a:gd name="T3" fmla="*/ 0 h 32"/>
                <a:gd name="T4" fmla="*/ 25 w 32"/>
                <a:gd name="T5" fmla="*/ 1 h 32"/>
                <a:gd name="T6" fmla="*/ 16 w 32"/>
                <a:gd name="T7" fmla="*/ 1 h 32"/>
                <a:gd name="T8" fmla="*/ 7 w 32"/>
                <a:gd name="T9" fmla="*/ 1 h 32"/>
                <a:gd name="T10" fmla="*/ 1 w 32"/>
                <a:gd name="T11" fmla="*/ 0 h 32"/>
                <a:gd name="T12" fmla="*/ 0 w 32"/>
                <a:gd name="T13" fmla="*/ 0 h 32"/>
                <a:gd name="T14" fmla="*/ 1 w 32"/>
                <a:gd name="T15" fmla="*/ 1 h 32"/>
                <a:gd name="T16" fmla="*/ 2 w 32"/>
                <a:gd name="T17" fmla="*/ 6 h 32"/>
                <a:gd name="T18" fmla="*/ 2 w 32"/>
                <a:gd name="T19" fmla="*/ 16 h 32"/>
                <a:gd name="T20" fmla="*/ 2 w 32"/>
                <a:gd name="T21" fmla="*/ 25 h 32"/>
                <a:gd name="T22" fmla="*/ 1 w 32"/>
                <a:gd name="T23" fmla="*/ 31 h 32"/>
                <a:gd name="T24" fmla="*/ 0 w 32"/>
                <a:gd name="T25" fmla="*/ 32 h 32"/>
                <a:gd name="T26" fmla="*/ 0 w 32"/>
                <a:gd name="T27" fmla="*/ 32 h 32"/>
                <a:gd name="T28" fmla="*/ 1 w 32"/>
                <a:gd name="T29" fmla="*/ 31 h 32"/>
                <a:gd name="T30" fmla="*/ 7 w 32"/>
                <a:gd name="T31" fmla="*/ 30 h 32"/>
                <a:gd name="T32" fmla="*/ 16 w 32"/>
                <a:gd name="T33" fmla="*/ 30 h 32"/>
                <a:gd name="T34" fmla="*/ 25 w 32"/>
                <a:gd name="T35" fmla="*/ 30 h 32"/>
                <a:gd name="T36" fmla="*/ 31 w 32"/>
                <a:gd name="T37" fmla="*/ 31 h 32"/>
                <a:gd name="T38" fmla="*/ 32 w 32"/>
                <a:gd name="T39" fmla="*/ 32 h 32"/>
                <a:gd name="T40" fmla="*/ 32 w 32"/>
                <a:gd name="T41" fmla="*/ 31 h 32"/>
                <a:gd name="T42" fmla="*/ 31 w 32"/>
                <a:gd name="T43" fmla="*/ 25 h 32"/>
                <a:gd name="T44" fmla="*/ 30 w 32"/>
                <a:gd name="T45" fmla="*/ 16 h 32"/>
                <a:gd name="T46" fmla="*/ 31 w 32"/>
                <a:gd name="T47" fmla="*/ 6 h 32"/>
                <a:gd name="T48" fmla="*/ 32 w 32"/>
                <a:gd name="T49" fmla="*/ 1 h 32"/>
                <a:gd name="T50" fmla="*/ 32 w 32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2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30" y="0"/>
                    <a:pt x="28" y="1"/>
                    <a:pt x="25" y="1"/>
                  </a:cubicBezTo>
                  <a:cubicBezTo>
                    <a:pt x="22" y="1"/>
                    <a:pt x="19" y="1"/>
                    <a:pt x="16" y="1"/>
                  </a:cubicBezTo>
                  <a:cubicBezTo>
                    <a:pt x="13" y="1"/>
                    <a:pt x="10" y="1"/>
                    <a:pt x="7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3"/>
                    <a:pt x="2" y="6"/>
                  </a:cubicBezTo>
                  <a:cubicBezTo>
                    <a:pt x="2" y="10"/>
                    <a:pt x="2" y="13"/>
                    <a:pt x="2" y="16"/>
                  </a:cubicBezTo>
                  <a:cubicBezTo>
                    <a:pt x="2" y="19"/>
                    <a:pt x="2" y="22"/>
                    <a:pt x="2" y="25"/>
                  </a:cubicBezTo>
                  <a:cubicBezTo>
                    <a:pt x="1" y="28"/>
                    <a:pt x="1" y="3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1" y="31"/>
                  </a:cubicBezTo>
                  <a:cubicBezTo>
                    <a:pt x="2" y="31"/>
                    <a:pt x="4" y="30"/>
                    <a:pt x="7" y="30"/>
                  </a:cubicBezTo>
                  <a:cubicBezTo>
                    <a:pt x="10" y="30"/>
                    <a:pt x="13" y="30"/>
                    <a:pt x="16" y="30"/>
                  </a:cubicBezTo>
                  <a:cubicBezTo>
                    <a:pt x="19" y="30"/>
                    <a:pt x="22" y="30"/>
                    <a:pt x="25" y="30"/>
                  </a:cubicBezTo>
                  <a:cubicBezTo>
                    <a:pt x="28" y="30"/>
                    <a:pt x="30" y="31"/>
                    <a:pt x="31" y="31"/>
                  </a:cubicBezTo>
                  <a:cubicBezTo>
                    <a:pt x="32" y="31"/>
                    <a:pt x="32" y="32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1" y="30"/>
                    <a:pt x="31" y="28"/>
                    <a:pt x="31" y="25"/>
                  </a:cubicBezTo>
                  <a:cubicBezTo>
                    <a:pt x="30" y="22"/>
                    <a:pt x="30" y="19"/>
                    <a:pt x="30" y="16"/>
                  </a:cubicBezTo>
                  <a:cubicBezTo>
                    <a:pt x="30" y="13"/>
                    <a:pt x="30" y="10"/>
                    <a:pt x="31" y="6"/>
                  </a:cubicBezTo>
                  <a:cubicBezTo>
                    <a:pt x="31" y="3"/>
                    <a:pt x="31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7680221" y="18855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solidFill>
                  <a:srgbClr val="006666"/>
                </a:solidFill>
                <a:latin typeface="Arial" charset="0"/>
                <a:ea typeface="ＭＳ Ｐゴシック" charset="-128"/>
              </a:rPr>
              <a:t>Platinum Society Network</a:t>
            </a:r>
            <a:endParaRPr lang="ja-JP" altLang="en-US" sz="1800" b="1" dirty="0">
              <a:solidFill>
                <a:srgbClr val="006666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099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491CD-27A5-469A-998A-0E3C33E93A86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183" y="3556676"/>
            <a:ext cx="29845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1892976"/>
            <a:ext cx="2005012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BESTI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839" y="1900914"/>
            <a:ext cx="19589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35700" y="1268700"/>
            <a:ext cx="4465298" cy="113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  <a:defRPr/>
            </a:pPr>
            <a:r>
              <a:rPr lang="en-US" altLang="ja-JP" sz="2400" b="1" kern="0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 can be independent</a:t>
            </a:r>
          </a:p>
          <a:p>
            <a:pPr>
              <a:buFontTx/>
              <a:buNone/>
              <a:defRPr/>
            </a:pPr>
            <a:r>
              <a:rPr lang="en-US" altLang="ja-JP" sz="2400" b="1" kern="0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Only if brain is alive</a:t>
            </a:r>
            <a:endParaRPr lang="ja-JP" altLang="en-US" sz="2400" b="1" kern="0" dirty="0">
              <a:solidFill>
                <a:srgbClr val="0066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テキスト ボックス 3"/>
          <p:cNvSpPr txBox="1">
            <a:spLocks noChangeArrowheads="1"/>
          </p:cNvSpPr>
          <p:nvPr/>
        </p:nvSpPr>
        <p:spPr bwMode="auto">
          <a:xfrm>
            <a:off x="8256589" y="4690151"/>
            <a:ext cx="1920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</a:rPr>
              <a:t>Assistive eating device - Bestic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</a:rPr>
              <a:t>Produced by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</a:rPr>
              <a:t> Robot Dalen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</a:rPr>
              <a:t>（</a:t>
            </a: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</a:rPr>
              <a:t>Sweden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</a:rPr>
              <a:t>）</a:t>
            </a:r>
          </a:p>
        </p:txBody>
      </p:sp>
      <p:sp>
        <p:nvSpPr>
          <p:cNvPr id="8" name="テキスト ボックス 3"/>
          <p:cNvSpPr txBox="1">
            <a:spLocks noChangeArrowheads="1"/>
          </p:cNvSpPr>
          <p:nvPr/>
        </p:nvSpPr>
        <p:spPr bwMode="auto">
          <a:xfrm>
            <a:off x="4439770" y="5725200"/>
            <a:ext cx="4078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</a:rPr>
              <a:t>Communication Robot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</a:rPr>
              <a:t>- Giraffe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</a:rPr>
              <a:t>Produced by Robot Dalen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</a:rPr>
              <a:t>（</a:t>
            </a: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</a:rPr>
              <a:t>Sweden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</a:rPr>
              <a:t>）</a:t>
            </a: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2043113" y="4813976"/>
            <a:ext cx="23939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</a:rPr>
              <a:t>HAL(for care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</a:rPr>
              <a:t>）</a:t>
            </a:r>
            <a:endParaRPr lang="en-US" altLang="ja-JP" sz="1600" b="1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</a:rPr>
              <a:t>Produced by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</a:rPr>
              <a:t>CYBERDYNE 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</a:rPr>
              <a:t>（</a:t>
            </a: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</a:rPr>
              <a:t>JAPAN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</a:rPr>
              <a:t>）</a:t>
            </a:r>
            <a:endParaRPr lang="en-US" altLang="ja-JP" sz="16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2351481" y="746412"/>
            <a:ext cx="7888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0000"/>
                </a:solidFill>
                <a:ea typeface="ＭＳ ゴシック" pitchFamily="49" charset="-128"/>
              </a:rPr>
              <a:t>We can be independent only if brain survives</a:t>
            </a:r>
            <a:endParaRPr lang="ja-JP" altLang="en-US" sz="2800" b="1">
              <a:solidFill>
                <a:srgbClr val="000000"/>
              </a:solidFill>
              <a:ea typeface="ＭＳ ゴシック" pitchFamily="49" charset="-128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555357" y="44530"/>
            <a:ext cx="3059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sz="2800" b="1" i="1" dirty="0">
                <a:solidFill>
                  <a:srgbClr val="0000CC"/>
                </a:solidFill>
                <a:ea typeface="ＭＳ Ｐゴシック" pitchFamily="50" charset="-128"/>
              </a:rPr>
              <a:t>  </a:t>
            </a:r>
            <a:r>
              <a:rPr lang="en-US" altLang="ja-JP" sz="1800" b="1" dirty="0">
                <a:solidFill>
                  <a:srgbClr val="006666"/>
                </a:solidFill>
                <a:ea typeface="ＭＳ Ｐゴシック" pitchFamily="50" charset="-128"/>
              </a:rPr>
              <a:t>Vision Platinum Society </a:t>
            </a:r>
            <a:endParaRPr lang="en-US" altLang="ja-JP" sz="1800" b="1" dirty="0">
              <a:solidFill>
                <a:srgbClr val="006666"/>
              </a:solidFill>
              <a:ea typeface="ＭＳ Ｐゴシック" pitchFamily="50" charset="-128"/>
            </a:endParaRPr>
          </a:p>
        </p:txBody>
      </p:sp>
      <p:grpSp>
        <p:nvGrpSpPr>
          <p:cNvPr id="13" name="Group 4"/>
          <p:cNvGrpSpPr>
            <a:grpSpLocks noChangeAspect="1"/>
          </p:cNvGrpSpPr>
          <p:nvPr/>
        </p:nvGrpSpPr>
        <p:grpSpPr bwMode="auto">
          <a:xfrm>
            <a:off x="7392181" y="44530"/>
            <a:ext cx="595313" cy="633412"/>
            <a:chOff x="3832" y="84"/>
            <a:chExt cx="375" cy="399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3832" y="84"/>
              <a:ext cx="213" cy="399"/>
            </a:xfrm>
            <a:custGeom>
              <a:avLst/>
              <a:gdLst>
                <a:gd name="T0" fmla="*/ 124 w 213"/>
                <a:gd name="T1" fmla="*/ 399 h 399"/>
                <a:gd name="T2" fmla="*/ 213 w 213"/>
                <a:gd name="T3" fmla="*/ 186 h 399"/>
                <a:gd name="T4" fmla="*/ 137 w 213"/>
                <a:gd name="T5" fmla="*/ 0 h 399"/>
                <a:gd name="T6" fmla="*/ 22 w 213"/>
                <a:gd name="T7" fmla="*/ 46 h 399"/>
                <a:gd name="T8" fmla="*/ 0 w 213"/>
                <a:gd name="T9" fmla="*/ 97 h 399"/>
                <a:gd name="T10" fmla="*/ 124 w 213"/>
                <a:gd name="T1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399">
                  <a:moveTo>
                    <a:pt x="124" y="399"/>
                  </a:moveTo>
                  <a:lnTo>
                    <a:pt x="213" y="186"/>
                  </a:lnTo>
                  <a:lnTo>
                    <a:pt x="137" y="0"/>
                  </a:lnTo>
                  <a:lnTo>
                    <a:pt x="22" y="46"/>
                  </a:lnTo>
                  <a:lnTo>
                    <a:pt x="0" y="9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7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897" y="144"/>
              <a:ext cx="75" cy="75"/>
            </a:xfrm>
            <a:custGeom>
              <a:avLst/>
              <a:gdLst>
                <a:gd name="T0" fmla="*/ 134 w 134"/>
                <a:gd name="T1" fmla="*/ 0 h 134"/>
                <a:gd name="T2" fmla="*/ 129 w 134"/>
                <a:gd name="T3" fmla="*/ 2 h 134"/>
                <a:gd name="T4" fmla="*/ 105 w 134"/>
                <a:gd name="T5" fmla="*/ 6 h 134"/>
                <a:gd name="T6" fmla="*/ 67 w 134"/>
                <a:gd name="T7" fmla="*/ 8 h 134"/>
                <a:gd name="T8" fmla="*/ 28 w 134"/>
                <a:gd name="T9" fmla="*/ 6 h 134"/>
                <a:gd name="T10" fmla="*/ 4 w 134"/>
                <a:gd name="T11" fmla="*/ 2 h 134"/>
                <a:gd name="T12" fmla="*/ 0 w 134"/>
                <a:gd name="T13" fmla="*/ 0 h 134"/>
                <a:gd name="T14" fmla="*/ 2 w 134"/>
                <a:gd name="T15" fmla="*/ 4 h 134"/>
                <a:gd name="T16" fmla="*/ 6 w 134"/>
                <a:gd name="T17" fmla="*/ 29 h 134"/>
                <a:gd name="T18" fmla="*/ 7 w 134"/>
                <a:gd name="T19" fmla="*/ 67 h 134"/>
                <a:gd name="T20" fmla="*/ 6 w 134"/>
                <a:gd name="T21" fmla="*/ 105 h 134"/>
                <a:gd name="T22" fmla="*/ 2 w 134"/>
                <a:gd name="T23" fmla="*/ 129 h 134"/>
                <a:gd name="T24" fmla="*/ 0 w 134"/>
                <a:gd name="T25" fmla="*/ 134 h 134"/>
                <a:gd name="T26" fmla="*/ 0 w 134"/>
                <a:gd name="T27" fmla="*/ 134 h 134"/>
                <a:gd name="T28" fmla="*/ 4 w 134"/>
                <a:gd name="T29" fmla="*/ 132 h 134"/>
                <a:gd name="T30" fmla="*/ 28 w 134"/>
                <a:gd name="T31" fmla="*/ 128 h 134"/>
                <a:gd name="T32" fmla="*/ 67 w 134"/>
                <a:gd name="T33" fmla="*/ 126 h 134"/>
                <a:gd name="T34" fmla="*/ 105 w 134"/>
                <a:gd name="T35" fmla="*/ 128 h 134"/>
                <a:gd name="T36" fmla="*/ 129 w 134"/>
                <a:gd name="T37" fmla="*/ 132 h 134"/>
                <a:gd name="T38" fmla="*/ 134 w 134"/>
                <a:gd name="T39" fmla="*/ 134 h 134"/>
                <a:gd name="T40" fmla="*/ 131 w 134"/>
                <a:gd name="T41" fmla="*/ 129 h 134"/>
                <a:gd name="T42" fmla="*/ 128 w 134"/>
                <a:gd name="T43" fmla="*/ 105 h 134"/>
                <a:gd name="T44" fmla="*/ 126 w 134"/>
                <a:gd name="T45" fmla="*/ 67 h 134"/>
                <a:gd name="T46" fmla="*/ 128 w 134"/>
                <a:gd name="T47" fmla="*/ 29 h 134"/>
                <a:gd name="T48" fmla="*/ 131 w 134"/>
                <a:gd name="T49" fmla="*/ 4 h 134"/>
                <a:gd name="T50" fmla="*/ 134 w 134"/>
                <a:gd name="T5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34">
                  <a:moveTo>
                    <a:pt x="134" y="0"/>
                  </a:moveTo>
                  <a:cubicBezTo>
                    <a:pt x="134" y="0"/>
                    <a:pt x="132" y="1"/>
                    <a:pt x="129" y="2"/>
                  </a:cubicBezTo>
                  <a:cubicBezTo>
                    <a:pt x="126" y="4"/>
                    <a:pt x="118" y="5"/>
                    <a:pt x="105" y="6"/>
                  </a:cubicBezTo>
                  <a:cubicBezTo>
                    <a:pt x="92" y="7"/>
                    <a:pt x="79" y="8"/>
                    <a:pt x="67" y="8"/>
                  </a:cubicBezTo>
                  <a:cubicBezTo>
                    <a:pt x="55" y="8"/>
                    <a:pt x="41" y="7"/>
                    <a:pt x="28" y="6"/>
                  </a:cubicBezTo>
                  <a:cubicBezTo>
                    <a:pt x="15" y="5"/>
                    <a:pt x="7" y="4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4"/>
                  </a:cubicBezTo>
                  <a:cubicBezTo>
                    <a:pt x="3" y="8"/>
                    <a:pt x="5" y="16"/>
                    <a:pt x="6" y="29"/>
                  </a:cubicBezTo>
                  <a:cubicBezTo>
                    <a:pt x="7" y="42"/>
                    <a:pt x="7" y="55"/>
                    <a:pt x="7" y="67"/>
                  </a:cubicBezTo>
                  <a:cubicBezTo>
                    <a:pt x="7" y="79"/>
                    <a:pt x="7" y="92"/>
                    <a:pt x="6" y="105"/>
                  </a:cubicBezTo>
                  <a:cubicBezTo>
                    <a:pt x="5" y="118"/>
                    <a:pt x="3" y="126"/>
                    <a:pt x="2" y="129"/>
                  </a:cubicBezTo>
                  <a:cubicBezTo>
                    <a:pt x="1" y="133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1" y="133"/>
                    <a:pt x="4" y="132"/>
                  </a:cubicBezTo>
                  <a:cubicBezTo>
                    <a:pt x="7" y="130"/>
                    <a:pt x="15" y="129"/>
                    <a:pt x="28" y="128"/>
                  </a:cubicBezTo>
                  <a:cubicBezTo>
                    <a:pt x="41" y="127"/>
                    <a:pt x="55" y="126"/>
                    <a:pt x="67" y="126"/>
                  </a:cubicBezTo>
                  <a:cubicBezTo>
                    <a:pt x="79" y="126"/>
                    <a:pt x="92" y="127"/>
                    <a:pt x="105" y="128"/>
                  </a:cubicBezTo>
                  <a:cubicBezTo>
                    <a:pt x="118" y="129"/>
                    <a:pt x="126" y="130"/>
                    <a:pt x="129" y="132"/>
                  </a:cubicBezTo>
                  <a:cubicBezTo>
                    <a:pt x="132" y="133"/>
                    <a:pt x="134" y="134"/>
                    <a:pt x="134" y="134"/>
                  </a:cubicBezTo>
                  <a:cubicBezTo>
                    <a:pt x="134" y="134"/>
                    <a:pt x="133" y="133"/>
                    <a:pt x="131" y="129"/>
                  </a:cubicBezTo>
                  <a:cubicBezTo>
                    <a:pt x="130" y="126"/>
                    <a:pt x="129" y="118"/>
                    <a:pt x="128" y="105"/>
                  </a:cubicBezTo>
                  <a:cubicBezTo>
                    <a:pt x="127" y="92"/>
                    <a:pt x="126" y="79"/>
                    <a:pt x="126" y="67"/>
                  </a:cubicBezTo>
                  <a:cubicBezTo>
                    <a:pt x="126" y="55"/>
                    <a:pt x="127" y="42"/>
                    <a:pt x="128" y="29"/>
                  </a:cubicBezTo>
                  <a:cubicBezTo>
                    <a:pt x="129" y="16"/>
                    <a:pt x="130" y="8"/>
                    <a:pt x="131" y="4"/>
                  </a:cubicBezTo>
                  <a:cubicBezTo>
                    <a:pt x="133" y="1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6" name="Freeform 37"/>
            <p:cNvSpPr>
              <a:spLocks/>
            </p:cNvSpPr>
            <p:nvPr/>
          </p:nvSpPr>
          <p:spPr bwMode="auto">
            <a:xfrm>
              <a:off x="4189" y="225"/>
              <a:ext cx="18" cy="18"/>
            </a:xfrm>
            <a:custGeom>
              <a:avLst/>
              <a:gdLst>
                <a:gd name="T0" fmla="*/ 32 w 32"/>
                <a:gd name="T1" fmla="*/ 0 h 32"/>
                <a:gd name="T2" fmla="*/ 31 w 32"/>
                <a:gd name="T3" fmla="*/ 0 h 32"/>
                <a:gd name="T4" fmla="*/ 25 w 32"/>
                <a:gd name="T5" fmla="*/ 1 h 32"/>
                <a:gd name="T6" fmla="*/ 16 w 32"/>
                <a:gd name="T7" fmla="*/ 1 h 32"/>
                <a:gd name="T8" fmla="*/ 7 w 32"/>
                <a:gd name="T9" fmla="*/ 1 h 32"/>
                <a:gd name="T10" fmla="*/ 1 w 32"/>
                <a:gd name="T11" fmla="*/ 0 h 32"/>
                <a:gd name="T12" fmla="*/ 0 w 32"/>
                <a:gd name="T13" fmla="*/ 0 h 32"/>
                <a:gd name="T14" fmla="*/ 1 w 32"/>
                <a:gd name="T15" fmla="*/ 1 h 32"/>
                <a:gd name="T16" fmla="*/ 2 w 32"/>
                <a:gd name="T17" fmla="*/ 6 h 32"/>
                <a:gd name="T18" fmla="*/ 2 w 32"/>
                <a:gd name="T19" fmla="*/ 16 h 32"/>
                <a:gd name="T20" fmla="*/ 2 w 32"/>
                <a:gd name="T21" fmla="*/ 25 h 32"/>
                <a:gd name="T22" fmla="*/ 1 w 32"/>
                <a:gd name="T23" fmla="*/ 31 h 32"/>
                <a:gd name="T24" fmla="*/ 0 w 32"/>
                <a:gd name="T25" fmla="*/ 32 h 32"/>
                <a:gd name="T26" fmla="*/ 0 w 32"/>
                <a:gd name="T27" fmla="*/ 32 h 32"/>
                <a:gd name="T28" fmla="*/ 1 w 32"/>
                <a:gd name="T29" fmla="*/ 31 h 32"/>
                <a:gd name="T30" fmla="*/ 7 w 32"/>
                <a:gd name="T31" fmla="*/ 30 h 32"/>
                <a:gd name="T32" fmla="*/ 16 w 32"/>
                <a:gd name="T33" fmla="*/ 30 h 32"/>
                <a:gd name="T34" fmla="*/ 25 w 32"/>
                <a:gd name="T35" fmla="*/ 30 h 32"/>
                <a:gd name="T36" fmla="*/ 31 w 32"/>
                <a:gd name="T37" fmla="*/ 31 h 32"/>
                <a:gd name="T38" fmla="*/ 32 w 32"/>
                <a:gd name="T39" fmla="*/ 32 h 32"/>
                <a:gd name="T40" fmla="*/ 32 w 32"/>
                <a:gd name="T41" fmla="*/ 31 h 32"/>
                <a:gd name="T42" fmla="*/ 31 w 32"/>
                <a:gd name="T43" fmla="*/ 25 h 32"/>
                <a:gd name="T44" fmla="*/ 30 w 32"/>
                <a:gd name="T45" fmla="*/ 16 h 32"/>
                <a:gd name="T46" fmla="*/ 31 w 32"/>
                <a:gd name="T47" fmla="*/ 6 h 32"/>
                <a:gd name="T48" fmla="*/ 32 w 32"/>
                <a:gd name="T49" fmla="*/ 1 h 32"/>
                <a:gd name="T50" fmla="*/ 32 w 32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2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30" y="0"/>
                    <a:pt x="28" y="1"/>
                    <a:pt x="25" y="1"/>
                  </a:cubicBezTo>
                  <a:cubicBezTo>
                    <a:pt x="22" y="1"/>
                    <a:pt x="19" y="1"/>
                    <a:pt x="16" y="1"/>
                  </a:cubicBezTo>
                  <a:cubicBezTo>
                    <a:pt x="13" y="1"/>
                    <a:pt x="10" y="1"/>
                    <a:pt x="7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3"/>
                    <a:pt x="2" y="6"/>
                  </a:cubicBezTo>
                  <a:cubicBezTo>
                    <a:pt x="2" y="10"/>
                    <a:pt x="2" y="13"/>
                    <a:pt x="2" y="16"/>
                  </a:cubicBezTo>
                  <a:cubicBezTo>
                    <a:pt x="2" y="19"/>
                    <a:pt x="2" y="22"/>
                    <a:pt x="2" y="25"/>
                  </a:cubicBezTo>
                  <a:cubicBezTo>
                    <a:pt x="1" y="28"/>
                    <a:pt x="1" y="3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1" y="31"/>
                  </a:cubicBezTo>
                  <a:cubicBezTo>
                    <a:pt x="2" y="31"/>
                    <a:pt x="4" y="30"/>
                    <a:pt x="7" y="30"/>
                  </a:cubicBezTo>
                  <a:cubicBezTo>
                    <a:pt x="10" y="30"/>
                    <a:pt x="13" y="30"/>
                    <a:pt x="16" y="30"/>
                  </a:cubicBezTo>
                  <a:cubicBezTo>
                    <a:pt x="19" y="30"/>
                    <a:pt x="22" y="30"/>
                    <a:pt x="25" y="30"/>
                  </a:cubicBezTo>
                  <a:cubicBezTo>
                    <a:pt x="28" y="30"/>
                    <a:pt x="30" y="31"/>
                    <a:pt x="31" y="31"/>
                  </a:cubicBezTo>
                  <a:cubicBezTo>
                    <a:pt x="32" y="31"/>
                    <a:pt x="32" y="32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1" y="30"/>
                    <a:pt x="31" y="28"/>
                    <a:pt x="31" y="25"/>
                  </a:cubicBezTo>
                  <a:cubicBezTo>
                    <a:pt x="30" y="22"/>
                    <a:pt x="30" y="19"/>
                    <a:pt x="30" y="16"/>
                  </a:cubicBezTo>
                  <a:cubicBezTo>
                    <a:pt x="30" y="13"/>
                    <a:pt x="30" y="10"/>
                    <a:pt x="31" y="6"/>
                  </a:cubicBezTo>
                  <a:cubicBezTo>
                    <a:pt x="31" y="3"/>
                    <a:pt x="31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7680221" y="18855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solidFill>
                  <a:srgbClr val="006666"/>
                </a:solidFill>
                <a:latin typeface="Arial" charset="0"/>
                <a:ea typeface="ＭＳ Ｐゴシック" charset="-128"/>
              </a:rPr>
              <a:t>Platinum Society Network</a:t>
            </a:r>
            <a:endParaRPr lang="ja-JP" altLang="en-US" sz="1800" b="1" dirty="0">
              <a:solidFill>
                <a:srgbClr val="006666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237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正方形/長方形 84"/>
          <p:cNvSpPr/>
          <p:nvPr/>
        </p:nvSpPr>
        <p:spPr>
          <a:xfrm>
            <a:off x="1524001" y="911221"/>
            <a:ext cx="9174995" cy="5542116"/>
          </a:xfrm>
          <a:prstGeom prst="rect">
            <a:avLst/>
          </a:prstGeom>
          <a:solidFill>
            <a:srgbClr val="FFFFFF">
              <a:lumMod val="20000"/>
              <a:lumOff val="80000"/>
            </a:srgbClr>
          </a:solidFill>
          <a:ln w="6350" cap="flat" cmpd="sng" algn="ctr">
            <a:solidFill>
              <a:srgbClr val="FFFFFF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2000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86" name="円/楕円 85"/>
          <p:cNvSpPr/>
          <p:nvPr/>
        </p:nvSpPr>
        <p:spPr>
          <a:xfrm>
            <a:off x="1940878" y="1002767"/>
            <a:ext cx="8511098" cy="5128146"/>
          </a:xfrm>
          <a:prstGeom prst="ellipse">
            <a:avLst/>
          </a:prstGeom>
          <a:gradFill flip="none" rotWithShape="1">
            <a:gsLst>
              <a:gs pos="0">
                <a:srgbClr val="000000">
                  <a:lumMod val="40000"/>
                  <a:lumOff val="60000"/>
                </a:srgbClr>
              </a:gs>
              <a:gs pos="44000">
                <a:srgbClr val="BBE0E3">
                  <a:tint val="44500"/>
                  <a:satMod val="160000"/>
                </a:srgbClr>
              </a:gs>
              <a:gs pos="57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2000" kern="0" dirty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grpSp>
        <p:nvGrpSpPr>
          <p:cNvPr id="87" name="グループ化 18"/>
          <p:cNvGrpSpPr>
            <a:grpSpLocks/>
          </p:cNvGrpSpPr>
          <p:nvPr/>
        </p:nvGrpSpPr>
        <p:grpSpPr bwMode="auto">
          <a:xfrm>
            <a:off x="-746125" y="4131866"/>
            <a:ext cx="4535488" cy="4265687"/>
            <a:chOff x="-2268760" y="4302468"/>
            <a:chExt cx="4536504" cy="4671148"/>
          </a:xfrm>
        </p:grpSpPr>
        <p:sp>
          <p:nvSpPr>
            <p:cNvPr id="88" name="円弧 87"/>
            <p:cNvSpPr/>
            <p:nvPr/>
          </p:nvSpPr>
          <p:spPr>
            <a:xfrm>
              <a:off x="-2268760" y="4302468"/>
              <a:ext cx="4536504" cy="4671148"/>
            </a:xfrm>
            <a:prstGeom prst="arc">
              <a:avLst>
                <a:gd name="adj1" fmla="val 16200023"/>
                <a:gd name="adj2" fmla="val 21597794"/>
              </a:avLst>
            </a:prstGeom>
            <a:solidFill>
              <a:srgbClr val="FFFFFF">
                <a:lumMod val="95000"/>
              </a:srgbClr>
            </a:solidFill>
            <a:ln w="101600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</a:ln>
            <a:effectLst>
              <a:glow rad="50800">
                <a:srgbClr val="BBE0E3">
                  <a:alpha val="55000"/>
                </a:srgbClr>
              </a:glow>
              <a:outerShdw blurRad="50800" dist="50800" dir="5400000" algn="ctr" rotWithShape="0">
                <a:srgbClr val="000000">
                  <a:alpha val="43000"/>
                </a:srgbClr>
              </a:outerShdw>
              <a:softEdge rad="0"/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prstClr val="black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-1302" y="4505630"/>
              <a:ext cx="1531531" cy="64035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800" i="1" kern="0" dirty="0">
                  <a:solidFill>
                    <a:prstClr val="black"/>
                  </a:solidFill>
                  <a:latin typeface="Arial"/>
                  <a:ea typeface="ＭＳ Ｐゴシック"/>
                </a:rPr>
                <a:t>Conventional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400" b="1" i="1" kern="0" dirty="0">
                  <a:solidFill>
                    <a:prstClr val="black"/>
                  </a:solidFill>
                  <a:latin typeface="Arial"/>
                  <a:ea typeface="ＭＳ Ｐゴシック"/>
                </a:rPr>
                <a:t>medical care</a:t>
              </a:r>
              <a:endParaRPr kumimoji="0" lang="ja-JP" altLang="en-US" sz="1400" b="1" i="1" kern="0" dirty="0">
                <a:solidFill>
                  <a:prstClr val="black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0" name="下矢印 89"/>
            <p:cNvSpPr/>
            <p:nvPr/>
          </p:nvSpPr>
          <p:spPr>
            <a:xfrm rot="13860743">
              <a:off x="1383469" y="4532486"/>
              <a:ext cx="788842" cy="620851"/>
            </a:xfrm>
            <a:prstGeom prst="downArrow">
              <a:avLst>
                <a:gd name="adj1" fmla="val 50000"/>
                <a:gd name="adj2" fmla="val 46089"/>
              </a:avLst>
            </a:prstGeom>
            <a:gradFill rotWithShape="1">
              <a:gsLst>
                <a:gs pos="0">
                  <a:srgbClr val="DAEDEF">
                    <a:tint val="50000"/>
                    <a:satMod val="300000"/>
                  </a:srgbClr>
                </a:gs>
                <a:gs pos="35000">
                  <a:srgbClr val="DAEDEF">
                    <a:tint val="37000"/>
                    <a:satMod val="300000"/>
                  </a:srgbClr>
                </a:gs>
                <a:gs pos="100000">
                  <a:srgbClr val="DAEDEF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DAEDE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prstClr val="black"/>
                </a:solidFill>
                <a:latin typeface="Arial"/>
                <a:ea typeface="ＭＳ Ｐゴシック"/>
              </a:endParaRPr>
            </a:p>
          </p:txBody>
        </p:sp>
      </p:grpSp>
      <p:sp>
        <p:nvSpPr>
          <p:cNvPr id="91" name="スライド番号プレースホルダ 5"/>
          <p:cNvSpPr txBox="1">
            <a:spLocks/>
          </p:cNvSpPr>
          <p:nvPr/>
        </p:nvSpPr>
        <p:spPr bwMode="auto">
          <a:xfrm>
            <a:off x="8763000" y="6201659"/>
            <a:ext cx="1905000" cy="41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l" eaLnBrk="1" hangingPunct="1">
              <a:defRPr/>
            </a:pPr>
            <a:fld id="{F7C3FEF5-1E69-4FB1-B51F-F82FD6CFF603}" type="slidenum">
              <a:rPr lang="ja-JP" altLang="en-US">
                <a:solidFill>
                  <a:srgbClr val="FFFFFF"/>
                </a:solidFill>
              </a:rPr>
              <a:pPr algn="l" eaLnBrk="1" hangingPunct="1">
                <a:defRPr/>
              </a:pPr>
              <a:t>32</a:t>
            </a:fld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92" name="グループ化 8"/>
          <p:cNvGrpSpPr>
            <a:grpSpLocks/>
          </p:cNvGrpSpPr>
          <p:nvPr/>
        </p:nvGrpSpPr>
        <p:grpSpPr bwMode="auto">
          <a:xfrm>
            <a:off x="1558925" y="4843538"/>
            <a:ext cx="2174858" cy="1511760"/>
            <a:chOff x="179512" y="4797152"/>
            <a:chExt cx="2254820" cy="1656184"/>
          </a:xfrm>
        </p:grpSpPr>
        <p:sp>
          <p:nvSpPr>
            <p:cNvPr id="93" name="二等辺三角形 92"/>
            <p:cNvSpPr/>
            <p:nvPr/>
          </p:nvSpPr>
          <p:spPr>
            <a:xfrm>
              <a:off x="539957" y="5211595"/>
              <a:ext cx="1224525" cy="881288"/>
            </a:xfrm>
            <a:prstGeom prst="triangle">
              <a:avLst/>
            </a:prstGeom>
            <a:noFill/>
            <a:ln w="57150" cap="flat" cmpd="sng" algn="ctr">
              <a:solidFill>
                <a:srgbClr val="BBE0E3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4" name="円/楕円 93"/>
            <p:cNvSpPr/>
            <p:nvPr/>
          </p:nvSpPr>
          <p:spPr>
            <a:xfrm>
              <a:off x="179512" y="5660972"/>
              <a:ext cx="791663" cy="787601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tint val="50000"/>
                    <a:satMod val="300000"/>
                  </a:srgbClr>
                </a:gs>
                <a:gs pos="35000">
                  <a:srgbClr val="BBE0E3">
                    <a:tint val="37000"/>
                    <a:satMod val="300000"/>
                  </a:srgbClr>
                </a:gs>
                <a:gs pos="100000">
                  <a:srgbClr val="BBE0E3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400" kern="0" dirty="0">
                <a:solidFill>
                  <a:prstClr val="black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5" name="円/楕円 94"/>
            <p:cNvSpPr/>
            <p:nvPr/>
          </p:nvSpPr>
          <p:spPr>
            <a:xfrm>
              <a:off x="1404037" y="5665735"/>
              <a:ext cx="791663" cy="787601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tint val="50000"/>
                    <a:satMod val="300000"/>
                  </a:srgbClr>
                </a:gs>
                <a:gs pos="35000">
                  <a:srgbClr val="BBE0E3">
                    <a:tint val="37000"/>
                    <a:satMod val="300000"/>
                  </a:srgbClr>
                </a:gs>
                <a:gs pos="100000">
                  <a:srgbClr val="BBE0E3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prstClr val="black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6" name="円/楕円 95"/>
            <p:cNvSpPr/>
            <p:nvPr/>
          </p:nvSpPr>
          <p:spPr>
            <a:xfrm>
              <a:off x="755566" y="4797152"/>
              <a:ext cx="791663" cy="787601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tint val="50000"/>
                    <a:satMod val="300000"/>
                  </a:srgbClr>
                </a:gs>
                <a:gs pos="35000">
                  <a:srgbClr val="BBE0E3">
                    <a:tint val="37000"/>
                    <a:satMod val="300000"/>
                  </a:srgbClr>
                </a:gs>
                <a:gs pos="100000">
                  <a:srgbClr val="BBE0E3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prstClr val="black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7" name="テキスト ボックス 2"/>
            <p:cNvSpPr txBox="1">
              <a:spLocks noChangeArrowheads="1"/>
            </p:cNvSpPr>
            <p:nvPr/>
          </p:nvSpPr>
          <p:spPr bwMode="auto">
            <a:xfrm>
              <a:off x="191155" y="5868693"/>
              <a:ext cx="832964" cy="370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00" b="1" kern="0">
                  <a:solidFill>
                    <a:srgbClr val="000000"/>
                  </a:solidFill>
                  <a:latin typeface="Tahoma" pitchFamily="34" charset="0"/>
                </a:rPr>
                <a:t>Cause</a:t>
              </a:r>
              <a:endParaRPr lang="ja-JP" altLang="en-US" sz="1600" b="1" ker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8" name="テキスト ボックス 311"/>
            <p:cNvSpPr txBox="1">
              <a:spLocks noChangeArrowheads="1"/>
            </p:cNvSpPr>
            <p:nvPr/>
          </p:nvSpPr>
          <p:spPr bwMode="auto">
            <a:xfrm>
              <a:off x="1416892" y="5858452"/>
              <a:ext cx="1017440" cy="370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00" b="1" kern="0">
                  <a:solidFill>
                    <a:srgbClr val="000000"/>
                  </a:solidFill>
                  <a:latin typeface="Tahoma" pitchFamily="34" charset="0"/>
                </a:rPr>
                <a:t>Disease</a:t>
              </a:r>
              <a:endParaRPr lang="ja-JP" altLang="en-US" sz="1600" b="1" ker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9" name="テキスト ボックス 312"/>
            <p:cNvSpPr txBox="1">
              <a:spLocks noChangeArrowheads="1"/>
            </p:cNvSpPr>
            <p:nvPr/>
          </p:nvSpPr>
          <p:spPr bwMode="auto">
            <a:xfrm>
              <a:off x="512415" y="5029571"/>
              <a:ext cx="1309941" cy="370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00" b="1" kern="0">
                  <a:solidFill>
                    <a:srgbClr val="000000"/>
                  </a:solidFill>
                  <a:latin typeface="Tahoma" pitchFamily="34" charset="0"/>
                </a:rPr>
                <a:t>Treatment</a:t>
              </a:r>
              <a:endParaRPr lang="ja-JP" altLang="en-US" sz="1600" b="1" kern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100" name="グループ化 14"/>
          <p:cNvGrpSpPr>
            <a:grpSpLocks/>
          </p:cNvGrpSpPr>
          <p:nvPr/>
        </p:nvGrpSpPr>
        <p:grpSpPr bwMode="auto">
          <a:xfrm>
            <a:off x="3490171" y="1518534"/>
            <a:ext cx="5964238" cy="3605530"/>
            <a:chOff x="2155391" y="1318595"/>
            <a:chExt cx="5964956" cy="3948111"/>
          </a:xfrm>
        </p:grpSpPr>
        <p:sp>
          <p:nvSpPr>
            <p:cNvPr id="101" name="円/楕円 100"/>
            <p:cNvSpPr/>
            <p:nvPr/>
          </p:nvSpPr>
          <p:spPr>
            <a:xfrm>
              <a:off x="3163575" y="2143915"/>
              <a:ext cx="3751714" cy="267118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57150" cap="flat" cmpd="sng" algn="ctr">
              <a:solidFill>
                <a:srgbClr val="000000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prstClr val="black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02" name="円/楕円 101"/>
            <p:cNvSpPr/>
            <p:nvPr/>
          </p:nvSpPr>
          <p:spPr>
            <a:xfrm>
              <a:off x="3308055" y="2286759"/>
              <a:ext cx="3454816" cy="2375969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57150" cap="flat" cmpd="sng" algn="ctr">
              <a:solidFill>
                <a:srgbClr val="000000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prstClr val="black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03" name="円/楕円 102"/>
            <p:cNvSpPr/>
            <p:nvPr/>
          </p:nvSpPr>
          <p:spPr>
            <a:xfrm>
              <a:off x="3460473" y="2439126"/>
              <a:ext cx="3122989" cy="2079172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57150" cap="flat" cmpd="sng" algn="ctr">
              <a:solidFill>
                <a:srgbClr val="000000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prstClr val="black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04" name="円/楕円 103"/>
            <p:cNvSpPr/>
            <p:nvPr/>
          </p:nvSpPr>
          <p:spPr>
            <a:xfrm>
              <a:off x="3612891" y="2591492"/>
              <a:ext cx="2791161" cy="1782373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57150" cap="flat" cmpd="sng" algn="ctr">
              <a:solidFill>
                <a:srgbClr val="000000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prstClr val="black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05" name="円/楕円 104"/>
            <p:cNvSpPr/>
            <p:nvPr/>
          </p:nvSpPr>
          <p:spPr>
            <a:xfrm>
              <a:off x="3811353" y="2743859"/>
              <a:ext cx="2422817" cy="1487163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57150" cap="flat" cmpd="sng" algn="ctr">
              <a:solidFill>
                <a:srgbClr val="000000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prstClr val="black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06" name="円/楕円 105"/>
            <p:cNvSpPr/>
            <p:nvPr/>
          </p:nvSpPr>
          <p:spPr>
            <a:xfrm>
              <a:off x="3811575" y="1318595"/>
              <a:ext cx="2376264" cy="1750365"/>
            </a:xfrm>
            <a:prstGeom prst="ellipse">
              <a:avLst/>
            </a:prstGeom>
            <a:solidFill>
              <a:srgbClr val="90C2A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2155391" y="3395981"/>
              <a:ext cx="2376264" cy="1584176"/>
            </a:xfrm>
            <a:prstGeom prst="ellipse">
              <a:avLst/>
            </a:prstGeom>
            <a:solidFill>
              <a:srgbClr val="90C2A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5539767" y="3366364"/>
              <a:ext cx="2376264" cy="1584176"/>
            </a:xfrm>
            <a:prstGeom prst="ellipse">
              <a:avLst/>
            </a:prstGeom>
            <a:solidFill>
              <a:srgbClr val="90C2A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09" name="テキスト ボックス 108"/>
            <p:cNvSpPr txBox="1"/>
            <p:nvPr/>
          </p:nvSpPr>
          <p:spPr>
            <a:xfrm>
              <a:off x="4522639" y="1442393"/>
              <a:ext cx="184753" cy="4381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i="1" u="sng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10" name="テキスト ボックス 109"/>
            <p:cNvSpPr txBox="1"/>
            <p:nvPr/>
          </p:nvSpPr>
          <p:spPr>
            <a:xfrm>
              <a:off x="6121443" y="3386656"/>
              <a:ext cx="1223559" cy="4381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2000" i="1" u="sng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</a:rPr>
                <a:t>symptom</a:t>
              </a:r>
              <a:endParaRPr kumimoji="0" lang="ja-JP" altLang="en-US" sz="2000" i="1" u="sng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11" name="テキスト ボックス 110"/>
            <p:cNvSpPr txBox="1"/>
            <p:nvPr/>
          </p:nvSpPr>
          <p:spPr>
            <a:xfrm>
              <a:off x="2939710" y="3450142"/>
              <a:ext cx="769856" cy="4381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2000" i="1" u="sng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</a:rPr>
                <a:t>Body</a:t>
              </a:r>
              <a:endParaRPr kumimoji="0" lang="ja-JP" altLang="en-US" sz="2000" i="1" u="sng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12" name="テキスト ボックス 111"/>
            <p:cNvSpPr txBox="1"/>
            <p:nvPr/>
          </p:nvSpPr>
          <p:spPr>
            <a:xfrm>
              <a:off x="2298283" y="3872326"/>
              <a:ext cx="2102110" cy="10447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</a:rPr>
                <a:t>Life-style,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</a:rPr>
                <a:t>medical biography,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</a:rPr>
                <a:t>biological information,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</a:rPr>
                <a:t>gene information, etc.</a:t>
              </a:r>
            </a:p>
          </p:txBody>
        </p:sp>
        <p:sp>
          <p:nvSpPr>
            <p:cNvPr id="113" name="テキスト ボックス 112"/>
            <p:cNvSpPr txBox="1"/>
            <p:nvPr/>
          </p:nvSpPr>
          <p:spPr>
            <a:xfrm>
              <a:off x="5540348" y="3750115"/>
              <a:ext cx="2579999" cy="15165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</a:rPr>
                <a:t>back problem, migraine, cardiac disease,  </a:t>
              </a:r>
              <a:r>
                <a:rPr kumimoji="0" lang="en-US" altLang="ja-JP" sz="1400" b="1" kern="0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</a:rPr>
                <a:t>atopy</a:t>
              </a:r>
              <a:r>
                <a:rPr kumimoji="0" lang="en-US" altLang="ja-JP" sz="1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</a:rPr>
                <a:t>,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</a:rPr>
                <a:t>depression, allergy,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</a:rPr>
                <a:t>        dependence, </a:t>
              </a:r>
              <a:r>
                <a:rPr kumimoji="0" lang="ja-JP" altLang="en-US" sz="1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</a:rPr>
                <a:t> </a:t>
              </a:r>
              <a:endParaRPr kumimoji="0" lang="en-US" altLang="ja-JP" sz="1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</a:rPr>
                <a:t>       tranquilization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ja-JP" sz="1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14" name="テキスト ボックス 113"/>
            <p:cNvSpPr txBox="1"/>
            <p:nvPr/>
          </p:nvSpPr>
          <p:spPr>
            <a:xfrm>
              <a:off x="3981236" y="1659832"/>
              <a:ext cx="2537130" cy="15165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</a:rPr>
                <a:t>dietary education, physical exercise, intellectual education, forest bathing, recreation, medication, molecular target treatment, etc.</a:t>
              </a:r>
            </a:p>
          </p:txBody>
        </p:sp>
        <p:sp>
          <p:nvSpPr>
            <p:cNvPr id="115" name="テキスト ボックス 114"/>
            <p:cNvSpPr txBox="1"/>
            <p:nvPr/>
          </p:nvSpPr>
          <p:spPr>
            <a:xfrm>
              <a:off x="4027279" y="2948602"/>
              <a:ext cx="1925869" cy="8425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4400" b="1" i="1" kern="0" dirty="0">
                  <a:solidFill>
                    <a:srgbClr val="8064A2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</a:rPr>
                <a:t>ICT</a:t>
              </a:r>
              <a:endParaRPr kumimoji="0" lang="ja-JP" altLang="en-US" sz="4400" b="1" i="1" kern="0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16" name="テキスト ボックス 115"/>
            <p:cNvSpPr txBox="1"/>
            <p:nvPr/>
          </p:nvSpPr>
          <p:spPr>
            <a:xfrm>
              <a:off x="4027442" y="3500931"/>
              <a:ext cx="1903314" cy="7077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800" b="1" i="1" kern="0" dirty="0">
                  <a:solidFill>
                    <a:srgbClr val="8064A2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</a:rPr>
                <a:t>Smart Wellness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800" b="1" i="1" kern="0" dirty="0">
                  <a:solidFill>
                    <a:srgbClr val="8064A2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</a:rPr>
                <a:t> System</a:t>
              </a:r>
              <a:endParaRPr kumimoji="0" lang="ja-JP" altLang="en-US" sz="1800" b="1" i="1" kern="0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17" name="テキスト ボックス 5"/>
          <p:cNvSpPr txBox="1">
            <a:spLocks noChangeArrowheads="1"/>
          </p:cNvSpPr>
          <p:nvPr/>
        </p:nvSpPr>
        <p:spPr bwMode="auto">
          <a:xfrm>
            <a:off x="2090738" y="411963"/>
            <a:ext cx="8460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b="1" dirty="0">
                <a:solidFill>
                  <a:srgbClr val="000000"/>
                </a:solidFill>
                <a:latin typeface="Tahoma" pitchFamily="34" charset="0"/>
                <a:ea typeface="ＭＳ ゴシック" pitchFamily="49" charset="-128"/>
                <a:cs typeface="Tahoma" pitchFamily="34" charset="0"/>
              </a:rPr>
              <a:t>Business Opportunities for Health and Independence </a:t>
            </a:r>
            <a:endParaRPr lang="ja-JP" altLang="en-US" sz="2400" b="1" dirty="0">
              <a:solidFill>
                <a:srgbClr val="000000"/>
              </a:solidFill>
              <a:latin typeface="Tahoma" pitchFamily="34" charset="0"/>
              <a:ea typeface="HGP創英角ｺﾞｼｯｸUB" pitchFamily="50" charset="-128"/>
              <a:cs typeface="Tahoma" pitchFamily="34" charset="0"/>
            </a:endParaRPr>
          </a:p>
        </p:txBody>
      </p:sp>
      <p:sp>
        <p:nvSpPr>
          <p:cNvPr id="119" name="テキスト ボックス 118"/>
          <p:cNvSpPr txBox="1"/>
          <p:nvPr/>
        </p:nvSpPr>
        <p:spPr bwMode="auto">
          <a:xfrm>
            <a:off x="7802761" y="5463666"/>
            <a:ext cx="2312616" cy="338554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kern="0" dirty="0">
                <a:solidFill>
                  <a:prstClr val="black"/>
                </a:solidFill>
                <a:latin typeface="Arial"/>
                <a:ea typeface="ＭＳ Ｐゴシック"/>
              </a:rPr>
              <a:t>regeneration medicine</a:t>
            </a:r>
            <a:endParaRPr kumimoji="0" lang="ja-JP" altLang="en-US" sz="1600" kern="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120" name="テキスト ボックス 119"/>
          <p:cNvSpPr txBox="1"/>
          <p:nvPr/>
        </p:nvSpPr>
        <p:spPr bwMode="auto">
          <a:xfrm>
            <a:off x="7324725" y="1243141"/>
            <a:ext cx="1391728" cy="338554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kern="0" dirty="0">
                <a:solidFill>
                  <a:prstClr val="black"/>
                </a:solidFill>
                <a:latin typeface="Arial"/>
                <a:ea typeface="ＭＳ Ｐゴシック"/>
              </a:rPr>
              <a:t>Food Service</a:t>
            </a:r>
            <a:endParaRPr kumimoji="0" lang="ja-JP" altLang="en-US" sz="1600" kern="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121" name="テキスト ボックス 120"/>
          <p:cNvSpPr txBox="1"/>
          <p:nvPr/>
        </p:nvSpPr>
        <p:spPr bwMode="auto">
          <a:xfrm>
            <a:off x="8612188" y="2033083"/>
            <a:ext cx="744114" cy="338554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kern="0" dirty="0">
                <a:solidFill>
                  <a:prstClr val="black"/>
                </a:solidFill>
                <a:latin typeface="Arial"/>
                <a:ea typeface="ＭＳ Ｐゴシック"/>
              </a:rPr>
              <a:t>sports</a:t>
            </a:r>
            <a:endParaRPr kumimoji="0" lang="ja-JP" altLang="en-US" sz="1600" kern="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122" name="テキスト ボックス 121"/>
          <p:cNvSpPr txBox="1"/>
          <p:nvPr/>
        </p:nvSpPr>
        <p:spPr bwMode="auto">
          <a:xfrm>
            <a:off x="2689226" y="2020038"/>
            <a:ext cx="857927" cy="338554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kern="0" dirty="0">
                <a:solidFill>
                  <a:prstClr val="black"/>
                </a:solidFill>
                <a:latin typeface="Arial"/>
                <a:ea typeface="ＭＳ Ｐゴシック"/>
              </a:rPr>
              <a:t>tourism</a:t>
            </a:r>
            <a:endParaRPr kumimoji="0" lang="ja-JP" altLang="en-US" sz="1600" kern="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123" name="テキスト ボックス 122"/>
          <p:cNvSpPr txBox="1"/>
          <p:nvPr/>
        </p:nvSpPr>
        <p:spPr bwMode="auto">
          <a:xfrm>
            <a:off x="1919288" y="2515745"/>
            <a:ext cx="1072730" cy="338554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kern="0" dirty="0">
                <a:solidFill>
                  <a:prstClr val="black"/>
                </a:solidFill>
                <a:latin typeface="Arial"/>
                <a:ea typeface="ＭＳ Ｐゴシック"/>
              </a:rPr>
              <a:t>relaxation</a:t>
            </a:r>
          </a:p>
        </p:txBody>
      </p:sp>
      <p:sp>
        <p:nvSpPr>
          <p:cNvPr id="124" name="テキスト ボックス 123"/>
          <p:cNvSpPr txBox="1"/>
          <p:nvPr/>
        </p:nvSpPr>
        <p:spPr bwMode="auto">
          <a:xfrm>
            <a:off x="8939213" y="2550531"/>
            <a:ext cx="1255472" cy="338554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kern="0" dirty="0">
                <a:solidFill>
                  <a:prstClr val="black"/>
                </a:solidFill>
                <a:latin typeface="Arial"/>
                <a:ea typeface="ＭＳ Ｐゴシック"/>
              </a:rPr>
              <a:t>Device, tool</a:t>
            </a:r>
            <a:endParaRPr kumimoji="0" lang="ja-JP" altLang="en-US" sz="1600" kern="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125" name="テキスト ボックス 124"/>
          <p:cNvSpPr txBox="1"/>
          <p:nvPr/>
        </p:nvSpPr>
        <p:spPr bwMode="auto">
          <a:xfrm>
            <a:off x="6294438" y="5810310"/>
            <a:ext cx="2236510" cy="338554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kern="0" dirty="0">
                <a:solidFill>
                  <a:prstClr val="black"/>
                </a:solidFill>
                <a:latin typeface="Arial"/>
                <a:ea typeface="ＭＳ Ｐゴシック"/>
              </a:rPr>
              <a:t>Preventive health-care</a:t>
            </a:r>
            <a:endParaRPr kumimoji="0" lang="ja-JP" altLang="en-US" sz="1600" kern="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126" name="テキスト ボックス 125"/>
          <p:cNvSpPr txBox="1"/>
          <p:nvPr/>
        </p:nvSpPr>
        <p:spPr bwMode="auto">
          <a:xfrm>
            <a:off x="4271963" y="5500131"/>
            <a:ext cx="1322798" cy="338554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kern="0" dirty="0">
                <a:solidFill>
                  <a:prstClr val="black"/>
                </a:solidFill>
                <a:latin typeface="Arial"/>
                <a:ea typeface="ＭＳ Ｐゴシック"/>
              </a:rPr>
              <a:t>PHR</a:t>
            </a:r>
            <a:r>
              <a:rPr kumimoji="0" lang="ja-JP" altLang="en-US" sz="1600" kern="0" dirty="0">
                <a:solidFill>
                  <a:prstClr val="black"/>
                </a:solidFill>
                <a:latin typeface="Arial"/>
                <a:ea typeface="ＭＳ Ｐゴシック"/>
              </a:rPr>
              <a:t> </a:t>
            </a:r>
            <a:r>
              <a:rPr kumimoji="0" lang="en-US" altLang="ja-JP" sz="1600" kern="0" dirty="0">
                <a:solidFill>
                  <a:prstClr val="black"/>
                </a:solidFill>
                <a:latin typeface="Arial"/>
                <a:ea typeface="ＭＳ Ｐゴシック"/>
              </a:rPr>
              <a:t>service</a:t>
            </a:r>
            <a:endParaRPr kumimoji="0" lang="ja-JP" altLang="en-US" sz="1600" kern="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127" name="テキスト ボックス 126"/>
          <p:cNvSpPr txBox="1"/>
          <p:nvPr/>
        </p:nvSpPr>
        <p:spPr bwMode="auto">
          <a:xfrm>
            <a:off x="3690938" y="5060952"/>
            <a:ext cx="1072730" cy="338554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kern="0" dirty="0">
                <a:solidFill>
                  <a:prstClr val="black"/>
                </a:solidFill>
                <a:latin typeface="Arial"/>
                <a:ea typeface="ＭＳ Ｐゴシック"/>
              </a:rPr>
              <a:t>insurance</a:t>
            </a:r>
            <a:endParaRPr kumimoji="0" lang="ja-JP" altLang="en-US" sz="1600" kern="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128" name="テキスト ボックス 127"/>
          <p:cNvSpPr txBox="1"/>
          <p:nvPr/>
        </p:nvSpPr>
        <p:spPr bwMode="auto">
          <a:xfrm>
            <a:off x="7970838" y="1573612"/>
            <a:ext cx="1185862" cy="338554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kern="0" dirty="0">
                <a:solidFill>
                  <a:prstClr val="black"/>
                </a:solidFill>
                <a:latin typeface="Arial"/>
                <a:ea typeface="ＭＳ Ｐゴシック"/>
              </a:rPr>
              <a:t>Body-Care</a:t>
            </a:r>
            <a:endParaRPr kumimoji="0" lang="ja-JP" altLang="en-US" sz="1600" kern="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129" name="テキスト ボックス 128"/>
          <p:cNvSpPr txBox="1"/>
          <p:nvPr/>
        </p:nvSpPr>
        <p:spPr bwMode="auto">
          <a:xfrm>
            <a:off x="8399674" y="5012840"/>
            <a:ext cx="1876176" cy="338554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kern="0" dirty="0">
                <a:solidFill>
                  <a:prstClr val="black"/>
                </a:solidFill>
                <a:latin typeface="Arial"/>
                <a:ea typeface="ＭＳ Ｐゴシック"/>
              </a:rPr>
              <a:t>nursing-care robot</a:t>
            </a:r>
          </a:p>
        </p:txBody>
      </p:sp>
      <p:sp>
        <p:nvSpPr>
          <p:cNvPr id="130" name="テキスト ボックス 129"/>
          <p:cNvSpPr txBox="1"/>
          <p:nvPr/>
        </p:nvSpPr>
        <p:spPr bwMode="auto">
          <a:xfrm>
            <a:off x="5684839" y="5713199"/>
            <a:ext cx="595035" cy="338554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kern="0" dirty="0">
                <a:solidFill>
                  <a:prstClr val="black"/>
                </a:solidFill>
                <a:latin typeface="Arial"/>
                <a:ea typeface="ＭＳ Ｐゴシック"/>
              </a:rPr>
              <a:t>drug</a:t>
            </a:r>
            <a:endParaRPr kumimoji="0" lang="ja-JP" altLang="en-US" sz="1600" kern="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131" name="テキスト ボックス 130"/>
          <p:cNvSpPr txBox="1"/>
          <p:nvPr/>
        </p:nvSpPr>
        <p:spPr bwMode="auto">
          <a:xfrm>
            <a:off x="5384801" y="901074"/>
            <a:ext cx="1882247" cy="338554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kern="0" dirty="0">
                <a:solidFill>
                  <a:prstClr val="black"/>
                </a:solidFill>
                <a:latin typeface="Arial"/>
                <a:ea typeface="ＭＳ Ｐゴシック"/>
              </a:rPr>
              <a:t>Housing for Health</a:t>
            </a:r>
            <a:endParaRPr kumimoji="0" lang="ja-JP" altLang="en-US" sz="1600" kern="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132" name="テキスト ボックス 131"/>
          <p:cNvSpPr txBox="1"/>
          <p:nvPr/>
        </p:nvSpPr>
        <p:spPr bwMode="auto">
          <a:xfrm>
            <a:off x="3292476" y="1563465"/>
            <a:ext cx="2225289" cy="338554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kern="0" dirty="0">
                <a:solidFill>
                  <a:prstClr val="black"/>
                </a:solidFill>
                <a:latin typeface="Arial"/>
                <a:ea typeface="ＭＳ Ｐゴシック"/>
              </a:rPr>
              <a:t>Vehicle, transportation</a:t>
            </a:r>
            <a:endParaRPr kumimoji="0" lang="ja-JP" altLang="en-US" sz="1600" kern="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133" name="テキスト ボックス 132"/>
          <p:cNvSpPr txBox="1"/>
          <p:nvPr/>
        </p:nvSpPr>
        <p:spPr bwMode="auto">
          <a:xfrm>
            <a:off x="1703388" y="3067979"/>
            <a:ext cx="1519968" cy="338554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kern="0" dirty="0">
                <a:solidFill>
                  <a:prstClr val="black"/>
                </a:solidFill>
                <a:latin typeface="Arial"/>
                <a:ea typeface="ＭＳ Ｐゴシック"/>
              </a:rPr>
              <a:t>Entertainment </a:t>
            </a:r>
            <a:endParaRPr kumimoji="0" lang="ja-JP" altLang="en-US" sz="1600" kern="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134" name="テキスト ボックス 133"/>
          <p:cNvSpPr txBox="1"/>
          <p:nvPr/>
        </p:nvSpPr>
        <p:spPr bwMode="auto">
          <a:xfrm>
            <a:off x="2159001" y="3576731"/>
            <a:ext cx="1221809" cy="338554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kern="0" dirty="0">
                <a:solidFill>
                  <a:prstClr val="black"/>
                </a:solidFill>
                <a:latin typeface="Arial"/>
                <a:ea typeface="ＭＳ Ｐゴシック"/>
              </a:rPr>
              <a:t>Eco-money</a:t>
            </a:r>
            <a:endParaRPr kumimoji="0" lang="ja-JP" altLang="en-US" sz="1600" kern="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135" name="テキスト ボックス 134"/>
          <p:cNvSpPr txBox="1"/>
          <p:nvPr/>
        </p:nvSpPr>
        <p:spPr bwMode="auto">
          <a:xfrm>
            <a:off x="9359900" y="3576731"/>
            <a:ext cx="615874" cy="338554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kern="0" dirty="0">
                <a:solidFill>
                  <a:prstClr val="black"/>
                </a:solidFill>
                <a:latin typeface="Arial"/>
                <a:ea typeface="ＭＳ Ｐゴシック"/>
              </a:rPr>
              <a:t>R&amp;D</a:t>
            </a:r>
            <a:endParaRPr kumimoji="0" lang="ja-JP" altLang="en-US" sz="1600" kern="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136" name="テキスト ボックス 135"/>
          <p:cNvSpPr txBox="1"/>
          <p:nvPr/>
        </p:nvSpPr>
        <p:spPr bwMode="auto">
          <a:xfrm>
            <a:off x="9156700" y="3067979"/>
            <a:ext cx="1095172" cy="338554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kern="0" dirty="0">
                <a:solidFill>
                  <a:prstClr val="black"/>
                </a:solidFill>
                <a:latin typeface="Arial"/>
                <a:ea typeface="ＭＳ Ｐゴシック"/>
              </a:rPr>
              <a:t>Education</a:t>
            </a:r>
            <a:endParaRPr kumimoji="0" lang="ja-JP" altLang="en-US" sz="1600" kern="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137" name="テキスト ボックス 136"/>
          <p:cNvSpPr txBox="1"/>
          <p:nvPr/>
        </p:nvSpPr>
        <p:spPr bwMode="auto">
          <a:xfrm>
            <a:off x="3789364" y="1209803"/>
            <a:ext cx="3351212" cy="338554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kern="0" dirty="0">
                <a:solidFill>
                  <a:prstClr val="black"/>
                </a:solidFill>
                <a:latin typeface="Arial"/>
                <a:ea typeface="ＭＳ Ｐゴシック"/>
              </a:rPr>
              <a:t>Urban Development for Healthy life</a:t>
            </a:r>
            <a:endParaRPr kumimoji="0" lang="ja-JP" altLang="en-US" sz="1600" kern="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grpSp>
        <p:nvGrpSpPr>
          <p:cNvPr id="138" name="グループ化 11"/>
          <p:cNvGrpSpPr>
            <a:grpSpLocks/>
          </p:cNvGrpSpPr>
          <p:nvPr/>
        </p:nvGrpSpPr>
        <p:grpSpPr bwMode="auto">
          <a:xfrm>
            <a:off x="3298826" y="1876373"/>
            <a:ext cx="1624013" cy="1997663"/>
            <a:chOff x="2404795" y="1628271"/>
            <a:chExt cx="1347709" cy="2186918"/>
          </a:xfrm>
        </p:grpSpPr>
        <p:sp>
          <p:nvSpPr>
            <p:cNvPr id="139" name="下矢印 138"/>
            <p:cNvSpPr/>
            <p:nvPr/>
          </p:nvSpPr>
          <p:spPr>
            <a:xfrm rot="7752042">
              <a:off x="2762336" y="2191772"/>
              <a:ext cx="358606" cy="364922"/>
            </a:xfrm>
            <a:prstGeom prst="downArrow">
              <a:avLst/>
            </a:prstGeom>
            <a:gradFill rotWithShape="1">
              <a:gsLst>
                <a:gs pos="0">
                  <a:srgbClr val="FFFFFF">
                    <a:tint val="50000"/>
                    <a:satMod val="300000"/>
                  </a:srgbClr>
                </a:gs>
                <a:gs pos="35000">
                  <a:srgbClr val="FFFFFF">
                    <a:tint val="37000"/>
                    <a:satMod val="300000"/>
                  </a:srgbClr>
                </a:gs>
                <a:gs pos="100000">
                  <a:srgbClr val="FFFFFF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prstClr val="black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40" name="下矢印 139"/>
            <p:cNvSpPr/>
            <p:nvPr/>
          </p:nvSpPr>
          <p:spPr>
            <a:xfrm rot="6320116">
              <a:off x="2457881" y="2871749"/>
              <a:ext cx="360192" cy="466363"/>
            </a:xfrm>
            <a:prstGeom prst="downArrow">
              <a:avLst/>
            </a:prstGeom>
            <a:gradFill rotWithShape="1">
              <a:gsLst>
                <a:gs pos="0">
                  <a:srgbClr val="FFFFFF">
                    <a:tint val="50000"/>
                    <a:satMod val="300000"/>
                  </a:srgbClr>
                </a:gs>
                <a:gs pos="35000">
                  <a:srgbClr val="FFFFFF">
                    <a:tint val="37000"/>
                    <a:satMod val="300000"/>
                  </a:srgbClr>
                </a:gs>
                <a:gs pos="100000">
                  <a:srgbClr val="FFFFFF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prstClr val="black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41" name="下矢印 140"/>
            <p:cNvSpPr/>
            <p:nvPr/>
          </p:nvSpPr>
          <p:spPr>
            <a:xfrm rot="8501115">
              <a:off x="3391534" y="1679235"/>
              <a:ext cx="360970" cy="466505"/>
            </a:xfrm>
            <a:prstGeom prst="downArrow">
              <a:avLst/>
            </a:prstGeom>
            <a:gradFill rotWithShape="1">
              <a:gsLst>
                <a:gs pos="0">
                  <a:srgbClr val="FFFFFF">
                    <a:tint val="50000"/>
                    <a:satMod val="300000"/>
                  </a:srgbClr>
                </a:gs>
                <a:gs pos="35000">
                  <a:srgbClr val="FFFFFF">
                    <a:tint val="37000"/>
                    <a:satMod val="300000"/>
                  </a:srgbClr>
                </a:gs>
                <a:gs pos="100000">
                  <a:srgbClr val="FFFFFF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prstClr val="black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42" name="テキスト ボックス 10"/>
            <p:cNvSpPr txBox="1">
              <a:spLocks noChangeArrowheads="1"/>
            </p:cNvSpPr>
            <p:nvPr/>
          </p:nvSpPr>
          <p:spPr bwMode="auto">
            <a:xfrm rot="18559677">
              <a:off x="2238133" y="2581253"/>
              <a:ext cx="2186918" cy="280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00" kern="0">
                  <a:solidFill>
                    <a:srgbClr val="77933C"/>
                  </a:solidFill>
                  <a:latin typeface="Tahoma" pitchFamily="34" charset="0"/>
                </a:rPr>
                <a:t>industrial promotion</a:t>
              </a:r>
              <a:endParaRPr lang="ja-JP" altLang="en-US" sz="1600" kern="0">
                <a:solidFill>
                  <a:srgbClr val="77933C"/>
                </a:solidFill>
                <a:latin typeface="Tahoma" pitchFamily="34" charset="0"/>
              </a:endParaRPr>
            </a:p>
          </p:txBody>
        </p:sp>
      </p:grpSp>
      <p:grpSp>
        <p:nvGrpSpPr>
          <p:cNvPr id="143" name="グループ化 12"/>
          <p:cNvGrpSpPr>
            <a:grpSpLocks/>
          </p:cNvGrpSpPr>
          <p:nvPr/>
        </p:nvGrpSpPr>
        <p:grpSpPr bwMode="auto">
          <a:xfrm>
            <a:off x="7615239" y="1764768"/>
            <a:ext cx="1276349" cy="1997663"/>
            <a:chOff x="6306766" y="1528089"/>
            <a:chExt cx="1276758" cy="2186909"/>
          </a:xfrm>
        </p:grpSpPr>
        <p:sp>
          <p:nvSpPr>
            <p:cNvPr id="144" name="下矢印 143"/>
            <p:cNvSpPr/>
            <p:nvPr/>
          </p:nvSpPr>
          <p:spPr>
            <a:xfrm rot="15550030">
              <a:off x="7170785" y="2826048"/>
              <a:ext cx="360192" cy="465287"/>
            </a:xfrm>
            <a:prstGeom prst="downArrow">
              <a:avLst/>
            </a:prstGeom>
            <a:gradFill rotWithShape="1">
              <a:gsLst>
                <a:gs pos="0">
                  <a:srgbClr val="FFFFFF">
                    <a:tint val="50000"/>
                    <a:satMod val="300000"/>
                  </a:srgbClr>
                </a:gs>
                <a:gs pos="35000">
                  <a:srgbClr val="FFFFFF">
                    <a:tint val="37000"/>
                    <a:satMod val="300000"/>
                  </a:srgbClr>
                </a:gs>
                <a:gs pos="100000">
                  <a:srgbClr val="FFFFFF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prstClr val="black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45" name="下矢印 144"/>
            <p:cNvSpPr/>
            <p:nvPr/>
          </p:nvSpPr>
          <p:spPr>
            <a:xfrm rot="14142192">
              <a:off x="6883357" y="2137434"/>
              <a:ext cx="360191" cy="379535"/>
            </a:xfrm>
            <a:prstGeom prst="downArrow">
              <a:avLst/>
            </a:prstGeom>
            <a:gradFill rotWithShape="1">
              <a:gsLst>
                <a:gs pos="0">
                  <a:srgbClr val="FFFFFF">
                    <a:tint val="50000"/>
                    <a:satMod val="300000"/>
                  </a:srgbClr>
                </a:gs>
                <a:gs pos="35000">
                  <a:srgbClr val="FFFFFF">
                    <a:tint val="37000"/>
                    <a:satMod val="300000"/>
                  </a:srgbClr>
                </a:gs>
                <a:gs pos="100000">
                  <a:srgbClr val="FFFFFF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prstClr val="black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46" name="下矢印 145"/>
            <p:cNvSpPr/>
            <p:nvPr/>
          </p:nvSpPr>
          <p:spPr>
            <a:xfrm rot="13471053">
              <a:off x="6306766" y="1645695"/>
              <a:ext cx="360477" cy="466503"/>
            </a:xfrm>
            <a:prstGeom prst="downArrow">
              <a:avLst/>
            </a:prstGeom>
            <a:gradFill rotWithShape="1">
              <a:gsLst>
                <a:gs pos="0">
                  <a:srgbClr val="FFFFFF">
                    <a:tint val="50000"/>
                    <a:satMod val="300000"/>
                  </a:srgbClr>
                </a:gs>
                <a:gs pos="35000">
                  <a:srgbClr val="FFFFFF">
                    <a:tint val="37000"/>
                    <a:satMod val="300000"/>
                  </a:srgbClr>
                </a:gs>
                <a:gs pos="100000">
                  <a:srgbClr val="FFFFFF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prstClr val="black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47" name="テキスト ボックス 67"/>
            <p:cNvSpPr txBox="1">
              <a:spLocks noChangeArrowheads="1"/>
            </p:cNvSpPr>
            <p:nvPr/>
          </p:nvSpPr>
          <p:spPr bwMode="auto">
            <a:xfrm rot="3246200">
              <a:off x="5674628" y="2452213"/>
              <a:ext cx="2186909" cy="33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00" kern="0">
                  <a:solidFill>
                    <a:srgbClr val="77933C"/>
                  </a:solidFill>
                  <a:latin typeface="Tahoma" pitchFamily="34" charset="0"/>
                </a:rPr>
                <a:t>industrial promotion</a:t>
              </a:r>
              <a:endParaRPr lang="ja-JP" altLang="en-US" sz="1600" kern="0">
                <a:solidFill>
                  <a:srgbClr val="77933C"/>
                </a:solidFill>
                <a:latin typeface="Tahoma" pitchFamily="34" charset="0"/>
              </a:endParaRPr>
            </a:p>
          </p:txBody>
        </p:sp>
      </p:grpSp>
      <p:grpSp>
        <p:nvGrpSpPr>
          <p:cNvPr id="148" name="グループ化 13"/>
          <p:cNvGrpSpPr>
            <a:grpSpLocks/>
          </p:cNvGrpSpPr>
          <p:nvPr/>
        </p:nvGrpSpPr>
        <p:grpSpPr bwMode="auto">
          <a:xfrm>
            <a:off x="5299077" y="4962391"/>
            <a:ext cx="2133269" cy="626156"/>
            <a:chOff x="3991595" y="4894717"/>
            <a:chExt cx="2132199" cy="686302"/>
          </a:xfrm>
        </p:grpSpPr>
        <p:sp>
          <p:nvSpPr>
            <p:cNvPr id="149" name="下矢印 148"/>
            <p:cNvSpPr/>
            <p:nvPr/>
          </p:nvSpPr>
          <p:spPr>
            <a:xfrm rot="1824756">
              <a:off x="3991595" y="4951909"/>
              <a:ext cx="360182" cy="465477"/>
            </a:xfrm>
            <a:prstGeom prst="downArrow">
              <a:avLst/>
            </a:prstGeom>
            <a:gradFill rotWithShape="1">
              <a:gsLst>
                <a:gs pos="0">
                  <a:srgbClr val="FFFFFF">
                    <a:tint val="50000"/>
                    <a:satMod val="300000"/>
                  </a:srgbClr>
                </a:gs>
                <a:gs pos="35000">
                  <a:srgbClr val="FFFFFF">
                    <a:tint val="37000"/>
                    <a:satMod val="300000"/>
                  </a:srgbClr>
                </a:gs>
                <a:gs pos="100000">
                  <a:srgbClr val="FFFFFF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prstClr val="black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50" name="下矢印 149"/>
            <p:cNvSpPr/>
            <p:nvPr/>
          </p:nvSpPr>
          <p:spPr>
            <a:xfrm>
              <a:off x="4859523" y="5215627"/>
              <a:ext cx="360181" cy="365392"/>
            </a:xfrm>
            <a:prstGeom prst="downArrow">
              <a:avLst/>
            </a:prstGeom>
            <a:gradFill rotWithShape="1">
              <a:gsLst>
                <a:gs pos="0">
                  <a:srgbClr val="FFFFFF">
                    <a:tint val="50000"/>
                    <a:satMod val="300000"/>
                  </a:srgbClr>
                </a:gs>
                <a:gs pos="35000">
                  <a:srgbClr val="FFFFFF">
                    <a:tint val="37000"/>
                    <a:satMod val="300000"/>
                  </a:srgbClr>
                </a:gs>
                <a:gs pos="100000">
                  <a:srgbClr val="FFFFFF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prstClr val="black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51" name="下矢印 150"/>
            <p:cNvSpPr/>
            <p:nvPr/>
          </p:nvSpPr>
          <p:spPr>
            <a:xfrm rot="20108531">
              <a:off x="5746490" y="4945554"/>
              <a:ext cx="360182" cy="465477"/>
            </a:xfrm>
            <a:prstGeom prst="downArrow">
              <a:avLst/>
            </a:prstGeom>
            <a:gradFill rotWithShape="1">
              <a:gsLst>
                <a:gs pos="0">
                  <a:srgbClr val="FFFFFF">
                    <a:tint val="50000"/>
                    <a:satMod val="300000"/>
                  </a:srgbClr>
                </a:gs>
                <a:gs pos="35000">
                  <a:srgbClr val="FFFFFF">
                    <a:tint val="37000"/>
                    <a:satMod val="300000"/>
                  </a:srgbClr>
                </a:gs>
                <a:gs pos="100000">
                  <a:srgbClr val="FFFFFF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000" kern="0">
                <a:solidFill>
                  <a:prstClr val="black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52" name="テキスト ボックス 68"/>
            <p:cNvSpPr txBox="1">
              <a:spLocks noChangeArrowheads="1"/>
            </p:cNvSpPr>
            <p:nvPr/>
          </p:nvSpPr>
          <p:spPr bwMode="auto">
            <a:xfrm>
              <a:off x="4127133" y="4894717"/>
              <a:ext cx="1996661" cy="371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00" kern="0">
                  <a:solidFill>
                    <a:srgbClr val="77933C"/>
                  </a:solidFill>
                  <a:latin typeface="Tahoma" pitchFamily="34" charset="0"/>
                </a:rPr>
                <a:t>industrial promotion</a:t>
              </a:r>
              <a:endParaRPr lang="ja-JP" altLang="en-US" sz="1600" kern="0">
                <a:solidFill>
                  <a:srgbClr val="77933C"/>
                </a:solidFill>
                <a:latin typeface="Tahoma" pitchFamily="34" charset="0"/>
              </a:endParaRPr>
            </a:p>
          </p:txBody>
        </p:sp>
      </p:grpSp>
      <p:sp>
        <p:nvSpPr>
          <p:cNvPr id="153" name="テキスト ボックス 152"/>
          <p:cNvSpPr txBox="1"/>
          <p:nvPr/>
        </p:nvSpPr>
        <p:spPr>
          <a:xfrm>
            <a:off x="9172575" y="3960832"/>
            <a:ext cx="1460500" cy="9079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Advanced ICT utilization  medical-care </a:t>
            </a:r>
          </a:p>
          <a:p>
            <a:pPr>
              <a:defRPr/>
            </a:pPr>
            <a:r>
              <a:rPr lang="ja-JP" altLang="en-US" sz="1100" i="1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　</a:t>
            </a:r>
            <a:endParaRPr lang="en-US" altLang="ja-JP" sz="1100" i="1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1558925" y="961952"/>
            <a:ext cx="1944688" cy="6924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Utilization of ICT  in daily life</a:t>
            </a:r>
          </a:p>
          <a:p>
            <a:pPr>
              <a:defRPr/>
            </a:pPr>
            <a:endParaRPr lang="en-US" altLang="ja-JP" sz="1100" i="1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8778876" y="1002536"/>
            <a:ext cx="1673225" cy="6924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Innovative evolution of ICT</a:t>
            </a:r>
          </a:p>
          <a:p>
            <a:pPr>
              <a:defRPr/>
            </a:pPr>
            <a:r>
              <a:rPr lang="ja-JP" altLang="en-US" sz="1100" i="1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　　　　　　　　　</a:t>
            </a:r>
            <a:endParaRPr lang="en-US" altLang="ja-JP" sz="1100" i="1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56" name="テキスト ボックス 155"/>
          <p:cNvSpPr txBox="1"/>
          <p:nvPr/>
        </p:nvSpPr>
        <p:spPr bwMode="auto">
          <a:xfrm>
            <a:off x="5384800" y="1579411"/>
            <a:ext cx="1830950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200" i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Ｐｒｅｓｃｒｉｐｔｉｏｎ</a:t>
            </a:r>
          </a:p>
        </p:txBody>
      </p:sp>
      <p:sp>
        <p:nvSpPr>
          <p:cNvPr id="158" name="Text Box 8"/>
          <p:cNvSpPr txBox="1">
            <a:spLocks noChangeArrowheads="1"/>
          </p:cNvSpPr>
          <p:nvPr/>
        </p:nvSpPr>
        <p:spPr bwMode="auto">
          <a:xfrm>
            <a:off x="1555357" y="44531"/>
            <a:ext cx="3059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sz="2800" b="1" i="1" dirty="0">
                <a:solidFill>
                  <a:srgbClr val="0000CC"/>
                </a:solidFill>
                <a:ea typeface="ＭＳ Ｐゴシック" pitchFamily="50" charset="-128"/>
              </a:rPr>
              <a:t>  </a:t>
            </a:r>
            <a:r>
              <a:rPr lang="en-US" altLang="ja-JP" sz="1800" b="1" dirty="0">
                <a:solidFill>
                  <a:srgbClr val="006666"/>
                </a:solidFill>
                <a:ea typeface="ＭＳ Ｐゴシック" pitchFamily="50" charset="-128"/>
              </a:rPr>
              <a:t>Vision Platinum Society </a:t>
            </a:r>
            <a:endParaRPr lang="en-US" altLang="ja-JP" sz="1800" b="1" dirty="0">
              <a:solidFill>
                <a:srgbClr val="006666"/>
              </a:solidFill>
              <a:ea typeface="ＭＳ Ｐゴシック" pitchFamily="50" charset="-128"/>
            </a:endParaRPr>
          </a:p>
        </p:txBody>
      </p:sp>
      <p:grpSp>
        <p:nvGrpSpPr>
          <p:cNvPr id="159" name="Group 4"/>
          <p:cNvGrpSpPr>
            <a:grpSpLocks noChangeAspect="1"/>
          </p:cNvGrpSpPr>
          <p:nvPr/>
        </p:nvGrpSpPr>
        <p:grpSpPr bwMode="auto">
          <a:xfrm>
            <a:off x="7392181" y="44531"/>
            <a:ext cx="595313" cy="578324"/>
            <a:chOff x="3832" y="84"/>
            <a:chExt cx="375" cy="399"/>
          </a:xfrm>
        </p:grpSpPr>
        <p:sp>
          <p:nvSpPr>
            <p:cNvPr id="160" name="Freeform 5"/>
            <p:cNvSpPr>
              <a:spLocks/>
            </p:cNvSpPr>
            <p:nvPr/>
          </p:nvSpPr>
          <p:spPr bwMode="auto">
            <a:xfrm>
              <a:off x="3832" y="84"/>
              <a:ext cx="213" cy="399"/>
            </a:xfrm>
            <a:custGeom>
              <a:avLst/>
              <a:gdLst>
                <a:gd name="T0" fmla="*/ 124 w 213"/>
                <a:gd name="T1" fmla="*/ 399 h 399"/>
                <a:gd name="T2" fmla="*/ 213 w 213"/>
                <a:gd name="T3" fmla="*/ 186 h 399"/>
                <a:gd name="T4" fmla="*/ 137 w 213"/>
                <a:gd name="T5" fmla="*/ 0 h 399"/>
                <a:gd name="T6" fmla="*/ 22 w 213"/>
                <a:gd name="T7" fmla="*/ 46 h 399"/>
                <a:gd name="T8" fmla="*/ 0 w 213"/>
                <a:gd name="T9" fmla="*/ 97 h 399"/>
                <a:gd name="T10" fmla="*/ 124 w 213"/>
                <a:gd name="T1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399">
                  <a:moveTo>
                    <a:pt x="124" y="399"/>
                  </a:moveTo>
                  <a:lnTo>
                    <a:pt x="213" y="186"/>
                  </a:lnTo>
                  <a:lnTo>
                    <a:pt x="137" y="0"/>
                  </a:lnTo>
                  <a:lnTo>
                    <a:pt x="22" y="46"/>
                  </a:lnTo>
                  <a:lnTo>
                    <a:pt x="0" y="9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7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61" name="Freeform 6"/>
            <p:cNvSpPr>
              <a:spLocks/>
            </p:cNvSpPr>
            <p:nvPr/>
          </p:nvSpPr>
          <p:spPr bwMode="auto">
            <a:xfrm>
              <a:off x="3897" y="144"/>
              <a:ext cx="75" cy="75"/>
            </a:xfrm>
            <a:custGeom>
              <a:avLst/>
              <a:gdLst>
                <a:gd name="T0" fmla="*/ 134 w 134"/>
                <a:gd name="T1" fmla="*/ 0 h 134"/>
                <a:gd name="T2" fmla="*/ 129 w 134"/>
                <a:gd name="T3" fmla="*/ 2 h 134"/>
                <a:gd name="T4" fmla="*/ 105 w 134"/>
                <a:gd name="T5" fmla="*/ 6 h 134"/>
                <a:gd name="T6" fmla="*/ 67 w 134"/>
                <a:gd name="T7" fmla="*/ 8 h 134"/>
                <a:gd name="T8" fmla="*/ 28 w 134"/>
                <a:gd name="T9" fmla="*/ 6 h 134"/>
                <a:gd name="T10" fmla="*/ 4 w 134"/>
                <a:gd name="T11" fmla="*/ 2 h 134"/>
                <a:gd name="T12" fmla="*/ 0 w 134"/>
                <a:gd name="T13" fmla="*/ 0 h 134"/>
                <a:gd name="T14" fmla="*/ 2 w 134"/>
                <a:gd name="T15" fmla="*/ 4 h 134"/>
                <a:gd name="T16" fmla="*/ 6 w 134"/>
                <a:gd name="T17" fmla="*/ 29 h 134"/>
                <a:gd name="T18" fmla="*/ 7 w 134"/>
                <a:gd name="T19" fmla="*/ 67 h 134"/>
                <a:gd name="T20" fmla="*/ 6 w 134"/>
                <a:gd name="T21" fmla="*/ 105 h 134"/>
                <a:gd name="T22" fmla="*/ 2 w 134"/>
                <a:gd name="T23" fmla="*/ 129 h 134"/>
                <a:gd name="T24" fmla="*/ 0 w 134"/>
                <a:gd name="T25" fmla="*/ 134 h 134"/>
                <a:gd name="T26" fmla="*/ 0 w 134"/>
                <a:gd name="T27" fmla="*/ 134 h 134"/>
                <a:gd name="T28" fmla="*/ 4 w 134"/>
                <a:gd name="T29" fmla="*/ 132 h 134"/>
                <a:gd name="T30" fmla="*/ 28 w 134"/>
                <a:gd name="T31" fmla="*/ 128 h 134"/>
                <a:gd name="T32" fmla="*/ 67 w 134"/>
                <a:gd name="T33" fmla="*/ 126 h 134"/>
                <a:gd name="T34" fmla="*/ 105 w 134"/>
                <a:gd name="T35" fmla="*/ 128 h 134"/>
                <a:gd name="T36" fmla="*/ 129 w 134"/>
                <a:gd name="T37" fmla="*/ 132 h 134"/>
                <a:gd name="T38" fmla="*/ 134 w 134"/>
                <a:gd name="T39" fmla="*/ 134 h 134"/>
                <a:gd name="T40" fmla="*/ 131 w 134"/>
                <a:gd name="T41" fmla="*/ 129 h 134"/>
                <a:gd name="T42" fmla="*/ 128 w 134"/>
                <a:gd name="T43" fmla="*/ 105 h 134"/>
                <a:gd name="T44" fmla="*/ 126 w 134"/>
                <a:gd name="T45" fmla="*/ 67 h 134"/>
                <a:gd name="T46" fmla="*/ 128 w 134"/>
                <a:gd name="T47" fmla="*/ 29 h 134"/>
                <a:gd name="T48" fmla="*/ 131 w 134"/>
                <a:gd name="T49" fmla="*/ 4 h 134"/>
                <a:gd name="T50" fmla="*/ 134 w 134"/>
                <a:gd name="T5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34">
                  <a:moveTo>
                    <a:pt x="134" y="0"/>
                  </a:moveTo>
                  <a:cubicBezTo>
                    <a:pt x="134" y="0"/>
                    <a:pt x="132" y="1"/>
                    <a:pt x="129" y="2"/>
                  </a:cubicBezTo>
                  <a:cubicBezTo>
                    <a:pt x="126" y="4"/>
                    <a:pt x="118" y="5"/>
                    <a:pt x="105" y="6"/>
                  </a:cubicBezTo>
                  <a:cubicBezTo>
                    <a:pt x="92" y="7"/>
                    <a:pt x="79" y="8"/>
                    <a:pt x="67" y="8"/>
                  </a:cubicBezTo>
                  <a:cubicBezTo>
                    <a:pt x="55" y="8"/>
                    <a:pt x="41" y="7"/>
                    <a:pt x="28" y="6"/>
                  </a:cubicBezTo>
                  <a:cubicBezTo>
                    <a:pt x="15" y="5"/>
                    <a:pt x="7" y="4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4"/>
                  </a:cubicBezTo>
                  <a:cubicBezTo>
                    <a:pt x="3" y="8"/>
                    <a:pt x="5" y="16"/>
                    <a:pt x="6" y="29"/>
                  </a:cubicBezTo>
                  <a:cubicBezTo>
                    <a:pt x="7" y="42"/>
                    <a:pt x="7" y="55"/>
                    <a:pt x="7" y="67"/>
                  </a:cubicBezTo>
                  <a:cubicBezTo>
                    <a:pt x="7" y="79"/>
                    <a:pt x="7" y="92"/>
                    <a:pt x="6" y="105"/>
                  </a:cubicBezTo>
                  <a:cubicBezTo>
                    <a:pt x="5" y="118"/>
                    <a:pt x="3" y="126"/>
                    <a:pt x="2" y="129"/>
                  </a:cubicBezTo>
                  <a:cubicBezTo>
                    <a:pt x="1" y="133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1" y="133"/>
                    <a:pt x="4" y="132"/>
                  </a:cubicBezTo>
                  <a:cubicBezTo>
                    <a:pt x="7" y="130"/>
                    <a:pt x="15" y="129"/>
                    <a:pt x="28" y="128"/>
                  </a:cubicBezTo>
                  <a:cubicBezTo>
                    <a:pt x="41" y="127"/>
                    <a:pt x="55" y="126"/>
                    <a:pt x="67" y="126"/>
                  </a:cubicBezTo>
                  <a:cubicBezTo>
                    <a:pt x="79" y="126"/>
                    <a:pt x="92" y="127"/>
                    <a:pt x="105" y="128"/>
                  </a:cubicBezTo>
                  <a:cubicBezTo>
                    <a:pt x="118" y="129"/>
                    <a:pt x="126" y="130"/>
                    <a:pt x="129" y="132"/>
                  </a:cubicBezTo>
                  <a:cubicBezTo>
                    <a:pt x="132" y="133"/>
                    <a:pt x="134" y="134"/>
                    <a:pt x="134" y="134"/>
                  </a:cubicBezTo>
                  <a:cubicBezTo>
                    <a:pt x="134" y="134"/>
                    <a:pt x="133" y="133"/>
                    <a:pt x="131" y="129"/>
                  </a:cubicBezTo>
                  <a:cubicBezTo>
                    <a:pt x="130" y="126"/>
                    <a:pt x="129" y="118"/>
                    <a:pt x="128" y="105"/>
                  </a:cubicBezTo>
                  <a:cubicBezTo>
                    <a:pt x="127" y="92"/>
                    <a:pt x="126" y="79"/>
                    <a:pt x="126" y="67"/>
                  </a:cubicBezTo>
                  <a:cubicBezTo>
                    <a:pt x="126" y="55"/>
                    <a:pt x="127" y="42"/>
                    <a:pt x="128" y="29"/>
                  </a:cubicBezTo>
                  <a:cubicBezTo>
                    <a:pt x="129" y="16"/>
                    <a:pt x="130" y="8"/>
                    <a:pt x="131" y="4"/>
                  </a:cubicBezTo>
                  <a:cubicBezTo>
                    <a:pt x="133" y="1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62" name="Freeform 37"/>
            <p:cNvSpPr>
              <a:spLocks/>
            </p:cNvSpPr>
            <p:nvPr/>
          </p:nvSpPr>
          <p:spPr bwMode="auto">
            <a:xfrm>
              <a:off x="4189" y="225"/>
              <a:ext cx="18" cy="18"/>
            </a:xfrm>
            <a:custGeom>
              <a:avLst/>
              <a:gdLst>
                <a:gd name="T0" fmla="*/ 32 w 32"/>
                <a:gd name="T1" fmla="*/ 0 h 32"/>
                <a:gd name="T2" fmla="*/ 31 w 32"/>
                <a:gd name="T3" fmla="*/ 0 h 32"/>
                <a:gd name="T4" fmla="*/ 25 w 32"/>
                <a:gd name="T5" fmla="*/ 1 h 32"/>
                <a:gd name="T6" fmla="*/ 16 w 32"/>
                <a:gd name="T7" fmla="*/ 1 h 32"/>
                <a:gd name="T8" fmla="*/ 7 w 32"/>
                <a:gd name="T9" fmla="*/ 1 h 32"/>
                <a:gd name="T10" fmla="*/ 1 w 32"/>
                <a:gd name="T11" fmla="*/ 0 h 32"/>
                <a:gd name="T12" fmla="*/ 0 w 32"/>
                <a:gd name="T13" fmla="*/ 0 h 32"/>
                <a:gd name="T14" fmla="*/ 1 w 32"/>
                <a:gd name="T15" fmla="*/ 1 h 32"/>
                <a:gd name="T16" fmla="*/ 2 w 32"/>
                <a:gd name="T17" fmla="*/ 6 h 32"/>
                <a:gd name="T18" fmla="*/ 2 w 32"/>
                <a:gd name="T19" fmla="*/ 16 h 32"/>
                <a:gd name="T20" fmla="*/ 2 w 32"/>
                <a:gd name="T21" fmla="*/ 25 h 32"/>
                <a:gd name="T22" fmla="*/ 1 w 32"/>
                <a:gd name="T23" fmla="*/ 31 h 32"/>
                <a:gd name="T24" fmla="*/ 0 w 32"/>
                <a:gd name="T25" fmla="*/ 32 h 32"/>
                <a:gd name="T26" fmla="*/ 0 w 32"/>
                <a:gd name="T27" fmla="*/ 32 h 32"/>
                <a:gd name="T28" fmla="*/ 1 w 32"/>
                <a:gd name="T29" fmla="*/ 31 h 32"/>
                <a:gd name="T30" fmla="*/ 7 w 32"/>
                <a:gd name="T31" fmla="*/ 30 h 32"/>
                <a:gd name="T32" fmla="*/ 16 w 32"/>
                <a:gd name="T33" fmla="*/ 30 h 32"/>
                <a:gd name="T34" fmla="*/ 25 w 32"/>
                <a:gd name="T35" fmla="*/ 30 h 32"/>
                <a:gd name="T36" fmla="*/ 31 w 32"/>
                <a:gd name="T37" fmla="*/ 31 h 32"/>
                <a:gd name="T38" fmla="*/ 32 w 32"/>
                <a:gd name="T39" fmla="*/ 32 h 32"/>
                <a:gd name="T40" fmla="*/ 32 w 32"/>
                <a:gd name="T41" fmla="*/ 31 h 32"/>
                <a:gd name="T42" fmla="*/ 31 w 32"/>
                <a:gd name="T43" fmla="*/ 25 h 32"/>
                <a:gd name="T44" fmla="*/ 30 w 32"/>
                <a:gd name="T45" fmla="*/ 16 h 32"/>
                <a:gd name="T46" fmla="*/ 31 w 32"/>
                <a:gd name="T47" fmla="*/ 6 h 32"/>
                <a:gd name="T48" fmla="*/ 32 w 32"/>
                <a:gd name="T49" fmla="*/ 1 h 32"/>
                <a:gd name="T50" fmla="*/ 32 w 32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2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30" y="0"/>
                    <a:pt x="28" y="1"/>
                    <a:pt x="25" y="1"/>
                  </a:cubicBezTo>
                  <a:cubicBezTo>
                    <a:pt x="22" y="1"/>
                    <a:pt x="19" y="1"/>
                    <a:pt x="16" y="1"/>
                  </a:cubicBezTo>
                  <a:cubicBezTo>
                    <a:pt x="13" y="1"/>
                    <a:pt x="10" y="1"/>
                    <a:pt x="7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3"/>
                    <a:pt x="2" y="6"/>
                  </a:cubicBezTo>
                  <a:cubicBezTo>
                    <a:pt x="2" y="10"/>
                    <a:pt x="2" y="13"/>
                    <a:pt x="2" y="16"/>
                  </a:cubicBezTo>
                  <a:cubicBezTo>
                    <a:pt x="2" y="19"/>
                    <a:pt x="2" y="22"/>
                    <a:pt x="2" y="25"/>
                  </a:cubicBezTo>
                  <a:cubicBezTo>
                    <a:pt x="1" y="28"/>
                    <a:pt x="1" y="3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1" y="31"/>
                  </a:cubicBezTo>
                  <a:cubicBezTo>
                    <a:pt x="2" y="31"/>
                    <a:pt x="4" y="30"/>
                    <a:pt x="7" y="30"/>
                  </a:cubicBezTo>
                  <a:cubicBezTo>
                    <a:pt x="10" y="30"/>
                    <a:pt x="13" y="30"/>
                    <a:pt x="16" y="30"/>
                  </a:cubicBezTo>
                  <a:cubicBezTo>
                    <a:pt x="19" y="30"/>
                    <a:pt x="22" y="30"/>
                    <a:pt x="25" y="30"/>
                  </a:cubicBezTo>
                  <a:cubicBezTo>
                    <a:pt x="28" y="30"/>
                    <a:pt x="30" y="31"/>
                    <a:pt x="31" y="31"/>
                  </a:cubicBezTo>
                  <a:cubicBezTo>
                    <a:pt x="32" y="31"/>
                    <a:pt x="32" y="32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1" y="30"/>
                    <a:pt x="31" y="28"/>
                    <a:pt x="31" y="25"/>
                  </a:cubicBezTo>
                  <a:cubicBezTo>
                    <a:pt x="30" y="22"/>
                    <a:pt x="30" y="19"/>
                    <a:pt x="30" y="16"/>
                  </a:cubicBezTo>
                  <a:cubicBezTo>
                    <a:pt x="30" y="13"/>
                    <a:pt x="30" y="10"/>
                    <a:pt x="31" y="6"/>
                  </a:cubicBezTo>
                  <a:cubicBezTo>
                    <a:pt x="31" y="3"/>
                    <a:pt x="31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63" name="テキスト ボックス 162"/>
          <p:cNvSpPr txBox="1"/>
          <p:nvPr/>
        </p:nvSpPr>
        <p:spPr>
          <a:xfrm>
            <a:off x="7680221" y="176026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solidFill>
                  <a:srgbClr val="006666"/>
                </a:solidFill>
                <a:latin typeface="Arial" charset="0"/>
                <a:ea typeface="ＭＳ Ｐゴシック" charset="-128"/>
              </a:rPr>
              <a:t>Platinum Society Network</a:t>
            </a:r>
            <a:endParaRPr lang="ja-JP" altLang="en-US" sz="1800" b="1" dirty="0">
              <a:solidFill>
                <a:srgbClr val="006666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66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xfrm>
            <a:off x="8763000" y="6429375"/>
            <a:ext cx="1905000" cy="457200"/>
          </a:xfrm>
        </p:spPr>
        <p:txBody>
          <a:bodyPr/>
          <a:lstStyle/>
          <a:p>
            <a:pPr>
              <a:defRPr/>
            </a:pPr>
            <a:fld id="{6C0491CD-27A5-469A-998A-0E3C33E93A86}" type="slidenum">
              <a:rPr lang="ja-JP" altLang="en-US" smtClean="0"/>
              <a:pPr>
                <a:defRPr/>
              </a:pPr>
              <a:t>32</a:t>
            </a:fld>
            <a:endParaRPr lang="ja-JP" altLang="en-US"/>
          </a:p>
        </p:txBody>
      </p:sp>
      <p:sp>
        <p:nvSpPr>
          <p:cNvPr id="80" name="テキスト ボックス 1"/>
          <p:cNvSpPr txBox="1"/>
          <p:nvPr/>
        </p:nvSpPr>
        <p:spPr>
          <a:xfrm>
            <a:off x="7004543" y="6264709"/>
            <a:ext cx="3548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9pPr>
          </a:lstStyle>
          <a:p>
            <a:pPr algn="ctr"/>
            <a:r>
              <a:rPr lang="en-US" altLang="ja-JP" sz="1200" dirty="0"/>
              <a:t>ICT: Information and Communication Technology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9081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491CD-27A5-469A-998A-0E3C33E93A86}" type="slidenum">
              <a:rPr lang="ja-JP" altLang="en-US" smtClean="0"/>
              <a:pPr>
                <a:defRPr/>
              </a:pPr>
              <a:t>33</a:t>
            </a:fld>
            <a:endParaRPr lang="ja-JP" altLang="en-US"/>
          </a:p>
        </p:txBody>
      </p:sp>
      <p:sp>
        <p:nvSpPr>
          <p:cNvPr id="3" name="テキスト ボックス 1"/>
          <p:cNvSpPr txBox="1">
            <a:spLocks noChangeArrowheads="1"/>
          </p:cNvSpPr>
          <p:nvPr/>
        </p:nvSpPr>
        <p:spPr bwMode="auto">
          <a:xfrm>
            <a:off x="2424113" y="1625600"/>
            <a:ext cx="33893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0000"/>
                </a:solidFill>
                <a:latin typeface="Tahoma" pitchFamily="34" charset="0"/>
              </a:rPr>
              <a:t>Diffusive Demand</a:t>
            </a:r>
            <a:endParaRPr lang="ja-JP" altLang="en-US" sz="28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2444750" y="3654425"/>
            <a:ext cx="3773488" cy="522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2800" b="1" kern="0">
                <a:solidFill>
                  <a:srgbClr val="000000"/>
                </a:solidFill>
                <a:latin typeface="Tahoma" pitchFamily="34" charset="0"/>
              </a:rPr>
              <a:t>Creative Demand</a:t>
            </a:r>
            <a:r>
              <a:rPr lang="ja-JP" altLang="en-US" sz="2800" b="1" kern="0">
                <a:solidFill>
                  <a:srgbClr val="000000"/>
                </a:solidFill>
                <a:latin typeface="Tahoma" pitchFamily="34" charset="0"/>
              </a:rPr>
              <a:t>　　</a:t>
            </a:r>
          </a:p>
        </p:txBody>
      </p:sp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1938339" y="765175"/>
            <a:ext cx="8569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0000"/>
                </a:solidFill>
                <a:latin typeface="Tahoma" pitchFamily="34" charset="0"/>
              </a:rPr>
              <a:t>Two Crucial Demands for Economic Growth </a:t>
            </a:r>
            <a:r>
              <a:rPr lang="ja-JP" altLang="en-US" sz="2800" b="1">
                <a:solidFill>
                  <a:srgbClr val="000000"/>
                </a:solidFill>
                <a:latin typeface="Tahoma" pitchFamily="34" charset="0"/>
              </a:rPr>
              <a:t>　</a:t>
            </a:r>
          </a:p>
        </p:txBody>
      </p:sp>
      <p:sp>
        <p:nvSpPr>
          <p:cNvPr id="6" name="テキスト ボックス 1"/>
          <p:cNvSpPr txBox="1">
            <a:spLocks noChangeArrowheads="1"/>
          </p:cNvSpPr>
          <p:nvPr/>
        </p:nvSpPr>
        <p:spPr bwMode="auto">
          <a:xfrm>
            <a:off x="3221039" y="4735513"/>
            <a:ext cx="7196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</a:rPr>
              <a:t>Health Care/New Energy/Eco-House/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</a:rPr>
              <a:t>・・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</a:rPr>
              <a:t>/Platinum Industry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</a:rPr>
              <a:t>　</a:t>
            </a:r>
          </a:p>
        </p:txBody>
      </p:sp>
      <p:sp>
        <p:nvSpPr>
          <p:cNvPr id="7" name="テキスト ボックス 1"/>
          <p:cNvSpPr txBox="1">
            <a:spLocks noChangeArrowheads="1"/>
          </p:cNvSpPr>
          <p:nvPr/>
        </p:nvSpPr>
        <p:spPr bwMode="auto">
          <a:xfrm>
            <a:off x="2711450" y="2214563"/>
            <a:ext cx="806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00"/>
                </a:solidFill>
                <a:latin typeface="Tahoma" pitchFamily="34" charset="0"/>
              </a:rPr>
              <a:t>Demands for quantitative wealth to saturate</a:t>
            </a:r>
            <a:r>
              <a:rPr lang="ja-JP" altLang="en-US" sz="2400" b="1">
                <a:solidFill>
                  <a:srgbClr val="000000"/>
                </a:solidFill>
                <a:latin typeface="Tahoma" pitchFamily="34" charset="0"/>
              </a:rPr>
              <a:t>　</a:t>
            </a:r>
          </a:p>
        </p:txBody>
      </p:sp>
      <p:sp>
        <p:nvSpPr>
          <p:cNvPr id="8" name="テキスト ボックス 1"/>
          <p:cNvSpPr txBox="1">
            <a:spLocks noChangeArrowheads="1"/>
          </p:cNvSpPr>
          <p:nvPr/>
        </p:nvSpPr>
        <p:spPr bwMode="auto">
          <a:xfrm>
            <a:off x="2711451" y="4303713"/>
            <a:ext cx="5254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00"/>
                </a:solidFill>
                <a:latin typeface="Tahoma" pitchFamily="34" charset="0"/>
              </a:rPr>
              <a:t>Wants for QOL to create new industries</a:t>
            </a:r>
            <a:endParaRPr lang="ja-JP" altLang="en-US" sz="20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" name="テキスト ボックス 1"/>
          <p:cNvSpPr txBox="1">
            <a:spLocks noChangeArrowheads="1"/>
          </p:cNvSpPr>
          <p:nvPr/>
        </p:nvSpPr>
        <p:spPr bwMode="auto">
          <a:xfrm>
            <a:off x="3216275" y="2719388"/>
            <a:ext cx="5721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</a:rPr>
              <a:t>Car/TV/house/appliances/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</a:rPr>
              <a:t>・・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</a:rPr>
              <a:t>/Present Industry </a:t>
            </a:r>
            <a:endParaRPr lang="ja-JP" altLang="en-US" sz="18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525150" y="5445125"/>
            <a:ext cx="93955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6666"/>
                </a:solidFill>
                <a:latin typeface="Tahoma" pitchFamily="34" charset="0"/>
                <a:cs typeface="Tahoma" pitchFamily="34" charset="0"/>
              </a:rPr>
              <a:t>Create </a:t>
            </a:r>
            <a:r>
              <a:rPr lang="en-US" altLang="ja-JP" sz="2800" b="1" dirty="0">
                <a:solidFill>
                  <a:srgbClr val="006666"/>
                </a:solidFill>
                <a:latin typeface="Tahoma" pitchFamily="34" charset="0"/>
                <a:cs typeface="Tahoma" pitchFamily="34" charset="0"/>
              </a:rPr>
              <a:t>businesses </a:t>
            </a:r>
            <a:r>
              <a:rPr lang="en-US" altLang="ja-JP" sz="2800" b="1" dirty="0">
                <a:solidFill>
                  <a:srgbClr val="006666"/>
                </a:solidFill>
                <a:latin typeface="Tahoma" pitchFamily="34" charset="0"/>
                <a:cs typeface="Tahoma" pitchFamily="34" charset="0"/>
              </a:rPr>
              <a:t>from potential demand for QOL 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555357" y="44530"/>
            <a:ext cx="3059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sz="2800" b="1" i="1" dirty="0">
                <a:solidFill>
                  <a:srgbClr val="0000CC"/>
                </a:solidFill>
                <a:ea typeface="ＭＳ Ｐゴシック" pitchFamily="50" charset="-128"/>
              </a:rPr>
              <a:t>  </a:t>
            </a:r>
            <a:r>
              <a:rPr lang="en-US" altLang="ja-JP" sz="1800" b="1" dirty="0">
                <a:solidFill>
                  <a:srgbClr val="006666"/>
                </a:solidFill>
                <a:ea typeface="ＭＳ Ｐゴシック" pitchFamily="50" charset="-128"/>
              </a:rPr>
              <a:t>Vision Platinum Society </a:t>
            </a:r>
            <a:endParaRPr lang="en-US" altLang="ja-JP" sz="1800" b="1" dirty="0">
              <a:solidFill>
                <a:srgbClr val="006666"/>
              </a:solidFill>
              <a:ea typeface="ＭＳ Ｐゴシック" pitchFamily="50" charset="-128"/>
            </a:endParaRPr>
          </a:p>
        </p:txBody>
      </p:sp>
      <p:grpSp>
        <p:nvGrpSpPr>
          <p:cNvPr id="13" name="Group 4"/>
          <p:cNvGrpSpPr>
            <a:grpSpLocks noChangeAspect="1"/>
          </p:cNvGrpSpPr>
          <p:nvPr/>
        </p:nvGrpSpPr>
        <p:grpSpPr bwMode="auto">
          <a:xfrm>
            <a:off x="7392181" y="44530"/>
            <a:ext cx="595313" cy="633412"/>
            <a:chOff x="3832" y="84"/>
            <a:chExt cx="375" cy="399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3832" y="84"/>
              <a:ext cx="213" cy="399"/>
            </a:xfrm>
            <a:custGeom>
              <a:avLst/>
              <a:gdLst>
                <a:gd name="T0" fmla="*/ 124 w 213"/>
                <a:gd name="T1" fmla="*/ 399 h 399"/>
                <a:gd name="T2" fmla="*/ 213 w 213"/>
                <a:gd name="T3" fmla="*/ 186 h 399"/>
                <a:gd name="T4" fmla="*/ 137 w 213"/>
                <a:gd name="T5" fmla="*/ 0 h 399"/>
                <a:gd name="T6" fmla="*/ 22 w 213"/>
                <a:gd name="T7" fmla="*/ 46 h 399"/>
                <a:gd name="T8" fmla="*/ 0 w 213"/>
                <a:gd name="T9" fmla="*/ 97 h 399"/>
                <a:gd name="T10" fmla="*/ 124 w 213"/>
                <a:gd name="T1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399">
                  <a:moveTo>
                    <a:pt x="124" y="399"/>
                  </a:moveTo>
                  <a:lnTo>
                    <a:pt x="213" y="186"/>
                  </a:lnTo>
                  <a:lnTo>
                    <a:pt x="137" y="0"/>
                  </a:lnTo>
                  <a:lnTo>
                    <a:pt x="22" y="46"/>
                  </a:lnTo>
                  <a:lnTo>
                    <a:pt x="0" y="9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7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897" y="144"/>
              <a:ext cx="75" cy="75"/>
            </a:xfrm>
            <a:custGeom>
              <a:avLst/>
              <a:gdLst>
                <a:gd name="T0" fmla="*/ 134 w 134"/>
                <a:gd name="T1" fmla="*/ 0 h 134"/>
                <a:gd name="T2" fmla="*/ 129 w 134"/>
                <a:gd name="T3" fmla="*/ 2 h 134"/>
                <a:gd name="T4" fmla="*/ 105 w 134"/>
                <a:gd name="T5" fmla="*/ 6 h 134"/>
                <a:gd name="T6" fmla="*/ 67 w 134"/>
                <a:gd name="T7" fmla="*/ 8 h 134"/>
                <a:gd name="T8" fmla="*/ 28 w 134"/>
                <a:gd name="T9" fmla="*/ 6 h 134"/>
                <a:gd name="T10" fmla="*/ 4 w 134"/>
                <a:gd name="T11" fmla="*/ 2 h 134"/>
                <a:gd name="T12" fmla="*/ 0 w 134"/>
                <a:gd name="T13" fmla="*/ 0 h 134"/>
                <a:gd name="T14" fmla="*/ 2 w 134"/>
                <a:gd name="T15" fmla="*/ 4 h 134"/>
                <a:gd name="T16" fmla="*/ 6 w 134"/>
                <a:gd name="T17" fmla="*/ 29 h 134"/>
                <a:gd name="T18" fmla="*/ 7 w 134"/>
                <a:gd name="T19" fmla="*/ 67 h 134"/>
                <a:gd name="T20" fmla="*/ 6 w 134"/>
                <a:gd name="T21" fmla="*/ 105 h 134"/>
                <a:gd name="T22" fmla="*/ 2 w 134"/>
                <a:gd name="T23" fmla="*/ 129 h 134"/>
                <a:gd name="T24" fmla="*/ 0 w 134"/>
                <a:gd name="T25" fmla="*/ 134 h 134"/>
                <a:gd name="T26" fmla="*/ 0 w 134"/>
                <a:gd name="T27" fmla="*/ 134 h 134"/>
                <a:gd name="T28" fmla="*/ 4 w 134"/>
                <a:gd name="T29" fmla="*/ 132 h 134"/>
                <a:gd name="T30" fmla="*/ 28 w 134"/>
                <a:gd name="T31" fmla="*/ 128 h 134"/>
                <a:gd name="T32" fmla="*/ 67 w 134"/>
                <a:gd name="T33" fmla="*/ 126 h 134"/>
                <a:gd name="T34" fmla="*/ 105 w 134"/>
                <a:gd name="T35" fmla="*/ 128 h 134"/>
                <a:gd name="T36" fmla="*/ 129 w 134"/>
                <a:gd name="T37" fmla="*/ 132 h 134"/>
                <a:gd name="T38" fmla="*/ 134 w 134"/>
                <a:gd name="T39" fmla="*/ 134 h 134"/>
                <a:gd name="T40" fmla="*/ 131 w 134"/>
                <a:gd name="T41" fmla="*/ 129 h 134"/>
                <a:gd name="T42" fmla="*/ 128 w 134"/>
                <a:gd name="T43" fmla="*/ 105 h 134"/>
                <a:gd name="T44" fmla="*/ 126 w 134"/>
                <a:gd name="T45" fmla="*/ 67 h 134"/>
                <a:gd name="T46" fmla="*/ 128 w 134"/>
                <a:gd name="T47" fmla="*/ 29 h 134"/>
                <a:gd name="T48" fmla="*/ 131 w 134"/>
                <a:gd name="T49" fmla="*/ 4 h 134"/>
                <a:gd name="T50" fmla="*/ 134 w 134"/>
                <a:gd name="T5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34">
                  <a:moveTo>
                    <a:pt x="134" y="0"/>
                  </a:moveTo>
                  <a:cubicBezTo>
                    <a:pt x="134" y="0"/>
                    <a:pt x="132" y="1"/>
                    <a:pt x="129" y="2"/>
                  </a:cubicBezTo>
                  <a:cubicBezTo>
                    <a:pt x="126" y="4"/>
                    <a:pt x="118" y="5"/>
                    <a:pt x="105" y="6"/>
                  </a:cubicBezTo>
                  <a:cubicBezTo>
                    <a:pt x="92" y="7"/>
                    <a:pt x="79" y="8"/>
                    <a:pt x="67" y="8"/>
                  </a:cubicBezTo>
                  <a:cubicBezTo>
                    <a:pt x="55" y="8"/>
                    <a:pt x="41" y="7"/>
                    <a:pt x="28" y="6"/>
                  </a:cubicBezTo>
                  <a:cubicBezTo>
                    <a:pt x="15" y="5"/>
                    <a:pt x="7" y="4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4"/>
                  </a:cubicBezTo>
                  <a:cubicBezTo>
                    <a:pt x="3" y="8"/>
                    <a:pt x="5" y="16"/>
                    <a:pt x="6" y="29"/>
                  </a:cubicBezTo>
                  <a:cubicBezTo>
                    <a:pt x="7" y="42"/>
                    <a:pt x="7" y="55"/>
                    <a:pt x="7" y="67"/>
                  </a:cubicBezTo>
                  <a:cubicBezTo>
                    <a:pt x="7" y="79"/>
                    <a:pt x="7" y="92"/>
                    <a:pt x="6" y="105"/>
                  </a:cubicBezTo>
                  <a:cubicBezTo>
                    <a:pt x="5" y="118"/>
                    <a:pt x="3" y="126"/>
                    <a:pt x="2" y="129"/>
                  </a:cubicBezTo>
                  <a:cubicBezTo>
                    <a:pt x="1" y="133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1" y="133"/>
                    <a:pt x="4" y="132"/>
                  </a:cubicBezTo>
                  <a:cubicBezTo>
                    <a:pt x="7" y="130"/>
                    <a:pt x="15" y="129"/>
                    <a:pt x="28" y="128"/>
                  </a:cubicBezTo>
                  <a:cubicBezTo>
                    <a:pt x="41" y="127"/>
                    <a:pt x="55" y="126"/>
                    <a:pt x="67" y="126"/>
                  </a:cubicBezTo>
                  <a:cubicBezTo>
                    <a:pt x="79" y="126"/>
                    <a:pt x="92" y="127"/>
                    <a:pt x="105" y="128"/>
                  </a:cubicBezTo>
                  <a:cubicBezTo>
                    <a:pt x="118" y="129"/>
                    <a:pt x="126" y="130"/>
                    <a:pt x="129" y="132"/>
                  </a:cubicBezTo>
                  <a:cubicBezTo>
                    <a:pt x="132" y="133"/>
                    <a:pt x="134" y="134"/>
                    <a:pt x="134" y="134"/>
                  </a:cubicBezTo>
                  <a:cubicBezTo>
                    <a:pt x="134" y="134"/>
                    <a:pt x="133" y="133"/>
                    <a:pt x="131" y="129"/>
                  </a:cubicBezTo>
                  <a:cubicBezTo>
                    <a:pt x="130" y="126"/>
                    <a:pt x="129" y="118"/>
                    <a:pt x="128" y="105"/>
                  </a:cubicBezTo>
                  <a:cubicBezTo>
                    <a:pt x="127" y="92"/>
                    <a:pt x="126" y="79"/>
                    <a:pt x="126" y="67"/>
                  </a:cubicBezTo>
                  <a:cubicBezTo>
                    <a:pt x="126" y="55"/>
                    <a:pt x="127" y="42"/>
                    <a:pt x="128" y="29"/>
                  </a:cubicBezTo>
                  <a:cubicBezTo>
                    <a:pt x="129" y="16"/>
                    <a:pt x="130" y="8"/>
                    <a:pt x="131" y="4"/>
                  </a:cubicBezTo>
                  <a:cubicBezTo>
                    <a:pt x="133" y="1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6" name="Freeform 37"/>
            <p:cNvSpPr>
              <a:spLocks/>
            </p:cNvSpPr>
            <p:nvPr/>
          </p:nvSpPr>
          <p:spPr bwMode="auto">
            <a:xfrm>
              <a:off x="4189" y="225"/>
              <a:ext cx="18" cy="18"/>
            </a:xfrm>
            <a:custGeom>
              <a:avLst/>
              <a:gdLst>
                <a:gd name="T0" fmla="*/ 32 w 32"/>
                <a:gd name="T1" fmla="*/ 0 h 32"/>
                <a:gd name="T2" fmla="*/ 31 w 32"/>
                <a:gd name="T3" fmla="*/ 0 h 32"/>
                <a:gd name="T4" fmla="*/ 25 w 32"/>
                <a:gd name="T5" fmla="*/ 1 h 32"/>
                <a:gd name="T6" fmla="*/ 16 w 32"/>
                <a:gd name="T7" fmla="*/ 1 h 32"/>
                <a:gd name="T8" fmla="*/ 7 w 32"/>
                <a:gd name="T9" fmla="*/ 1 h 32"/>
                <a:gd name="T10" fmla="*/ 1 w 32"/>
                <a:gd name="T11" fmla="*/ 0 h 32"/>
                <a:gd name="T12" fmla="*/ 0 w 32"/>
                <a:gd name="T13" fmla="*/ 0 h 32"/>
                <a:gd name="T14" fmla="*/ 1 w 32"/>
                <a:gd name="T15" fmla="*/ 1 h 32"/>
                <a:gd name="T16" fmla="*/ 2 w 32"/>
                <a:gd name="T17" fmla="*/ 6 h 32"/>
                <a:gd name="T18" fmla="*/ 2 w 32"/>
                <a:gd name="T19" fmla="*/ 16 h 32"/>
                <a:gd name="T20" fmla="*/ 2 w 32"/>
                <a:gd name="T21" fmla="*/ 25 h 32"/>
                <a:gd name="T22" fmla="*/ 1 w 32"/>
                <a:gd name="T23" fmla="*/ 31 h 32"/>
                <a:gd name="T24" fmla="*/ 0 w 32"/>
                <a:gd name="T25" fmla="*/ 32 h 32"/>
                <a:gd name="T26" fmla="*/ 0 w 32"/>
                <a:gd name="T27" fmla="*/ 32 h 32"/>
                <a:gd name="T28" fmla="*/ 1 w 32"/>
                <a:gd name="T29" fmla="*/ 31 h 32"/>
                <a:gd name="T30" fmla="*/ 7 w 32"/>
                <a:gd name="T31" fmla="*/ 30 h 32"/>
                <a:gd name="T32" fmla="*/ 16 w 32"/>
                <a:gd name="T33" fmla="*/ 30 h 32"/>
                <a:gd name="T34" fmla="*/ 25 w 32"/>
                <a:gd name="T35" fmla="*/ 30 h 32"/>
                <a:gd name="T36" fmla="*/ 31 w 32"/>
                <a:gd name="T37" fmla="*/ 31 h 32"/>
                <a:gd name="T38" fmla="*/ 32 w 32"/>
                <a:gd name="T39" fmla="*/ 32 h 32"/>
                <a:gd name="T40" fmla="*/ 32 w 32"/>
                <a:gd name="T41" fmla="*/ 31 h 32"/>
                <a:gd name="T42" fmla="*/ 31 w 32"/>
                <a:gd name="T43" fmla="*/ 25 h 32"/>
                <a:gd name="T44" fmla="*/ 30 w 32"/>
                <a:gd name="T45" fmla="*/ 16 h 32"/>
                <a:gd name="T46" fmla="*/ 31 w 32"/>
                <a:gd name="T47" fmla="*/ 6 h 32"/>
                <a:gd name="T48" fmla="*/ 32 w 32"/>
                <a:gd name="T49" fmla="*/ 1 h 32"/>
                <a:gd name="T50" fmla="*/ 32 w 32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2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30" y="0"/>
                    <a:pt x="28" y="1"/>
                    <a:pt x="25" y="1"/>
                  </a:cubicBezTo>
                  <a:cubicBezTo>
                    <a:pt x="22" y="1"/>
                    <a:pt x="19" y="1"/>
                    <a:pt x="16" y="1"/>
                  </a:cubicBezTo>
                  <a:cubicBezTo>
                    <a:pt x="13" y="1"/>
                    <a:pt x="10" y="1"/>
                    <a:pt x="7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3"/>
                    <a:pt x="2" y="6"/>
                  </a:cubicBezTo>
                  <a:cubicBezTo>
                    <a:pt x="2" y="10"/>
                    <a:pt x="2" y="13"/>
                    <a:pt x="2" y="16"/>
                  </a:cubicBezTo>
                  <a:cubicBezTo>
                    <a:pt x="2" y="19"/>
                    <a:pt x="2" y="22"/>
                    <a:pt x="2" y="25"/>
                  </a:cubicBezTo>
                  <a:cubicBezTo>
                    <a:pt x="1" y="28"/>
                    <a:pt x="1" y="3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1" y="31"/>
                  </a:cubicBezTo>
                  <a:cubicBezTo>
                    <a:pt x="2" y="31"/>
                    <a:pt x="4" y="30"/>
                    <a:pt x="7" y="30"/>
                  </a:cubicBezTo>
                  <a:cubicBezTo>
                    <a:pt x="10" y="30"/>
                    <a:pt x="13" y="30"/>
                    <a:pt x="16" y="30"/>
                  </a:cubicBezTo>
                  <a:cubicBezTo>
                    <a:pt x="19" y="30"/>
                    <a:pt x="22" y="30"/>
                    <a:pt x="25" y="30"/>
                  </a:cubicBezTo>
                  <a:cubicBezTo>
                    <a:pt x="28" y="30"/>
                    <a:pt x="30" y="31"/>
                    <a:pt x="31" y="31"/>
                  </a:cubicBezTo>
                  <a:cubicBezTo>
                    <a:pt x="32" y="31"/>
                    <a:pt x="32" y="32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1" y="30"/>
                    <a:pt x="31" y="28"/>
                    <a:pt x="31" y="25"/>
                  </a:cubicBezTo>
                  <a:cubicBezTo>
                    <a:pt x="30" y="22"/>
                    <a:pt x="30" y="19"/>
                    <a:pt x="30" y="16"/>
                  </a:cubicBezTo>
                  <a:cubicBezTo>
                    <a:pt x="30" y="13"/>
                    <a:pt x="30" y="10"/>
                    <a:pt x="31" y="6"/>
                  </a:cubicBezTo>
                  <a:cubicBezTo>
                    <a:pt x="31" y="3"/>
                    <a:pt x="31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7680221" y="18855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solidFill>
                  <a:srgbClr val="006666"/>
                </a:solidFill>
                <a:latin typeface="Arial" charset="0"/>
                <a:ea typeface="ＭＳ Ｐゴシック" charset="-128"/>
              </a:rPr>
              <a:t>Platinum Society Network</a:t>
            </a:r>
            <a:endParaRPr lang="ja-JP" altLang="en-US" sz="1800" b="1" dirty="0">
              <a:solidFill>
                <a:srgbClr val="006666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79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491CD-27A5-469A-998A-0E3C33E93A86}" type="slidenum">
              <a:rPr lang="ja-JP" altLang="en-US" smtClean="0"/>
              <a:pPr>
                <a:defRPr/>
              </a:pPr>
              <a:t>34</a:t>
            </a:fld>
            <a:endParaRPr lang="ja-JP" altLang="en-US"/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1127310" y="673470"/>
            <a:ext cx="9659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kern="0" dirty="0">
                <a:solidFill>
                  <a:srgbClr val="000000"/>
                </a:solidFill>
              </a:rPr>
              <a:t>From Industry to Life</a:t>
            </a:r>
            <a:endParaRPr lang="ja-JP" altLang="en-US" sz="2800" b="1" kern="0" dirty="0">
              <a:solidFill>
                <a:srgbClr val="000000"/>
              </a:solidFill>
            </a:endParaRPr>
          </a:p>
        </p:txBody>
      </p:sp>
      <p:sp>
        <p:nvSpPr>
          <p:cNvPr id="4" name="テキスト ボックス 1"/>
          <p:cNvSpPr txBox="1">
            <a:spLocks noChangeArrowheads="1"/>
          </p:cNvSpPr>
          <p:nvPr/>
        </p:nvSpPr>
        <p:spPr bwMode="auto">
          <a:xfrm>
            <a:off x="1703390" y="1452880"/>
            <a:ext cx="849718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kern="0" dirty="0">
                <a:solidFill>
                  <a:prstClr val="black"/>
                </a:solidFill>
              </a:rPr>
              <a:t>Industrial revolution</a:t>
            </a:r>
            <a:r>
              <a:rPr lang="ja-JP" altLang="en-US" b="1" kern="0" dirty="0">
                <a:solidFill>
                  <a:prstClr val="black"/>
                </a:solidFill>
              </a:rPr>
              <a:t>　</a:t>
            </a:r>
            <a:r>
              <a:rPr lang="ja-JP" altLang="en-US" b="1" kern="0" dirty="0">
                <a:solidFill>
                  <a:prstClr val="black"/>
                </a:solidFill>
              </a:rPr>
              <a:t>→</a:t>
            </a:r>
            <a:r>
              <a:rPr lang="ja-JP" altLang="en-US" b="1" kern="0" dirty="0">
                <a:solidFill>
                  <a:prstClr val="black"/>
                </a:solidFill>
              </a:rPr>
              <a:t>　</a:t>
            </a:r>
            <a:r>
              <a:rPr lang="en-US" altLang="ja-JP" b="1" kern="0" dirty="0">
                <a:solidFill>
                  <a:prstClr val="black"/>
                </a:solidFill>
              </a:rPr>
              <a:t>Platinum revolution</a:t>
            </a:r>
            <a:endParaRPr lang="en-US" altLang="ja-JP" b="1" kern="0" dirty="0">
              <a:solidFill>
                <a:prstClr val="black"/>
              </a:solidFill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kern="0" dirty="0">
                <a:solidFill>
                  <a:prstClr val="black"/>
                </a:solidFill>
              </a:rPr>
              <a:t>Quantity  </a:t>
            </a:r>
            <a:r>
              <a:rPr lang="zh-TW" altLang="en-US" b="1" kern="0" dirty="0">
                <a:solidFill>
                  <a:prstClr val="black"/>
                </a:solidFill>
              </a:rPr>
              <a:t>→</a:t>
            </a:r>
            <a:r>
              <a:rPr lang="zh-TW" altLang="en-US" b="1" kern="0" dirty="0">
                <a:solidFill>
                  <a:prstClr val="black"/>
                </a:solidFill>
              </a:rPr>
              <a:t>　</a:t>
            </a:r>
            <a:r>
              <a:rPr lang="en-US" altLang="zh-TW" b="1" kern="0" dirty="0">
                <a:solidFill>
                  <a:prstClr val="black"/>
                </a:solidFill>
              </a:rPr>
              <a:t>Quality </a:t>
            </a:r>
            <a:endParaRPr lang="en-US" altLang="zh-TW" b="1" kern="0" dirty="0">
              <a:solidFill>
                <a:prstClr val="black"/>
              </a:solidFill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kern="0" dirty="0">
                <a:solidFill>
                  <a:prstClr val="black"/>
                </a:solidFill>
              </a:rPr>
              <a:t>Standardization</a:t>
            </a:r>
            <a:r>
              <a:rPr lang="zh-TW" altLang="en-US" b="1" kern="0" dirty="0">
                <a:solidFill>
                  <a:prstClr val="black"/>
                </a:solidFill>
              </a:rPr>
              <a:t> </a:t>
            </a:r>
            <a:r>
              <a:rPr lang="zh-TW" altLang="en-US" b="1" kern="0" dirty="0">
                <a:solidFill>
                  <a:prstClr val="black"/>
                </a:solidFill>
              </a:rPr>
              <a:t> </a:t>
            </a:r>
            <a:r>
              <a:rPr lang="zh-TW" altLang="en-US" b="1" kern="0" dirty="0">
                <a:solidFill>
                  <a:prstClr val="black"/>
                </a:solidFill>
              </a:rPr>
              <a:t>→</a:t>
            </a:r>
            <a:r>
              <a:rPr lang="zh-TW" altLang="en-US" b="1" kern="0" dirty="0">
                <a:solidFill>
                  <a:prstClr val="black"/>
                </a:solidFill>
              </a:rPr>
              <a:t>　</a:t>
            </a:r>
            <a:r>
              <a:rPr lang="en-US" altLang="zh-TW" b="1" kern="0" dirty="0">
                <a:solidFill>
                  <a:prstClr val="black"/>
                </a:solidFill>
              </a:rPr>
              <a:t>Diversification</a:t>
            </a:r>
            <a:r>
              <a:rPr lang="zh-TW" altLang="en-US" b="1" kern="0" dirty="0">
                <a:solidFill>
                  <a:prstClr val="black"/>
                </a:solidFill>
              </a:rPr>
              <a:t>　</a:t>
            </a:r>
            <a:endParaRPr lang="en-US" altLang="zh-TW" b="1" kern="0" dirty="0">
              <a:solidFill>
                <a:prstClr val="black"/>
              </a:solidFill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kern="0" dirty="0">
                <a:solidFill>
                  <a:prstClr val="black"/>
                </a:solidFill>
              </a:rPr>
              <a:t>　　</a:t>
            </a:r>
            <a:r>
              <a:rPr lang="en-US" altLang="ja-JP" b="1" kern="0" dirty="0">
                <a:solidFill>
                  <a:prstClr val="black"/>
                </a:solidFill>
              </a:rPr>
              <a:t>Supply side</a:t>
            </a:r>
            <a:r>
              <a:rPr lang="ja-JP" altLang="en-US" b="1" kern="0" dirty="0">
                <a:solidFill>
                  <a:prstClr val="black"/>
                </a:solidFill>
              </a:rPr>
              <a:t>　</a:t>
            </a:r>
            <a:r>
              <a:rPr lang="ja-JP" altLang="en-US" b="1" kern="0" dirty="0">
                <a:solidFill>
                  <a:prstClr val="black"/>
                </a:solidFill>
              </a:rPr>
              <a:t>→</a:t>
            </a:r>
            <a:r>
              <a:rPr lang="ja-JP" altLang="en-US" b="1" kern="0" dirty="0">
                <a:solidFill>
                  <a:prstClr val="black"/>
                </a:solidFill>
              </a:rPr>
              <a:t>　</a:t>
            </a:r>
            <a:r>
              <a:rPr lang="en-US" altLang="ja-JP" b="1" kern="0" dirty="0">
                <a:solidFill>
                  <a:prstClr val="black"/>
                </a:solidFill>
              </a:rPr>
              <a:t>Demand side</a:t>
            </a:r>
            <a:endParaRPr lang="en-US" altLang="ja-JP" b="1" kern="0" dirty="0">
              <a:solidFill>
                <a:prstClr val="black"/>
              </a:solidFill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kern="0" dirty="0">
                <a:solidFill>
                  <a:prstClr val="black"/>
                </a:solidFill>
              </a:rPr>
              <a:t>                      Big company</a:t>
            </a:r>
            <a:r>
              <a:rPr lang="ja-JP" altLang="en-US" b="1" kern="0" dirty="0">
                <a:solidFill>
                  <a:prstClr val="black"/>
                </a:solidFill>
              </a:rPr>
              <a:t>  </a:t>
            </a:r>
            <a:r>
              <a:rPr lang="ja-JP" altLang="en-US" b="1" kern="0" dirty="0">
                <a:solidFill>
                  <a:prstClr val="black"/>
                </a:solidFill>
              </a:rPr>
              <a:t>→  </a:t>
            </a:r>
            <a:r>
              <a:rPr lang="en-US" altLang="ja-JP" b="1" kern="0" dirty="0">
                <a:solidFill>
                  <a:prstClr val="black"/>
                </a:solidFill>
              </a:rPr>
              <a:t>Venture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kern="0" dirty="0">
                <a:solidFill>
                  <a:prstClr val="black"/>
                </a:solidFill>
              </a:rPr>
              <a:t>                           Education </a:t>
            </a:r>
            <a:r>
              <a:rPr lang="ja-JP" altLang="en-US" b="1" kern="0" dirty="0">
                <a:solidFill>
                  <a:prstClr val="black"/>
                </a:solidFill>
              </a:rPr>
              <a:t> </a:t>
            </a:r>
            <a:r>
              <a:rPr lang="ja-JP" altLang="en-US" b="1" kern="0" dirty="0">
                <a:solidFill>
                  <a:prstClr val="black"/>
                </a:solidFill>
              </a:rPr>
              <a:t>→</a:t>
            </a:r>
            <a:r>
              <a:rPr lang="ja-JP" altLang="en-US" b="1" kern="0" dirty="0">
                <a:solidFill>
                  <a:prstClr val="black"/>
                </a:solidFill>
              </a:rPr>
              <a:t>　</a:t>
            </a:r>
            <a:r>
              <a:rPr lang="en-US" altLang="ja-JP" b="1" kern="0" dirty="0">
                <a:solidFill>
                  <a:prstClr val="black"/>
                </a:solidFill>
              </a:rPr>
              <a:t>Learning society </a:t>
            </a:r>
            <a:endParaRPr lang="en-US" altLang="ja-JP" b="1" kern="0" dirty="0">
              <a:solidFill>
                <a:prstClr val="black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473450" y="5517291"/>
            <a:ext cx="5564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kern="0" dirty="0">
                <a:solidFill>
                  <a:srgbClr val="006666"/>
                </a:solidFill>
              </a:rPr>
              <a:t>We need innovation for change.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555357" y="44530"/>
            <a:ext cx="3059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sz="2800" b="1" i="1" dirty="0">
                <a:solidFill>
                  <a:srgbClr val="0000CC"/>
                </a:solidFill>
                <a:ea typeface="ＭＳ Ｐゴシック" pitchFamily="50" charset="-128"/>
              </a:rPr>
              <a:t>  </a:t>
            </a:r>
            <a:r>
              <a:rPr lang="en-US" altLang="ja-JP" sz="1800" b="1" dirty="0">
                <a:solidFill>
                  <a:srgbClr val="006666"/>
                </a:solidFill>
                <a:ea typeface="ＭＳ Ｐゴシック" pitchFamily="50" charset="-128"/>
              </a:rPr>
              <a:t>Vision Platinum Society </a:t>
            </a:r>
            <a:endParaRPr lang="en-US" altLang="ja-JP" sz="1800" b="1" dirty="0">
              <a:solidFill>
                <a:srgbClr val="006666"/>
              </a:solidFill>
              <a:ea typeface="ＭＳ Ｐゴシック" pitchFamily="50" charset="-128"/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7392181" y="44530"/>
            <a:ext cx="595313" cy="633412"/>
            <a:chOff x="3832" y="84"/>
            <a:chExt cx="375" cy="399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3832" y="84"/>
              <a:ext cx="213" cy="399"/>
            </a:xfrm>
            <a:custGeom>
              <a:avLst/>
              <a:gdLst>
                <a:gd name="T0" fmla="*/ 124 w 213"/>
                <a:gd name="T1" fmla="*/ 399 h 399"/>
                <a:gd name="T2" fmla="*/ 213 w 213"/>
                <a:gd name="T3" fmla="*/ 186 h 399"/>
                <a:gd name="T4" fmla="*/ 137 w 213"/>
                <a:gd name="T5" fmla="*/ 0 h 399"/>
                <a:gd name="T6" fmla="*/ 22 w 213"/>
                <a:gd name="T7" fmla="*/ 46 h 399"/>
                <a:gd name="T8" fmla="*/ 0 w 213"/>
                <a:gd name="T9" fmla="*/ 97 h 399"/>
                <a:gd name="T10" fmla="*/ 124 w 213"/>
                <a:gd name="T1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399">
                  <a:moveTo>
                    <a:pt x="124" y="399"/>
                  </a:moveTo>
                  <a:lnTo>
                    <a:pt x="213" y="186"/>
                  </a:lnTo>
                  <a:lnTo>
                    <a:pt x="137" y="0"/>
                  </a:lnTo>
                  <a:lnTo>
                    <a:pt x="22" y="46"/>
                  </a:lnTo>
                  <a:lnTo>
                    <a:pt x="0" y="9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7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97" y="144"/>
              <a:ext cx="75" cy="75"/>
            </a:xfrm>
            <a:custGeom>
              <a:avLst/>
              <a:gdLst>
                <a:gd name="T0" fmla="*/ 134 w 134"/>
                <a:gd name="T1" fmla="*/ 0 h 134"/>
                <a:gd name="T2" fmla="*/ 129 w 134"/>
                <a:gd name="T3" fmla="*/ 2 h 134"/>
                <a:gd name="T4" fmla="*/ 105 w 134"/>
                <a:gd name="T5" fmla="*/ 6 h 134"/>
                <a:gd name="T6" fmla="*/ 67 w 134"/>
                <a:gd name="T7" fmla="*/ 8 h 134"/>
                <a:gd name="T8" fmla="*/ 28 w 134"/>
                <a:gd name="T9" fmla="*/ 6 h 134"/>
                <a:gd name="T10" fmla="*/ 4 w 134"/>
                <a:gd name="T11" fmla="*/ 2 h 134"/>
                <a:gd name="T12" fmla="*/ 0 w 134"/>
                <a:gd name="T13" fmla="*/ 0 h 134"/>
                <a:gd name="T14" fmla="*/ 2 w 134"/>
                <a:gd name="T15" fmla="*/ 4 h 134"/>
                <a:gd name="T16" fmla="*/ 6 w 134"/>
                <a:gd name="T17" fmla="*/ 29 h 134"/>
                <a:gd name="T18" fmla="*/ 7 w 134"/>
                <a:gd name="T19" fmla="*/ 67 h 134"/>
                <a:gd name="T20" fmla="*/ 6 w 134"/>
                <a:gd name="T21" fmla="*/ 105 h 134"/>
                <a:gd name="T22" fmla="*/ 2 w 134"/>
                <a:gd name="T23" fmla="*/ 129 h 134"/>
                <a:gd name="T24" fmla="*/ 0 w 134"/>
                <a:gd name="T25" fmla="*/ 134 h 134"/>
                <a:gd name="T26" fmla="*/ 0 w 134"/>
                <a:gd name="T27" fmla="*/ 134 h 134"/>
                <a:gd name="T28" fmla="*/ 4 w 134"/>
                <a:gd name="T29" fmla="*/ 132 h 134"/>
                <a:gd name="T30" fmla="*/ 28 w 134"/>
                <a:gd name="T31" fmla="*/ 128 h 134"/>
                <a:gd name="T32" fmla="*/ 67 w 134"/>
                <a:gd name="T33" fmla="*/ 126 h 134"/>
                <a:gd name="T34" fmla="*/ 105 w 134"/>
                <a:gd name="T35" fmla="*/ 128 h 134"/>
                <a:gd name="T36" fmla="*/ 129 w 134"/>
                <a:gd name="T37" fmla="*/ 132 h 134"/>
                <a:gd name="T38" fmla="*/ 134 w 134"/>
                <a:gd name="T39" fmla="*/ 134 h 134"/>
                <a:gd name="T40" fmla="*/ 131 w 134"/>
                <a:gd name="T41" fmla="*/ 129 h 134"/>
                <a:gd name="T42" fmla="*/ 128 w 134"/>
                <a:gd name="T43" fmla="*/ 105 h 134"/>
                <a:gd name="T44" fmla="*/ 126 w 134"/>
                <a:gd name="T45" fmla="*/ 67 h 134"/>
                <a:gd name="T46" fmla="*/ 128 w 134"/>
                <a:gd name="T47" fmla="*/ 29 h 134"/>
                <a:gd name="T48" fmla="*/ 131 w 134"/>
                <a:gd name="T49" fmla="*/ 4 h 134"/>
                <a:gd name="T50" fmla="*/ 134 w 134"/>
                <a:gd name="T5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34">
                  <a:moveTo>
                    <a:pt x="134" y="0"/>
                  </a:moveTo>
                  <a:cubicBezTo>
                    <a:pt x="134" y="0"/>
                    <a:pt x="132" y="1"/>
                    <a:pt x="129" y="2"/>
                  </a:cubicBezTo>
                  <a:cubicBezTo>
                    <a:pt x="126" y="4"/>
                    <a:pt x="118" y="5"/>
                    <a:pt x="105" y="6"/>
                  </a:cubicBezTo>
                  <a:cubicBezTo>
                    <a:pt x="92" y="7"/>
                    <a:pt x="79" y="8"/>
                    <a:pt x="67" y="8"/>
                  </a:cubicBezTo>
                  <a:cubicBezTo>
                    <a:pt x="55" y="8"/>
                    <a:pt x="41" y="7"/>
                    <a:pt x="28" y="6"/>
                  </a:cubicBezTo>
                  <a:cubicBezTo>
                    <a:pt x="15" y="5"/>
                    <a:pt x="7" y="4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4"/>
                  </a:cubicBezTo>
                  <a:cubicBezTo>
                    <a:pt x="3" y="8"/>
                    <a:pt x="5" y="16"/>
                    <a:pt x="6" y="29"/>
                  </a:cubicBezTo>
                  <a:cubicBezTo>
                    <a:pt x="7" y="42"/>
                    <a:pt x="7" y="55"/>
                    <a:pt x="7" y="67"/>
                  </a:cubicBezTo>
                  <a:cubicBezTo>
                    <a:pt x="7" y="79"/>
                    <a:pt x="7" y="92"/>
                    <a:pt x="6" y="105"/>
                  </a:cubicBezTo>
                  <a:cubicBezTo>
                    <a:pt x="5" y="118"/>
                    <a:pt x="3" y="126"/>
                    <a:pt x="2" y="129"/>
                  </a:cubicBezTo>
                  <a:cubicBezTo>
                    <a:pt x="1" y="133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1" y="133"/>
                    <a:pt x="4" y="132"/>
                  </a:cubicBezTo>
                  <a:cubicBezTo>
                    <a:pt x="7" y="130"/>
                    <a:pt x="15" y="129"/>
                    <a:pt x="28" y="128"/>
                  </a:cubicBezTo>
                  <a:cubicBezTo>
                    <a:pt x="41" y="127"/>
                    <a:pt x="55" y="126"/>
                    <a:pt x="67" y="126"/>
                  </a:cubicBezTo>
                  <a:cubicBezTo>
                    <a:pt x="79" y="126"/>
                    <a:pt x="92" y="127"/>
                    <a:pt x="105" y="128"/>
                  </a:cubicBezTo>
                  <a:cubicBezTo>
                    <a:pt x="118" y="129"/>
                    <a:pt x="126" y="130"/>
                    <a:pt x="129" y="132"/>
                  </a:cubicBezTo>
                  <a:cubicBezTo>
                    <a:pt x="132" y="133"/>
                    <a:pt x="134" y="134"/>
                    <a:pt x="134" y="134"/>
                  </a:cubicBezTo>
                  <a:cubicBezTo>
                    <a:pt x="134" y="134"/>
                    <a:pt x="133" y="133"/>
                    <a:pt x="131" y="129"/>
                  </a:cubicBezTo>
                  <a:cubicBezTo>
                    <a:pt x="130" y="126"/>
                    <a:pt x="129" y="118"/>
                    <a:pt x="128" y="105"/>
                  </a:cubicBezTo>
                  <a:cubicBezTo>
                    <a:pt x="127" y="92"/>
                    <a:pt x="126" y="79"/>
                    <a:pt x="126" y="67"/>
                  </a:cubicBezTo>
                  <a:cubicBezTo>
                    <a:pt x="126" y="55"/>
                    <a:pt x="127" y="42"/>
                    <a:pt x="128" y="29"/>
                  </a:cubicBezTo>
                  <a:cubicBezTo>
                    <a:pt x="129" y="16"/>
                    <a:pt x="130" y="8"/>
                    <a:pt x="131" y="4"/>
                  </a:cubicBezTo>
                  <a:cubicBezTo>
                    <a:pt x="133" y="1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0" name="Freeform 37"/>
            <p:cNvSpPr>
              <a:spLocks/>
            </p:cNvSpPr>
            <p:nvPr/>
          </p:nvSpPr>
          <p:spPr bwMode="auto">
            <a:xfrm>
              <a:off x="4189" y="225"/>
              <a:ext cx="18" cy="18"/>
            </a:xfrm>
            <a:custGeom>
              <a:avLst/>
              <a:gdLst>
                <a:gd name="T0" fmla="*/ 32 w 32"/>
                <a:gd name="T1" fmla="*/ 0 h 32"/>
                <a:gd name="T2" fmla="*/ 31 w 32"/>
                <a:gd name="T3" fmla="*/ 0 h 32"/>
                <a:gd name="T4" fmla="*/ 25 w 32"/>
                <a:gd name="T5" fmla="*/ 1 h 32"/>
                <a:gd name="T6" fmla="*/ 16 w 32"/>
                <a:gd name="T7" fmla="*/ 1 h 32"/>
                <a:gd name="T8" fmla="*/ 7 w 32"/>
                <a:gd name="T9" fmla="*/ 1 h 32"/>
                <a:gd name="T10" fmla="*/ 1 w 32"/>
                <a:gd name="T11" fmla="*/ 0 h 32"/>
                <a:gd name="T12" fmla="*/ 0 w 32"/>
                <a:gd name="T13" fmla="*/ 0 h 32"/>
                <a:gd name="T14" fmla="*/ 1 w 32"/>
                <a:gd name="T15" fmla="*/ 1 h 32"/>
                <a:gd name="T16" fmla="*/ 2 w 32"/>
                <a:gd name="T17" fmla="*/ 6 h 32"/>
                <a:gd name="T18" fmla="*/ 2 w 32"/>
                <a:gd name="T19" fmla="*/ 16 h 32"/>
                <a:gd name="T20" fmla="*/ 2 w 32"/>
                <a:gd name="T21" fmla="*/ 25 h 32"/>
                <a:gd name="T22" fmla="*/ 1 w 32"/>
                <a:gd name="T23" fmla="*/ 31 h 32"/>
                <a:gd name="T24" fmla="*/ 0 w 32"/>
                <a:gd name="T25" fmla="*/ 32 h 32"/>
                <a:gd name="T26" fmla="*/ 0 w 32"/>
                <a:gd name="T27" fmla="*/ 32 h 32"/>
                <a:gd name="T28" fmla="*/ 1 w 32"/>
                <a:gd name="T29" fmla="*/ 31 h 32"/>
                <a:gd name="T30" fmla="*/ 7 w 32"/>
                <a:gd name="T31" fmla="*/ 30 h 32"/>
                <a:gd name="T32" fmla="*/ 16 w 32"/>
                <a:gd name="T33" fmla="*/ 30 h 32"/>
                <a:gd name="T34" fmla="*/ 25 w 32"/>
                <a:gd name="T35" fmla="*/ 30 h 32"/>
                <a:gd name="T36" fmla="*/ 31 w 32"/>
                <a:gd name="T37" fmla="*/ 31 h 32"/>
                <a:gd name="T38" fmla="*/ 32 w 32"/>
                <a:gd name="T39" fmla="*/ 32 h 32"/>
                <a:gd name="T40" fmla="*/ 32 w 32"/>
                <a:gd name="T41" fmla="*/ 31 h 32"/>
                <a:gd name="T42" fmla="*/ 31 w 32"/>
                <a:gd name="T43" fmla="*/ 25 h 32"/>
                <a:gd name="T44" fmla="*/ 30 w 32"/>
                <a:gd name="T45" fmla="*/ 16 h 32"/>
                <a:gd name="T46" fmla="*/ 31 w 32"/>
                <a:gd name="T47" fmla="*/ 6 h 32"/>
                <a:gd name="T48" fmla="*/ 32 w 32"/>
                <a:gd name="T49" fmla="*/ 1 h 32"/>
                <a:gd name="T50" fmla="*/ 32 w 32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2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30" y="0"/>
                    <a:pt x="28" y="1"/>
                    <a:pt x="25" y="1"/>
                  </a:cubicBezTo>
                  <a:cubicBezTo>
                    <a:pt x="22" y="1"/>
                    <a:pt x="19" y="1"/>
                    <a:pt x="16" y="1"/>
                  </a:cubicBezTo>
                  <a:cubicBezTo>
                    <a:pt x="13" y="1"/>
                    <a:pt x="10" y="1"/>
                    <a:pt x="7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3"/>
                    <a:pt x="2" y="6"/>
                  </a:cubicBezTo>
                  <a:cubicBezTo>
                    <a:pt x="2" y="10"/>
                    <a:pt x="2" y="13"/>
                    <a:pt x="2" y="16"/>
                  </a:cubicBezTo>
                  <a:cubicBezTo>
                    <a:pt x="2" y="19"/>
                    <a:pt x="2" y="22"/>
                    <a:pt x="2" y="25"/>
                  </a:cubicBezTo>
                  <a:cubicBezTo>
                    <a:pt x="1" y="28"/>
                    <a:pt x="1" y="3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1" y="31"/>
                  </a:cubicBezTo>
                  <a:cubicBezTo>
                    <a:pt x="2" y="31"/>
                    <a:pt x="4" y="30"/>
                    <a:pt x="7" y="30"/>
                  </a:cubicBezTo>
                  <a:cubicBezTo>
                    <a:pt x="10" y="30"/>
                    <a:pt x="13" y="30"/>
                    <a:pt x="16" y="30"/>
                  </a:cubicBezTo>
                  <a:cubicBezTo>
                    <a:pt x="19" y="30"/>
                    <a:pt x="22" y="30"/>
                    <a:pt x="25" y="30"/>
                  </a:cubicBezTo>
                  <a:cubicBezTo>
                    <a:pt x="28" y="30"/>
                    <a:pt x="30" y="31"/>
                    <a:pt x="31" y="31"/>
                  </a:cubicBezTo>
                  <a:cubicBezTo>
                    <a:pt x="32" y="31"/>
                    <a:pt x="32" y="32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1" y="30"/>
                    <a:pt x="31" y="28"/>
                    <a:pt x="31" y="25"/>
                  </a:cubicBezTo>
                  <a:cubicBezTo>
                    <a:pt x="30" y="22"/>
                    <a:pt x="30" y="19"/>
                    <a:pt x="30" y="16"/>
                  </a:cubicBezTo>
                  <a:cubicBezTo>
                    <a:pt x="30" y="13"/>
                    <a:pt x="30" y="10"/>
                    <a:pt x="31" y="6"/>
                  </a:cubicBezTo>
                  <a:cubicBezTo>
                    <a:pt x="31" y="3"/>
                    <a:pt x="31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7680221" y="18855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solidFill>
                  <a:srgbClr val="006666"/>
                </a:solidFill>
                <a:latin typeface="Arial" charset="0"/>
                <a:ea typeface="ＭＳ Ｐゴシック" charset="-128"/>
              </a:rPr>
              <a:t>Platinum Society Network</a:t>
            </a:r>
            <a:endParaRPr lang="ja-JP" altLang="en-US" sz="1800" b="1" dirty="0">
              <a:solidFill>
                <a:srgbClr val="006666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563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491CD-27A5-469A-998A-0E3C33E93A86}" type="slidenum">
              <a:rPr lang="ja-JP" altLang="en-US" smtClean="0"/>
              <a:pPr>
                <a:defRPr/>
              </a:pPr>
              <a:t>35</a:t>
            </a:fld>
            <a:endParaRPr lang="ja-JP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6" y="1268414"/>
            <a:ext cx="3267075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6323013" y="3619500"/>
            <a:ext cx="3949700" cy="1754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1200" kern="0">
                <a:solidFill>
                  <a:srgbClr val="000000"/>
                </a:solidFill>
                <a:ea typeface="ＭＳ ゴシック" pitchFamily="49" charset="-128"/>
              </a:rPr>
              <a:t>Contents: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1200" kern="0">
                <a:solidFill>
                  <a:srgbClr val="000000"/>
                </a:solidFill>
                <a:ea typeface="ＭＳ ゴシック" pitchFamily="49" charset="-128"/>
              </a:rPr>
              <a:t>Preface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1200" kern="0">
                <a:solidFill>
                  <a:srgbClr val="000000"/>
                </a:solidFill>
                <a:ea typeface="ＭＳ ゴシック" pitchFamily="49" charset="-128"/>
              </a:rPr>
              <a:t>1. “Diffusive Demand” and “Creative Demand”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1200" kern="0">
                <a:solidFill>
                  <a:srgbClr val="000000"/>
                </a:solidFill>
                <a:ea typeface="ＭＳ ゴシック" pitchFamily="49" charset="-128"/>
              </a:rPr>
              <a:t>2. The 21st Century Paradigm and the Role of Information Technology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1200" kern="0">
                <a:solidFill>
                  <a:srgbClr val="000000"/>
                </a:solidFill>
                <a:ea typeface="ＭＳ ゴシック" pitchFamily="49" charset="-128"/>
              </a:rPr>
              <a:t>3. “Vision 2050” as the Rescue of a “Limited Earth”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1200" kern="0">
                <a:solidFill>
                  <a:srgbClr val="000000"/>
                </a:solidFill>
                <a:ea typeface="ＭＳ ゴシック" pitchFamily="49" charset="-128"/>
              </a:rPr>
              <a:t>4. Finding a Way Out Through Creative Demand, I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1200" kern="0">
                <a:solidFill>
                  <a:srgbClr val="000000"/>
                </a:solidFill>
                <a:ea typeface="ＭＳ ゴシック" pitchFamily="49" charset="-128"/>
              </a:rPr>
              <a:t>5. Finding a Way Out Through Creative Demand, II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1200" kern="0">
                <a:solidFill>
                  <a:srgbClr val="000000"/>
                </a:solidFill>
                <a:ea typeface="ＭＳ ゴシック" pitchFamily="49" charset="-128"/>
              </a:rPr>
              <a:t>6. Toward the Realization of a “Platinum Society”</a:t>
            </a:r>
            <a:endParaRPr lang="ja-JP" altLang="en-US" sz="1200" kern="0">
              <a:solidFill>
                <a:srgbClr val="000000"/>
              </a:solidFill>
              <a:ea typeface="ＭＳ ゴシック" pitchFamily="49" charset="-128"/>
            </a:endParaRPr>
          </a:p>
        </p:txBody>
      </p:sp>
      <p:sp>
        <p:nvSpPr>
          <p:cNvPr id="5" name="テキスト ボックス 1"/>
          <p:cNvSpPr txBox="1">
            <a:spLocks noChangeArrowheads="1"/>
          </p:cNvSpPr>
          <p:nvPr/>
        </p:nvSpPr>
        <p:spPr bwMode="auto">
          <a:xfrm>
            <a:off x="4711700" y="5926138"/>
            <a:ext cx="3213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4000" b="1" i="1" dirty="0">
                <a:solidFill>
                  <a:srgbClr val="006666"/>
                </a:solidFill>
                <a:ea typeface="ＭＳ ゴシック" pitchFamily="49" charset="-128"/>
              </a:rPr>
              <a:t>Thank you!</a:t>
            </a:r>
          </a:p>
        </p:txBody>
      </p:sp>
      <p:sp>
        <p:nvSpPr>
          <p:cNvPr id="6" name="テキスト ボックス 4"/>
          <p:cNvSpPr txBox="1">
            <a:spLocks noChangeArrowheads="1"/>
          </p:cNvSpPr>
          <p:nvPr/>
        </p:nvSpPr>
        <p:spPr bwMode="auto">
          <a:xfrm>
            <a:off x="2998788" y="404814"/>
            <a:ext cx="70913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0000"/>
                </a:solidFill>
                <a:latin typeface="Tahoma" pitchFamily="34" charset="0"/>
                <a:ea typeface="ＭＳ ゴシック" pitchFamily="49" charset="-128"/>
                <a:cs typeface="Tahoma" pitchFamily="34" charset="0"/>
              </a:rPr>
              <a:t>Action with Vision is inevitable NOW!  </a:t>
            </a:r>
            <a:endParaRPr lang="ja-JP" altLang="en-US" sz="2800" b="1">
              <a:solidFill>
                <a:srgbClr val="000000"/>
              </a:solidFill>
              <a:latin typeface="Tahoma" pitchFamily="34" charset="0"/>
              <a:ea typeface="ＭＳ ゴシック" pitchFamily="49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97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491CD-27A5-469A-998A-0E3C33E93A86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  <p:grpSp>
        <p:nvGrpSpPr>
          <p:cNvPr id="3" name="グループ化 49"/>
          <p:cNvGrpSpPr>
            <a:grpSpLocks/>
          </p:cNvGrpSpPr>
          <p:nvPr/>
        </p:nvGrpSpPr>
        <p:grpSpPr bwMode="auto">
          <a:xfrm>
            <a:off x="2111375" y="1177926"/>
            <a:ext cx="8305800" cy="5437971"/>
            <a:chOff x="587752" y="601016"/>
            <a:chExt cx="8304729" cy="5438520"/>
          </a:xfrm>
        </p:grpSpPr>
        <p:grpSp>
          <p:nvGrpSpPr>
            <p:cNvPr id="4" name="グループ化 3"/>
            <p:cNvGrpSpPr>
              <a:grpSpLocks noChangeAspect="1"/>
            </p:cNvGrpSpPr>
            <p:nvPr/>
          </p:nvGrpSpPr>
          <p:grpSpPr bwMode="auto">
            <a:xfrm>
              <a:off x="587752" y="601016"/>
              <a:ext cx="8304729" cy="5438520"/>
              <a:chOff x="466725" y="652477"/>
              <a:chExt cx="8741821" cy="5724757"/>
            </a:xfrm>
          </p:grpSpPr>
          <p:pic>
            <p:nvPicPr>
              <p:cNvPr id="29" name="Picture 2" descr="161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161"/>
              <a:stretch>
                <a:fillRect/>
              </a:stretch>
            </p:blipFill>
            <p:spPr bwMode="auto">
              <a:xfrm>
                <a:off x="467430" y="652477"/>
                <a:ext cx="8329041" cy="5472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 Box 6"/>
              <p:cNvSpPr txBox="1">
                <a:spLocks noChangeArrowheads="1"/>
              </p:cNvSpPr>
              <p:nvPr/>
            </p:nvSpPr>
            <p:spPr bwMode="auto">
              <a:xfrm>
                <a:off x="7669392" y="5676416"/>
                <a:ext cx="719138" cy="550813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buNone/>
                  <a:defRPr/>
                </a:pPr>
                <a:r>
                  <a:rPr lang="en-US" altLang="ja-JP" sz="1400" b="1" kern="0">
                    <a:solidFill>
                      <a:srgbClr val="FF0000"/>
                    </a:solidFill>
                    <a:ea typeface="ＭＳ ゴシック" pitchFamily="49" charset="-128"/>
                  </a:rPr>
                  <a:t>World</a:t>
                </a:r>
              </a:p>
            </p:txBody>
          </p:sp>
          <p:sp>
            <p:nvSpPr>
              <p:cNvPr id="31" name="Text Box 7"/>
              <p:cNvSpPr txBox="1">
                <a:spLocks noChangeArrowheads="1"/>
              </p:cNvSpPr>
              <p:nvPr/>
            </p:nvSpPr>
            <p:spPr bwMode="auto">
              <a:xfrm>
                <a:off x="4787978" y="5693176"/>
                <a:ext cx="792162" cy="324008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buNone/>
                  <a:defRPr/>
                </a:pPr>
                <a:r>
                  <a:rPr lang="en-US" altLang="ja-JP" sz="1400" b="1" kern="0">
                    <a:solidFill>
                      <a:srgbClr val="000000"/>
                    </a:solidFill>
                    <a:ea typeface="ＭＳ ゴシック" pitchFamily="49" charset="-128"/>
                  </a:rPr>
                  <a:t>Japan</a:t>
                </a:r>
              </a:p>
            </p:txBody>
          </p:sp>
          <p:sp>
            <p:nvSpPr>
              <p:cNvPr id="32" name="Text Box 8"/>
              <p:cNvSpPr txBox="1">
                <a:spLocks noChangeArrowheads="1"/>
              </p:cNvSpPr>
              <p:nvPr/>
            </p:nvSpPr>
            <p:spPr bwMode="auto">
              <a:xfrm>
                <a:off x="3347830" y="5676416"/>
                <a:ext cx="936625" cy="324008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buNone/>
                  <a:defRPr/>
                </a:pPr>
                <a:r>
                  <a:rPr lang="en-US" altLang="ja-JP" sz="1400" b="1" kern="0">
                    <a:solidFill>
                      <a:srgbClr val="000000"/>
                    </a:solidFill>
                    <a:ea typeface="ＭＳ ゴシック" pitchFamily="49" charset="-128"/>
                  </a:rPr>
                  <a:t>France</a:t>
                </a:r>
              </a:p>
            </p:txBody>
          </p:sp>
          <p:sp>
            <p:nvSpPr>
              <p:cNvPr id="33" name="Text Box 9"/>
              <p:cNvSpPr txBox="1">
                <a:spLocks noChangeArrowheads="1"/>
              </p:cNvSpPr>
              <p:nvPr/>
            </p:nvSpPr>
            <p:spPr bwMode="auto">
              <a:xfrm>
                <a:off x="1475075" y="5676416"/>
                <a:ext cx="936625" cy="324008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buNone/>
                  <a:defRPr/>
                </a:pPr>
                <a:r>
                  <a:rPr lang="en-US" altLang="ja-JP" sz="1400" b="1" kern="0">
                    <a:solidFill>
                      <a:srgbClr val="000000"/>
                    </a:solidFill>
                    <a:ea typeface="ＭＳ ゴシック" pitchFamily="49" charset="-128"/>
                  </a:rPr>
                  <a:t>England</a:t>
                </a:r>
              </a:p>
            </p:txBody>
          </p:sp>
          <p:sp>
            <p:nvSpPr>
              <p:cNvPr id="34" name="Text Box 10"/>
              <p:cNvSpPr txBox="1">
                <a:spLocks noChangeArrowheads="1"/>
              </p:cNvSpPr>
              <p:nvPr/>
            </p:nvSpPr>
            <p:spPr bwMode="auto">
              <a:xfrm>
                <a:off x="2555720" y="5676416"/>
                <a:ext cx="503237" cy="324008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buNone/>
                  <a:defRPr/>
                </a:pPr>
                <a:r>
                  <a:rPr lang="en-US" altLang="ja-JP" sz="1400" b="1" kern="0">
                    <a:solidFill>
                      <a:srgbClr val="000000"/>
                    </a:solidFill>
                    <a:ea typeface="ＭＳ ゴシック" pitchFamily="49" charset="-128"/>
                  </a:rPr>
                  <a:t>UK</a:t>
                </a:r>
              </a:p>
            </p:txBody>
          </p:sp>
          <p:sp>
            <p:nvSpPr>
              <p:cNvPr id="35" name="Text Box 11"/>
              <p:cNvSpPr txBox="1">
                <a:spLocks noChangeArrowheads="1"/>
              </p:cNvSpPr>
              <p:nvPr/>
            </p:nvSpPr>
            <p:spPr bwMode="auto">
              <a:xfrm>
                <a:off x="6012590" y="5693176"/>
                <a:ext cx="647700" cy="324008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buNone/>
                  <a:defRPr/>
                </a:pPr>
                <a:r>
                  <a:rPr lang="en-US" altLang="ja-JP" sz="1400" b="1" kern="0">
                    <a:solidFill>
                      <a:srgbClr val="000000"/>
                    </a:solidFill>
                    <a:ea typeface="ＭＳ ゴシック" pitchFamily="49" charset="-128"/>
                  </a:rPr>
                  <a:t>USA</a:t>
                </a:r>
              </a:p>
            </p:txBody>
          </p:sp>
          <p:sp>
            <p:nvSpPr>
              <p:cNvPr id="36" name="Text Box 12"/>
              <p:cNvSpPr txBox="1">
                <a:spLocks noChangeArrowheads="1"/>
              </p:cNvSpPr>
              <p:nvPr/>
            </p:nvSpPr>
            <p:spPr bwMode="auto">
              <a:xfrm>
                <a:off x="6803685" y="5693176"/>
                <a:ext cx="720725" cy="324008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buNone/>
                  <a:defRPr/>
                </a:pPr>
                <a:r>
                  <a:rPr lang="en-US" altLang="ja-JP" sz="1400" b="1" kern="0">
                    <a:solidFill>
                      <a:srgbClr val="000000"/>
                    </a:solidFill>
                    <a:ea typeface="ＭＳ ゴシック" pitchFamily="49" charset="-128"/>
                  </a:rPr>
                  <a:t>India</a:t>
                </a:r>
              </a:p>
            </p:txBody>
          </p:sp>
          <p:sp>
            <p:nvSpPr>
              <p:cNvPr id="37" name="Text Box 14"/>
              <p:cNvSpPr txBox="1">
                <a:spLocks noChangeArrowheads="1"/>
              </p:cNvSpPr>
              <p:nvPr/>
            </p:nvSpPr>
            <p:spPr bwMode="auto">
              <a:xfrm>
                <a:off x="6012200" y="1118003"/>
                <a:ext cx="648090" cy="194385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0" rIns="1800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buNone/>
                  <a:defRPr/>
                </a:pPr>
                <a:r>
                  <a:rPr lang="en-US" altLang="ja-JP" sz="1200" b="1" kern="0">
                    <a:solidFill>
                      <a:srgbClr val="000000"/>
                    </a:solidFill>
                    <a:ea typeface="ＭＳ ゴシック" pitchFamily="49" charset="-128"/>
                  </a:rPr>
                  <a:t>studies</a:t>
                </a:r>
              </a:p>
            </p:txBody>
          </p:sp>
          <p:sp>
            <p:nvSpPr>
              <p:cNvPr id="38" name="Text Box 15"/>
              <p:cNvSpPr txBox="1">
                <a:spLocks noChangeArrowheads="1"/>
              </p:cNvSpPr>
              <p:nvPr/>
            </p:nvSpPr>
            <p:spPr bwMode="auto">
              <a:xfrm>
                <a:off x="6876320" y="1115899"/>
                <a:ext cx="1627483" cy="194405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0" rIns="1800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buNone/>
                  <a:defRPr/>
                </a:pPr>
                <a:r>
                  <a:rPr lang="en-US" altLang="ja-JP" sz="1200" b="1" kern="0">
                    <a:solidFill>
                      <a:srgbClr val="000000"/>
                    </a:solidFill>
                    <a:ea typeface="ＭＳ ゴシック" pitchFamily="49" charset="-128"/>
                  </a:rPr>
                  <a:t> Angus Maddison </a:t>
                </a:r>
              </a:p>
            </p:txBody>
          </p:sp>
          <p:sp>
            <p:nvSpPr>
              <p:cNvPr id="39" name="Text Box 13"/>
              <p:cNvSpPr txBox="1">
                <a:spLocks noChangeArrowheads="1"/>
              </p:cNvSpPr>
              <p:nvPr/>
            </p:nvSpPr>
            <p:spPr bwMode="auto">
              <a:xfrm rot="16200000">
                <a:off x="801854" y="5359650"/>
                <a:ext cx="791096" cy="161966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0" rIns="1800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buNone/>
                  <a:defRPr/>
                </a:pPr>
                <a:endParaRPr lang="en-US" altLang="ja-JP" sz="1000" b="1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40" name="テキスト ボックス 31"/>
              <p:cNvSpPr txBox="1">
                <a:spLocks noChangeArrowheads="1"/>
              </p:cNvSpPr>
              <p:nvPr/>
            </p:nvSpPr>
            <p:spPr bwMode="auto">
              <a:xfrm>
                <a:off x="8180139" y="1052174"/>
                <a:ext cx="1028407" cy="291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r>
                  <a:rPr lang="en-US" altLang="ja-JP" sz="1200" b="1" kern="0">
                    <a:solidFill>
                      <a:srgbClr val="000000"/>
                    </a:solidFill>
                    <a:ea typeface="ＭＳ ゴシック" pitchFamily="49" charset="-128"/>
                    <a:cs typeface="Arial" charset="0"/>
                  </a:rPr>
                  <a:t>estimated</a:t>
                </a:r>
                <a:endParaRPr lang="ja-JP" altLang="en-US" sz="1200" b="1" kern="0">
                  <a:solidFill>
                    <a:srgbClr val="000000"/>
                  </a:solidFill>
                  <a:ea typeface="ＭＳ ゴシック" pitchFamily="49" charset="-128"/>
                  <a:cs typeface="Arial" charset="0"/>
                </a:endParaRPr>
              </a:p>
            </p:txBody>
          </p:sp>
          <p:sp>
            <p:nvSpPr>
              <p:cNvPr id="41" name="テキスト ボックス 32"/>
              <p:cNvSpPr txBox="1">
                <a:spLocks noChangeArrowheads="1"/>
              </p:cNvSpPr>
              <p:nvPr/>
            </p:nvSpPr>
            <p:spPr bwMode="auto">
              <a:xfrm>
                <a:off x="1115520" y="1084536"/>
                <a:ext cx="695697" cy="324008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r>
                  <a:rPr lang="en-US" altLang="ja-JP" sz="1400" b="1" kern="0">
                    <a:solidFill>
                      <a:srgbClr val="000000"/>
                    </a:solidFill>
                    <a:ea typeface="ＭＳ ゴシック" pitchFamily="49" charset="-128"/>
                    <a:cs typeface="Arial" charset="0"/>
                  </a:rPr>
                  <a:t>years</a:t>
                </a:r>
                <a:endParaRPr lang="ja-JP" altLang="en-US" sz="1400" b="1" kern="0">
                  <a:solidFill>
                    <a:srgbClr val="000000"/>
                  </a:solidFill>
                  <a:ea typeface="ＭＳ ゴシック" pitchFamily="49" charset="-128"/>
                  <a:cs typeface="Arial" charset="0"/>
                </a:endParaRPr>
              </a:p>
            </p:txBody>
          </p:sp>
          <p:sp>
            <p:nvSpPr>
              <p:cNvPr id="42" name="Text Box 3"/>
              <p:cNvSpPr txBox="1">
                <a:spLocks noChangeArrowheads="1"/>
              </p:cNvSpPr>
              <p:nvPr/>
            </p:nvSpPr>
            <p:spPr bwMode="auto">
              <a:xfrm>
                <a:off x="466725" y="6053226"/>
                <a:ext cx="8208963" cy="324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buNone/>
                  <a:defRPr/>
                </a:pPr>
                <a:r>
                  <a:rPr lang="en-US" altLang="ja-JP" sz="1400" b="1" kern="0" dirty="0">
                    <a:solidFill>
                      <a:srgbClr val="000000"/>
                    </a:solidFill>
                  </a:rPr>
                  <a:t>source: </a:t>
                </a:r>
                <a:r>
                  <a:rPr lang="en-US" altLang="ja-JP" sz="1400" b="1" kern="0" dirty="0">
                    <a:solidFill>
                      <a:srgbClr val="007B78"/>
                    </a:solidFill>
                  </a:rPr>
                  <a:t>http://www2.ttcn.ne.jp/honkawa/1615.html</a:t>
                </a:r>
                <a:endParaRPr lang="ja-JP" altLang="en-US" sz="1400" b="1" kern="0" dirty="0">
                  <a:solidFill>
                    <a:srgbClr val="007B78"/>
                  </a:solidFill>
                </a:endParaRPr>
              </a:p>
            </p:txBody>
          </p:sp>
          <p:sp>
            <p:nvSpPr>
              <p:cNvPr id="43" name="Text Box 13"/>
              <p:cNvSpPr txBox="1">
                <a:spLocks noChangeArrowheads="1"/>
              </p:cNvSpPr>
              <p:nvPr/>
            </p:nvSpPr>
            <p:spPr bwMode="auto">
              <a:xfrm>
                <a:off x="786861" y="5395705"/>
                <a:ext cx="569798" cy="567014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0" rIns="1800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buNone/>
                  <a:defRPr/>
                </a:pPr>
                <a:endParaRPr lang="en-US" altLang="ja-JP" sz="1400" b="1" kern="0">
                  <a:solidFill>
                    <a:srgbClr val="000000"/>
                  </a:solidFill>
                  <a:ea typeface="ＭＳ ゴシック" pitchFamily="49" charset="-128"/>
                </a:endParaRPr>
              </a:p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buNone/>
                  <a:defRPr/>
                </a:pPr>
                <a:r>
                  <a:rPr lang="en-US" altLang="ja-JP" sz="1400" b="1" kern="0">
                    <a:solidFill>
                      <a:srgbClr val="000000"/>
                    </a:solidFill>
                    <a:ea typeface="ＭＳ ゴシック" pitchFamily="49" charset="-128"/>
                  </a:rPr>
                  <a:t>Egypt</a:t>
                </a:r>
              </a:p>
            </p:txBody>
          </p:sp>
          <p:sp>
            <p:nvSpPr>
              <p:cNvPr id="44" name="テキスト ボックス 2"/>
              <p:cNvSpPr txBox="1">
                <a:spLocks noChangeArrowheads="1"/>
              </p:cNvSpPr>
              <p:nvPr/>
            </p:nvSpPr>
            <p:spPr bwMode="auto">
              <a:xfrm rot="-5400000">
                <a:off x="8080737" y="4585171"/>
                <a:ext cx="660648" cy="259180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r"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r>
                  <a:rPr lang="en-US" altLang="ja-JP" sz="1000" b="1" kern="0">
                    <a:solidFill>
                      <a:srgbClr val="000000"/>
                    </a:solidFill>
                    <a:ea typeface="ＭＳ ゴシック" pitchFamily="49" charset="-128"/>
                  </a:rPr>
                  <a:t>2011</a:t>
                </a:r>
                <a:endParaRPr lang="ja-JP" altLang="en-US" sz="1000" b="1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cxnSp>
            <p:nvCxnSpPr>
              <p:cNvPr id="45" name="直線コネクタ 44"/>
              <p:cNvCxnSpPr/>
              <p:nvPr/>
            </p:nvCxnSpPr>
            <p:spPr>
              <a:xfrm flipH="1">
                <a:off x="8516819" y="1392828"/>
                <a:ext cx="15038" cy="451564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46" name="テキスト ボックス 7"/>
              <p:cNvSpPr txBox="1">
                <a:spLocks noChangeArrowheads="1"/>
              </p:cNvSpPr>
              <p:nvPr/>
            </p:nvSpPr>
            <p:spPr bwMode="auto">
              <a:xfrm>
                <a:off x="8170332" y="1702568"/>
                <a:ext cx="507627" cy="259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r>
                  <a:rPr lang="en-US" altLang="ja-JP" sz="1000" b="1" kern="0">
                    <a:solidFill>
                      <a:srgbClr val="000000"/>
                    </a:solidFill>
                    <a:ea typeface="ＭＳ ゴシック" pitchFamily="49" charset="-128"/>
                  </a:rPr>
                  <a:t>70</a:t>
                </a:r>
                <a:endParaRPr lang="ja-JP" altLang="en-US" sz="1000" b="1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47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8244510" y="1948656"/>
                <a:ext cx="236297" cy="259206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10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48" name="テキスト ボックス 1"/>
              <p:cNvSpPr txBox="1">
                <a:spLocks noChangeArrowheads="1"/>
              </p:cNvSpPr>
              <p:nvPr/>
            </p:nvSpPr>
            <p:spPr bwMode="auto">
              <a:xfrm>
                <a:off x="8350749" y="2031781"/>
                <a:ext cx="130058" cy="291607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lang="ja-JP" altLang="en-US" sz="1200" ker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cxnSp>
            <p:nvCxnSpPr>
              <p:cNvPr id="49" name="直線コネクタ 48"/>
              <p:cNvCxnSpPr/>
              <p:nvPr/>
            </p:nvCxnSpPr>
            <p:spPr>
              <a:xfrm>
                <a:off x="7669705" y="4384314"/>
                <a:ext cx="855469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sp>
          <p:nvSpPr>
            <p:cNvPr id="5" name="テキスト ボックス 35"/>
            <p:cNvSpPr txBox="1">
              <a:spLocks noChangeArrowheads="1"/>
            </p:cNvSpPr>
            <p:nvPr/>
          </p:nvSpPr>
          <p:spPr bwMode="auto">
            <a:xfrm>
              <a:off x="6156176" y="1412776"/>
              <a:ext cx="482246" cy="24622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en-US" altLang="ja-JP" sz="1000" b="1" kern="0">
                  <a:solidFill>
                    <a:srgbClr val="000000"/>
                  </a:solidFill>
                  <a:ea typeface="ＭＳ ゴシック" pitchFamily="49" charset="-128"/>
                </a:rPr>
                <a:t>79</a:t>
              </a:r>
              <a:endParaRPr lang="ja-JP" altLang="en-US" sz="1000" b="1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6" name="テキスト ボックス 39"/>
            <p:cNvSpPr txBox="1">
              <a:spLocks noChangeArrowheads="1"/>
            </p:cNvSpPr>
            <p:nvPr/>
          </p:nvSpPr>
          <p:spPr bwMode="auto">
            <a:xfrm>
              <a:off x="5551938" y="1506181"/>
              <a:ext cx="122343" cy="27702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2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7" name="テキスト ボックス 41"/>
            <p:cNvSpPr txBox="1">
              <a:spLocks noChangeArrowheads="1"/>
            </p:cNvSpPr>
            <p:nvPr/>
          </p:nvSpPr>
          <p:spPr bwMode="auto">
            <a:xfrm rot="-5400000">
              <a:off x="6120847" y="4283048"/>
              <a:ext cx="552906" cy="24622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en-US" altLang="ja-JP" sz="1000" b="1" kern="0">
                  <a:solidFill>
                    <a:srgbClr val="000000"/>
                  </a:solidFill>
                  <a:ea typeface="ＭＳ ゴシック" pitchFamily="49" charset="-128"/>
                </a:rPr>
                <a:t>2011</a:t>
              </a:r>
              <a:endParaRPr lang="ja-JP" altLang="en-US" sz="1000" b="1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8" name="テキスト ボックス 42"/>
            <p:cNvSpPr txBox="1">
              <a:spLocks noChangeArrowheads="1"/>
            </p:cNvSpPr>
            <p:nvPr/>
          </p:nvSpPr>
          <p:spPr bwMode="auto">
            <a:xfrm rot="-5400000">
              <a:off x="5362456" y="4302423"/>
              <a:ext cx="552906" cy="24622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en-US" altLang="ja-JP" sz="1000" b="1" kern="0">
                  <a:solidFill>
                    <a:srgbClr val="000000"/>
                  </a:solidFill>
                  <a:ea typeface="ＭＳ ゴシック" pitchFamily="49" charset="-128"/>
                </a:rPr>
                <a:t>2011</a:t>
              </a:r>
              <a:endParaRPr lang="ja-JP" altLang="en-US" sz="1000" b="1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9" name="テキスト ボックス 43"/>
            <p:cNvSpPr txBox="1">
              <a:spLocks noChangeArrowheads="1"/>
            </p:cNvSpPr>
            <p:nvPr/>
          </p:nvSpPr>
          <p:spPr bwMode="auto">
            <a:xfrm rot="-5400000">
              <a:off x="3994304" y="4302423"/>
              <a:ext cx="552906" cy="24622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en-US" altLang="ja-JP" sz="1000" b="1" kern="0">
                  <a:solidFill>
                    <a:srgbClr val="000000"/>
                  </a:solidFill>
                  <a:ea typeface="ＭＳ ゴシック" pitchFamily="49" charset="-128"/>
                </a:rPr>
                <a:t>2011</a:t>
              </a:r>
              <a:endParaRPr lang="ja-JP" altLang="en-US" sz="1000" b="1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10" name="テキスト ボックス 44"/>
            <p:cNvSpPr txBox="1">
              <a:spLocks noChangeArrowheads="1"/>
            </p:cNvSpPr>
            <p:nvPr/>
          </p:nvSpPr>
          <p:spPr bwMode="auto">
            <a:xfrm>
              <a:off x="4067944" y="1340768"/>
              <a:ext cx="410238" cy="24622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en-US" altLang="ja-JP" sz="1000" b="1" kern="0">
                  <a:solidFill>
                    <a:srgbClr val="000000"/>
                  </a:solidFill>
                  <a:ea typeface="ＭＳ ゴシック" pitchFamily="49" charset="-128"/>
                </a:rPr>
                <a:t>82</a:t>
              </a:r>
              <a:endParaRPr lang="ja-JP" altLang="en-US" sz="1000" b="1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11" name="テキスト ボックス 45"/>
            <p:cNvSpPr txBox="1">
              <a:spLocks noChangeArrowheads="1"/>
            </p:cNvSpPr>
            <p:nvPr/>
          </p:nvSpPr>
          <p:spPr bwMode="auto">
            <a:xfrm>
              <a:off x="4182700" y="1543201"/>
              <a:ext cx="144016" cy="27702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2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12" name="テキスト ボックス 46"/>
            <p:cNvSpPr txBox="1">
              <a:spLocks noChangeArrowheads="1"/>
            </p:cNvSpPr>
            <p:nvPr/>
          </p:nvSpPr>
          <p:spPr bwMode="auto">
            <a:xfrm>
              <a:off x="6326938" y="1651046"/>
              <a:ext cx="144699" cy="24624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0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13" name="テキスト ボックス 48"/>
            <p:cNvSpPr txBox="1">
              <a:spLocks noChangeArrowheads="1"/>
            </p:cNvSpPr>
            <p:nvPr/>
          </p:nvSpPr>
          <p:spPr bwMode="auto">
            <a:xfrm>
              <a:off x="3030615" y="1586989"/>
              <a:ext cx="124596" cy="27702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ja-JP" altLang="en-US" sz="1200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14" name="テキスト ボックス 52"/>
            <p:cNvSpPr txBox="1">
              <a:spLocks noChangeArrowheads="1"/>
            </p:cNvSpPr>
            <p:nvPr/>
          </p:nvSpPr>
          <p:spPr bwMode="auto">
            <a:xfrm>
              <a:off x="2902328" y="1360634"/>
              <a:ext cx="394356" cy="24622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auto" hangingPunct="1">
                <a:lnSpc>
                  <a:spcPts val="12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en-US" altLang="ja-JP" sz="1000" b="1" kern="0">
                  <a:solidFill>
                    <a:srgbClr val="000000"/>
                  </a:solidFill>
                  <a:ea typeface="ＭＳ ゴシック" pitchFamily="49" charset="-128"/>
                </a:rPr>
                <a:t>80</a:t>
              </a:r>
              <a:endParaRPr lang="ja-JP" altLang="en-US" sz="1000" b="1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15" name="テキスト ボックス 40"/>
            <p:cNvSpPr txBox="1">
              <a:spLocks noChangeArrowheads="1"/>
            </p:cNvSpPr>
            <p:nvPr/>
          </p:nvSpPr>
          <p:spPr bwMode="auto">
            <a:xfrm>
              <a:off x="5416236" y="1254130"/>
              <a:ext cx="400838" cy="24622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en-US" altLang="ja-JP" sz="1000" b="1" kern="0">
                  <a:solidFill>
                    <a:srgbClr val="000000"/>
                  </a:solidFill>
                  <a:ea typeface="ＭＳ ゴシック" pitchFamily="49" charset="-128"/>
                </a:rPr>
                <a:t>83</a:t>
              </a:r>
              <a:endParaRPr lang="ja-JP" altLang="en-US" sz="1000" b="1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16" name="テキスト ボックス 53"/>
            <p:cNvSpPr txBox="1">
              <a:spLocks noChangeArrowheads="1"/>
            </p:cNvSpPr>
            <p:nvPr/>
          </p:nvSpPr>
          <p:spPr bwMode="auto">
            <a:xfrm rot="-5400000">
              <a:off x="2780457" y="4334579"/>
              <a:ext cx="624914" cy="25391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en-US" altLang="ja-JP" sz="1000" b="1" kern="0">
                  <a:solidFill>
                    <a:srgbClr val="000000"/>
                  </a:solidFill>
                  <a:ea typeface="ＭＳ ゴシック" pitchFamily="49" charset="-128"/>
                </a:rPr>
                <a:t>2011</a:t>
              </a:r>
              <a:endParaRPr lang="ja-JP" altLang="en-US" sz="1000" b="1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17" name="テキスト ボックス 54"/>
            <p:cNvSpPr txBox="1">
              <a:spLocks noChangeArrowheads="1"/>
            </p:cNvSpPr>
            <p:nvPr/>
          </p:nvSpPr>
          <p:spPr bwMode="auto">
            <a:xfrm rot="-5400000">
              <a:off x="6863866" y="4328546"/>
              <a:ext cx="627616" cy="24622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en-US" altLang="ja-JP" sz="1000" b="1" kern="0">
                  <a:solidFill>
                    <a:srgbClr val="000000"/>
                  </a:solidFill>
                  <a:ea typeface="ＭＳ ゴシック" pitchFamily="49" charset="-128"/>
                </a:rPr>
                <a:t>2011</a:t>
              </a:r>
              <a:endParaRPr lang="ja-JP" altLang="en-US" sz="1000" b="1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cxnSp>
          <p:nvCxnSpPr>
            <p:cNvPr id="18" name="直線コネクタ 17"/>
            <p:cNvCxnSpPr/>
            <p:nvPr/>
          </p:nvCxnSpPr>
          <p:spPr>
            <a:xfrm flipV="1">
              <a:off x="7270265" y="4149437"/>
              <a:ext cx="0" cy="1530504"/>
            </a:xfrm>
            <a:prstGeom prst="line">
              <a:avLst/>
            </a:prstGeom>
            <a:noFill/>
            <a:ln w="38100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9" name="直線コネクタ 18"/>
            <p:cNvCxnSpPr/>
            <p:nvPr/>
          </p:nvCxnSpPr>
          <p:spPr>
            <a:xfrm>
              <a:off x="1203623" y="4124035"/>
              <a:ext cx="7182512" cy="22227"/>
            </a:xfrm>
            <a:prstGeom prst="line">
              <a:avLst/>
            </a:prstGeom>
            <a:noFill/>
            <a:ln w="38100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0" name="直線コネクタ 19"/>
            <p:cNvCxnSpPr/>
            <p:nvPr/>
          </p:nvCxnSpPr>
          <p:spPr>
            <a:xfrm flipV="1">
              <a:off x="6500427" y="4149437"/>
              <a:ext cx="0" cy="1530504"/>
            </a:xfrm>
            <a:prstGeom prst="line">
              <a:avLst/>
            </a:prstGeom>
            <a:noFill/>
            <a:ln w="38100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1" name="直線コネクタ 20"/>
            <p:cNvCxnSpPr/>
            <p:nvPr/>
          </p:nvCxnSpPr>
          <p:spPr>
            <a:xfrm flipV="1">
              <a:off x="5722653" y="4141498"/>
              <a:ext cx="0" cy="1530504"/>
            </a:xfrm>
            <a:prstGeom prst="line">
              <a:avLst/>
            </a:prstGeom>
            <a:noFill/>
            <a:ln w="38100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2" name="直線コネクタ 21"/>
            <p:cNvCxnSpPr/>
            <p:nvPr/>
          </p:nvCxnSpPr>
          <p:spPr>
            <a:xfrm flipV="1">
              <a:off x="4363928" y="4143086"/>
              <a:ext cx="0" cy="1530504"/>
            </a:xfrm>
            <a:prstGeom prst="line">
              <a:avLst/>
            </a:prstGeom>
            <a:noFill/>
            <a:ln w="38100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3" name="直線コネクタ 22"/>
            <p:cNvCxnSpPr/>
            <p:nvPr/>
          </p:nvCxnSpPr>
          <p:spPr>
            <a:xfrm flipV="1">
              <a:off x="3195679" y="4143086"/>
              <a:ext cx="0" cy="1530504"/>
            </a:xfrm>
            <a:prstGeom prst="line">
              <a:avLst/>
            </a:prstGeom>
            <a:noFill/>
            <a:ln w="38100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4" name="直線コネクタ 23"/>
            <p:cNvCxnSpPr/>
            <p:nvPr/>
          </p:nvCxnSpPr>
          <p:spPr>
            <a:xfrm flipV="1">
              <a:off x="8236929" y="4157375"/>
              <a:ext cx="0" cy="1530504"/>
            </a:xfrm>
            <a:prstGeom prst="line">
              <a:avLst/>
            </a:prstGeom>
            <a:noFill/>
            <a:ln w="38100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5" name="直線コネクタ 24"/>
            <p:cNvCxnSpPr/>
            <p:nvPr/>
          </p:nvCxnSpPr>
          <p:spPr>
            <a:xfrm flipV="1">
              <a:off x="2427428" y="4151024"/>
              <a:ext cx="0" cy="1530504"/>
            </a:xfrm>
            <a:prstGeom prst="line">
              <a:avLst/>
            </a:prstGeom>
            <a:noFill/>
            <a:ln w="38100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6" name="直線コネクタ 25"/>
            <p:cNvCxnSpPr/>
            <p:nvPr/>
          </p:nvCxnSpPr>
          <p:spPr>
            <a:xfrm flipV="1">
              <a:off x="1451241" y="4143086"/>
              <a:ext cx="0" cy="1530504"/>
            </a:xfrm>
            <a:prstGeom prst="line">
              <a:avLst/>
            </a:prstGeom>
            <a:noFill/>
            <a:ln w="31750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27" name="テキスト ボックス 66"/>
            <p:cNvSpPr txBox="1">
              <a:spLocks noChangeArrowheads="1"/>
            </p:cNvSpPr>
            <p:nvPr/>
          </p:nvSpPr>
          <p:spPr bwMode="auto">
            <a:xfrm>
              <a:off x="6906017" y="1997484"/>
              <a:ext cx="482246" cy="24622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en-US" altLang="ja-JP" sz="1000" b="1" kern="0">
                  <a:solidFill>
                    <a:srgbClr val="000000"/>
                  </a:solidFill>
                  <a:ea typeface="ＭＳ ゴシック" pitchFamily="49" charset="-128"/>
                </a:rPr>
                <a:t>65</a:t>
              </a:r>
              <a:endParaRPr lang="ja-JP" altLang="en-US" sz="1000" b="1" kern="0">
                <a:solidFill>
                  <a:srgbClr val="000000"/>
                </a:solidFill>
                <a:ea typeface="ＭＳ ゴシック" pitchFamily="49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5271861" y="5767262"/>
              <a:ext cx="3476177" cy="2540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050" kern="0" dirty="0">
                  <a:solidFill>
                    <a:srgbClr val="000000"/>
                  </a:solidFill>
                  <a:latin typeface="Arial" charset="0"/>
                  <a:ea typeface="ＭＳ ゴシック" pitchFamily="49" charset="-128"/>
                </a:rPr>
                <a:t>Data of 2011</a:t>
              </a:r>
              <a:r>
                <a:rPr kumimoji="0" lang="ja-JP" altLang="en-US" sz="1050" kern="0" dirty="0">
                  <a:solidFill>
                    <a:srgbClr val="000000"/>
                  </a:solidFill>
                  <a:latin typeface="Arial" charset="0"/>
                  <a:ea typeface="ＭＳ ゴシック" pitchFamily="49" charset="-128"/>
                </a:rPr>
                <a:t>：</a:t>
              </a:r>
              <a:r>
                <a:rPr kumimoji="0" lang="en-US" altLang="ja-JP" sz="1050" kern="0" dirty="0">
                  <a:solidFill>
                    <a:srgbClr val="000000"/>
                  </a:solidFill>
                  <a:latin typeface="Arial" charset="0"/>
                  <a:ea typeface="ＭＳ ゴシック" pitchFamily="49" charset="-128"/>
                </a:rPr>
                <a:t>World Health Statistics 2013</a:t>
              </a:r>
              <a:r>
                <a:rPr kumimoji="0" lang="ja-JP" altLang="en-US" sz="1050" kern="0" dirty="0">
                  <a:solidFill>
                    <a:srgbClr val="000000"/>
                  </a:solidFill>
                  <a:latin typeface="Arial" charset="0"/>
                  <a:ea typeface="ＭＳ ゴシック" pitchFamily="49" charset="-128"/>
                </a:rPr>
                <a:t> </a:t>
              </a:r>
              <a:r>
                <a:rPr kumimoji="0" lang="en-US" altLang="ja-JP" sz="1050" kern="0" dirty="0">
                  <a:solidFill>
                    <a:srgbClr val="000000"/>
                  </a:solidFill>
                  <a:latin typeface="Arial" charset="0"/>
                  <a:ea typeface="ＭＳ ゴシック" pitchFamily="49" charset="-128"/>
                </a:rPr>
                <a:t>(WHO)</a:t>
              </a:r>
              <a:endParaRPr kumimoji="0" lang="ja-JP" altLang="en-US" sz="1050" kern="0" dirty="0">
                <a:solidFill>
                  <a:srgbClr val="000000"/>
                </a:solidFill>
                <a:latin typeface="Arial" charset="0"/>
                <a:ea typeface="ＭＳ ゴシック" pitchFamily="49" charset="-128"/>
              </a:endParaRPr>
            </a:p>
          </p:txBody>
        </p:sp>
      </p:grpSp>
      <p:sp>
        <p:nvSpPr>
          <p:cNvPr id="50" name="Rectangle 17"/>
          <p:cNvSpPr>
            <a:spLocks noChangeArrowheads="1"/>
          </p:cNvSpPr>
          <p:nvPr/>
        </p:nvSpPr>
        <p:spPr bwMode="auto">
          <a:xfrm>
            <a:off x="3143250" y="530225"/>
            <a:ext cx="61976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0000"/>
                </a:solidFill>
                <a:ea typeface="ＭＳ ゴシック" pitchFamily="49" charset="-128"/>
              </a:rPr>
              <a:t>Majority of people enjoy Longevity </a:t>
            </a:r>
            <a:endParaRPr lang="ja-JP" altLang="en-US" sz="2800" b="1" dirty="0">
              <a:solidFill>
                <a:srgbClr val="000000"/>
              </a:solidFill>
              <a:ea typeface="ＭＳ ゴシック" pitchFamily="49" charset="-128"/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1863726" y="1095375"/>
            <a:ext cx="6697663" cy="369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en-US" altLang="ja-JP" sz="1800" b="1" kern="0">
                <a:solidFill>
                  <a:srgbClr val="000000"/>
                </a:solidFill>
                <a:ea typeface="ＭＳ ゴシック" pitchFamily="49" charset="-128"/>
              </a:rPr>
              <a:t>The change of life expectancy in the world </a:t>
            </a:r>
            <a:endParaRPr lang="en-US" altLang="ja-JP" sz="1800" kern="0">
              <a:solidFill>
                <a:srgbClr val="000000"/>
              </a:solidFill>
              <a:ea typeface="ＭＳ ゴシック" pitchFamily="49" charset="-128"/>
            </a:endParaRPr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1631380" y="138036"/>
            <a:ext cx="36711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solidFill>
                  <a:srgbClr val="006666"/>
                </a:solidFill>
                <a:latin typeface="Arial"/>
                <a:ea typeface="ＭＳ Ｐゴシック"/>
              </a:rPr>
              <a:t> </a:t>
            </a:r>
            <a:r>
              <a:rPr lang="en-US" altLang="ja-JP" sz="1800" b="1" dirty="0">
                <a:solidFill>
                  <a:srgbClr val="006666"/>
                </a:solidFill>
                <a:latin typeface="Arial"/>
                <a:ea typeface="ＭＳ Ｐゴシック"/>
              </a:rPr>
              <a:t>21</a:t>
            </a:r>
            <a:r>
              <a:rPr lang="en-US" altLang="ja-JP" sz="1800" b="1" baseline="30000" dirty="0">
                <a:solidFill>
                  <a:srgbClr val="006666"/>
                </a:solidFill>
                <a:latin typeface="Arial"/>
                <a:ea typeface="ＭＳ Ｐゴシック"/>
              </a:rPr>
              <a:t>st</a:t>
            </a:r>
            <a:r>
              <a:rPr lang="en-US" altLang="ja-JP" sz="1800" b="1" dirty="0">
                <a:solidFill>
                  <a:srgbClr val="006666"/>
                </a:solidFill>
                <a:latin typeface="Arial"/>
                <a:ea typeface="ＭＳ Ｐゴシック"/>
              </a:rPr>
              <a:t> century is a turning point </a:t>
            </a:r>
            <a:r>
              <a:rPr lang="ja-JP" altLang="en-US" sz="1600" b="1" dirty="0">
                <a:solidFill>
                  <a:srgbClr val="006666"/>
                </a:solidFill>
                <a:latin typeface="Arial"/>
                <a:ea typeface="ＭＳ Ｐゴシック"/>
              </a:rPr>
              <a:t>　</a:t>
            </a:r>
          </a:p>
        </p:txBody>
      </p:sp>
      <p:grpSp>
        <p:nvGrpSpPr>
          <p:cNvPr id="53" name="Group 4"/>
          <p:cNvGrpSpPr>
            <a:grpSpLocks noChangeAspect="1"/>
          </p:cNvGrpSpPr>
          <p:nvPr/>
        </p:nvGrpSpPr>
        <p:grpSpPr bwMode="auto">
          <a:xfrm>
            <a:off x="7392181" y="44530"/>
            <a:ext cx="595313" cy="633412"/>
            <a:chOff x="3832" y="84"/>
            <a:chExt cx="375" cy="399"/>
          </a:xfrm>
        </p:grpSpPr>
        <p:sp>
          <p:nvSpPr>
            <p:cNvPr id="54" name="Freeform 5"/>
            <p:cNvSpPr>
              <a:spLocks/>
            </p:cNvSpPr>
            <p:nvPr/>
          </p:nvSpPr>
          <p:spPr bwMode="auto">
            <a:xfrm>
              <a:off x="3832" y="84"/>
              <a:ext cx="213" cy="399"/>
            </a:xfrm>
            <a:custGeom>
              <a:avLst/>
              <a:gdLst>
                <a:gd name="T0" fmla="*/ 124 w 213"/>
                <a:gd name="T1" fmla="*/ 399 h 399"/>
                <a:gd name="T2" fmla="*/ 213 w 213"/>
                <a:gd name="T3" fmla="*/ 186 h 399"/>
                <a:gd name="T4" fmla="*/ 137 w 213"/>
                <a:gd name="T5" fmla="*/ 0 h 399"/>
                <a:gd name="T6" fmla="*/ 22 w 213"/>
                <a:gd name="T7" fmla="*/ 46 h 399"/>
                <a:gd name="T8" fmla="*/ 0 w 213"/>
                <a:gd name="T9" fmla="*/ 97 h 399"/>
                <a:gd name="T10" fmla="*/ 124 w 213"/>
                <a:gd name="T1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399">
                  <a:moveTo>
                    <a:pt x="124" y="399"/>
                  </a:moveTo>
                  <a:lnTo>
                    <a:pt x="213" y="186"/>
                  </a:lnTo>
                  <a:lnTo>
                    <a:pt x="137" y="0"/>
                  </a:lnTo>
                  <a:lnTo>
                    <a:pt x="22" y="46"/>
                  </a:lnTo>
                  <a:lnTo>
                    <a:pt x="0" y="9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7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5" name="Freeform 6"/>
            <p:cNvSpPr>
              <a:spLocks/>
            </p:cNvSpPr>
            <p:nvPr/>
          </p:nvSpPr>
          <p:spPr bwMode="auto">
            <a:xfrm>
              <a:off x="3897" y="144"/>
              <a:ext cx="75" cy="75"/>
            </a:xfrm>
            <a:custGeom>
              <a:avLst/>
              <a:gdLst>
                <a:gd name="T0" fmla="*/ 134 w 134"/>
                <a:gd name="T1" fmla="*/ 0 h 134"/>
                <a:gd name="T2" fmla="*/ 129 w 134"/>
                <a:gd name="T3" fmla="*/ 2 h 134"/>
                <a:gd name="T4" fmla="*/ 105 w 134"/>
                <a:gd name="T5" fmla="*/ 6 h 134"/>
                <a:gd name="T6" fmla="*/ 67 w 134"/>
                <a:gd name="T7" fmla="*/ 8 h 134"/>
                <a:gd name="T8" fmla="*/ 28 w 134"/>
                <a:gd name="T9" fmla="*/ 6 h 134"/>
                <a:gd name="T10" fmla="*/ 4 w 134"/>
                <a:gd name="T11" fmla="*/ 2 h 134"/>
                <a:gd name="T12" fmla="*/ 0 w 134"/>
                <a:gd name="T13" fmla="*/ 0 h 134"/>
                <a:gd name="T14" fmla="*/ 2 w 134"/>
                <a:gd name="T15" fmla="*/ 4 h 134"/>
                <a:gd name="T16" fmla="*/ 6 w 134"/>
                <a:gd name="T17" fmla="*/ 29 h 134"/>
                <a:gd name="T18" fmla="*/ 7 w 134"/>
                <a:gd name="T19" fmla="*/ 67 h 134"/>
                <a:gd name="T20" fmla="*/ 6 w 134"/>
                <a:gd name="T21" fmla="*/ 105 h 134"/>
                <a:gd name="T22" fmla="*/ 2 w 134"/>
                <a:gd name="T23" fmla="*/ 129 h 134"/>
                <a:gd name="T24" fmla="*/ 0 w 134"/>
                <a:gd name="T25" fmla="*/ 134 h 134"/>
                <a:gd name="T26" fmla="*/ 0 w 134"/>
                <a:gd name="T27" fmla="*/ 134 h 134"/>
                <a:gd name="T28" fmla="*/ 4 w 134"/>
                <a:gd name="T29" fmla="*/ 132 h 134"/>
                <a:gd name="T30" fmla="*/ 28 w 134"/>
                <a:gd name="T31" fmla="*/ 128 h 134"/>
                <a:gd name="T32" fmla="*/ 67 w 134"/>
                <a:gd name="T33" fmla="*/ 126 h 134"/>
                <a:gd name="T34" fmla="*/ 105 w 134"/>
                <a:gd name="T35" fmla="*/ 128 h 134"/>
                <a:gd name="T36" fmla="*/ 129 w 134"/>
                <a:gd name="T37" fmla="*/ 132 h 134"/>
                <a:gd name="T38" fmla="*/ 134 w 134"/>
                <a:gd name="T39" fmla="*/ 134 h 134"/>
                <a:gd name="T40" fmla="*/ 131 w 134"/>
                <a:gd name="T41" fmla="*/ 129 h 134"/>
                <a:gd name="T42" fmla="*/ 128 w 134"/>
                <a:gd name="T43" fmla="*/ 105 h 134"/>
                <a:gd name="T44" fmla="*/ 126 w 134"/>
                <a:gd name="T45" fmla="*/ 67 h 134"/>
                <a:gd name="T46" fmla="*/ 128 w 134"/>
                <a:gd name="T47" fmla="*/ 29 h 134"/>
                <a:gd name="T48" fmla="*/ 131 w 134"/>
                <a:gd name="T49" fmla="*/ 4 h 134"/>
                <a:gd name="T50" fmla="*/ 134 w 134"/>
                <a:gd name="T5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34">
                  <a:moveTo>
                    <a:pt x="134" y="0"/>
                  </a:moveTo>
                  <a:cubicBezTo>
                    <a:pt x="134" y="0"/>
                    <a:pt x="132" y="1"/>
                    <a:pt x="129" y="2"/>
                  </a:cubicBezTo>
                  <a:cubicBezTo>
                    <a:pt x="126" y="4"/>
                    <a:pt x="118" y="5"/>
                    <a:pt x="105" y="6"/>
                  </a:cubicBezTo>
                  <a:cubicBezTo>
                    <a:pt x="92" y="7"/>
                    <a:pt x="79" y="8"/>
                    <a:pt x="67" y="8"/>
                  </a:cubicBezTo>
                  <a:cubicBezTo>
                    <a:pt x="55" y="8"/>
                    <a:pt x="41" y="7"/>
                    <a:pt x="28" y="6"/>
                  </a:cubicBezTo>
                  <a:cubicBezTo>
                    <a:pt x="15" y="5"/>
                    <a:pt x="7" y="4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4"/>
                  </a:cubicBezTo>
                  <a:cubicBezTo>
                    <a:pt x="3" y="8"/>
                    <a:pt x="5" y="16"/>
                    <a:pt x="6" y="29"/>
                  </a:cubicBezTo>
                  <a:cubicBezTo>
                    <a:pt x="7" y="42"/>
                    <a:pt x="7" y="55"/>
                    <a:pt x="7" y="67"/>
                  </a:cubicBezTo>
                  <a:cubicBezTo>
                    <a:pt x="7" y="79"/>
                    <a:pt x="7" y="92"/>
                    <a:pt x="6" y="105"/>
                  </a:cubicBezTo>
                  <a:cubicBezTo>
                    <a:pt x="5" y="118"/>
                    <a:pt x="3" y="126"/>
                    <a:pt x="2" y="129"/>
                  </a:cubicBezTo>
                  <a:cubicBezTo>
                    <a:pt x="1" y="133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1" y="133"/>
                    <a:pt x="4" y="132"/>
                  </a:cubicBezTo>
                  <a:cubicBezTo>
                    <a:pt x="7" y="130"/>
                    <a:pt x="15" y="129"/>
                    <a:pt x="28" y="128"/>
                  </a:cubicBezTo>
                  <a:cubicBezTo>
                    <a:pt x="41" y="127"/>
                    <a:pt x="55" y="126"/>
                    <a:pt x="67" y="126"/>
                  </a:cubicBezTo>
                  <a:cubicBezTo>
                    <a:pt x="79" y="126"/>
                    <a:pt x="92" y="127"/>
                    <a:pt x="105" y="128"/>
                  </a:cubicBezTo>
                  <a:cubicBezTo>
                    <a:pt x="118" y="129"/>
                    <a:pt x="126" y="130"/>
                    <a:pt x="129" y="132"/>
                  </a:cubicBezTo>
                  <a:cubicBezTo>
                    <a:pt x="132" y="133"/>
                    <a:pt x="134" y="134"/>
                    <a:pt x="134" y="134"/>
                  </a:cubicBezTo>
                  <a:cubicBezTo>
                    <a:pt x="134" y="134"/>
                    <a:pt x="133" y="133"/>
                    <a:pt x="131" y="129"/>
                  </a:cubicBezTo>
                  <a:cubicBezTo>
                    <a:pt x="130" y="126"/>
                    <a:pt x="129" y="118"/>
                    <a:pt x="128" y="105"/>
                  </a:cubicBezTo>
                  <a:cubicBezTo>
                    <a:pt x="127" y="92"/>
                    <a:pt x="126" y="79"/>
                    <a:pt x="126" y="67"/>
                  </a:cubicBezTo>
                  <a:cubicBezTo>
                    <a:pt x="126" y="55"/>
                    <a:pt x="127" y="42"/>
                    <a:pt x="128" y="29"/>
                  </a:cubicBezTo>
                  <a:cubicBezTo>
                    <a:pt x="129" y="16"/>
                    <a:pt x="130" y="8"/>
                    <a:pt x="131" y="4"/>
                  </a:cubicBezTo>
                  <a:cubicBezTo>
                    <a:pt x="133" y="1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6" name="Freeform 37"/>
            <p:cNvSpPr>
              <a:spLocks/>
            </p:cNvSpPr>
            <p:nvPr/>
          </p:nvSpPr>
          <p:spPr bwMode="auto">
            <a:xfrm>
              <a:off x="4189" y="225"/>
              <a:ext cx="18" cy="18"/>
            </a:xfrm>
            <a:custGeom>
              <a:avLst/>
              <a:gdLst>
                <a:gd name="T0" fmla="*/ 32 w 32"/>
                <a:gd name="T1" fmla="*/ 0 h 32"/>
                <a:gd name="T2" fmla="*/ 31 w 32"/>
                <a:gd name="T3" fmla="*/ 0 h 32"/>
                <a:gd name="T4" fmla="*/ 25 w 32"/>
                <a:gd name="T5" fmla="*/ 1 h 32"/>
                <a:gd name="T6" fmla="*/ 16 w 32"/>
                <a:gd name="T7" fmla="*/ 1 h 32"/>
                <a:gd name="T8" fmla="*/ 7 w 32"/>
                <a:gd name="T9" fmla="*/ 1 h 32"/>
                <a:gd name="T10" fmla="*/ 1 w 32"/>
                <a:gd name="T11" fmla="*/ 0 h 32"/>
                <a:gd name="T12" fmla="*/ 0 w 32"/>
                <a:gd name="T13" fmla="*/ 0 h 32"/>
                <a:gd name="T14" fmla="*/ 1 w 32"/>
                <a:gd name="T15" fmla="*/ 1 h 32"/>
                <a:gd name="T16" fmla="*/ 2 w 32"/>
                <a:gd name="T17" fmla="*/ 6 h 32"/>
                <a:gd name="T18" fmla="*/ 2 w 32"/>
                <a:gd name="T19" fmla="*/ 16 h 32"/>
                <a:gd name="T20" fmla="*/ 2 w 32"/>
                <a:gd name="T21" fmla="*/ 25 h 32"/>
                <a:gd name="T22" fmla="*/ 1 w 32"/>
                <a:gd name="T23" fmla="*/ 31 h 32"/>
                <a:gd name="T24" fmla="*/ 0 w 32"/>
                <a:gd name="T25" fmla="*/ 32 h 32"/>
                <a:gd name="T26" fmla="*/ 0 w 32"/>
                <a:gd name="T27" fmla="*/ 32 h 32"/>
                <a:gd name="T28" fmla="*/ 1 w 32"/>
                <a:gd name="T29" fmla="*/ 31 h 32"/>
                <a:gd name="T30" fmla="*/ 7 w 32"/>
                <a:gd name="T31" fmla="*/ 30 h 32"/>
                <a:gd name="T32" fmla="*/ 16 w 32"/>
                <a:gd name="T33" fmla="*/ 30 h 32"/>
                <a:gd name="T34" fmla="*/ 25 w 32"/>
                <a:gd name="T35" fmla="*/ 30 h 32"/>
                <a:gd name="T36" fmla="*/ 31 w 32"/>
                <a:gd name="T37" fmla="*/ 31 h 32"/>
                <a:gd name="T38" fmla="*/ 32 w 32"/>
                <a:gd name="T39" fmla="*/ 32 h 32"/>
                <a:gd name="T40" fmla="*/ 32 w 32"/>
                <a:gd name="T41" fmla="*/ 31 h 32"/>
                <a:gd name="T42" fmla="*/ 31 w 32"/>
                <a:gd name="T43" fmla="*/ 25 h 32"/>
                <a:gd name="T44" fmla="*/ 30 w 32"/>
                <a:gd name="T45" fmla="*/ 16 h 32"/>
                <a:gd name="T46" fmla="*/ 31 w 32"/>
                <a:gd name="T47" fmla="*/ 6 h 32"/>
                <a:gd name="T48" fmla="*/ 32 w 32"/>
                <a:gd name="T49" fmla="*/ 1 h 32"/>
                <a:gd name="T50" fmla="*/ 32 w 32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2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30" y="0"/>
                    <a:pt x="28" y="1"/>
                    <a:pt x="25" y="1"/>
                  </a:cubicBezTo>
                  <a:cubicBezTo>
                    <a:pt x="22" y="1"/>
                    <a:pt x="19" y="1"/>
                    <a:pt x="16" y="1"/>
                  </a:cubicBezTo>
                  <a:cubicBezTo>
                    <a:pt x="13" y="1"/>
                    <a:pt x="10" y="1"/>
                    <a:pt x="7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3"/>
                    <a:pt x="2" y="6"/>
                  </a:cubicBezTo>
                  <a:cubicBezTo>
                    <a:pt x="2" y="10"/>
                    <a:pt x="2" y="13"/>
                    <a:pt x="2" y="16"/>
                  </a:cubicBezTo>
                  <a:cubicBezTo>
                    <a:pt x="2" y="19"/>
                    <a:pt x="2" y="22"/>
                    <a:pt x="2" y="25"/>
                  </a:cubicBezTo>
                  <a:cubicBezTo>
                    <a:pt x="1" y="28"/>
                    <a:pt x="1" y="3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1" y="31"/>
                  </a:cubicBezTo>
                  <a:cubicBezTo>
                    <a:pt x="2" y="31"/>
                    <a:pt x="4" y="30"/>
                    <a:pt x="7" y="30"/>
                  </a:cubicBezTo>
                  <a:cubicBezTo>
                    <a:pt x="10" y="30"/>
                    <a:pt x="13" y="30"/>
                    <a:pt x="16" y="30"/>
                  </a:cubicBezTo>
                  <a:cubicBezTo>
                    <a:pt x="19" y="30"/>
                    <a:pt x="22" y="30"/>
                    <a:pt x="25" y="30"/>
                  </a:cubicBezTo>
                  <a:cubicBezTo>
                    <a:pt x="28" y="30"/>
                    <a:pt x="30" y="31"/>
                    <a:pt x="31" y="31"/>
                  </a:cubicBezTo>
                  <a:cubicBezTo>
                    <a:pt x="32" y="31"/>
                    <a:pt x="32" y="32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1" y="30"/>
                    <a:pt x="31" y="28"/>
                    <a:pt x="31" y="25"/>
                  </a:cubicBezTo>
                  <a:cubicBezTo>
                    <a:pt x="30" y="22"/>
                    <a:pt x="30" y="19"/>
                    <a:pt x="30" y="16"/>
                  </a:cubicBezTo>
                  <a:cubicBezTo>
                    <a:pt x="30" y="13"/>
                    <a:pt x="30" y="10"/>
                    <a:pt x="31" y="6"/>
                  </a:cubicBezTo>
                  <a:cubicBezTo>
                    <a:pt x="31" y="3"/>
                    <a:pt x="31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57" name="テキスト ボックス 56"/>
          <p:cNvSpPr txBox="1"/>
          <p:nvPr/>
        </p:nvSpPr>
        <p:spPr>
          <a:xfrm>
            <a:off x="7680221" y="18855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solidFill>
                  <a:srgbClr val="006666"/>
                </a:solidFill>
                <a:latin typeface="Arial" charset="0"/>
                <a:ea typeface="ＭＳ Ｐゴシック" charset="-128"/>
              </a:rPr>
              <a:t>Platinum Society Network</a:t>
            </a:r>
            <a:endParaRPr lang="ja-JP" altLang="en-US" sz="1800" b="1" dirty="0">
              <a:solidFill>
                <a:srgbClr val="006666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066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491CD-27A5-469A-998A-0E3C33E93A86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74825" y="6067426"/>
            <a:ext cx="87137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of Cement production volume</a:t>
            </a:r>
            <a:r>
              <a:rPr lang="ja-JP" altLang="en-US" sz="1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：</a:t>
            </a:r>
            <a:r>
              <a:rPr lang="en-US" altLang="ja-JP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U.S. Geological Survey, Mineral Commodity Summaries, February 2014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of population</a:t>
            </a:r>
            <a:r>
              <a:rPr lang="ja-JP" altLang="en-US" sz="1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：</a:t>
            </a:r>
            <a:r>
              <a:rPr lang="en-US" altLang="ja-JP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UNSD Demographic statistics, United Nations Statistical </a:t>
            </a:r>
            <a:r>
              <a:rPr lang="en-US" altLang="ja-JP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Yearbook</a:t>
            </a:r>
            <a:endParaRPr lang="ja-JP" altLang="en-US" sz="12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12950" y="988349"/>
            <a:ext cx="1295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(</a:t>
            </a:r>
            <a:r>
              <a:rPr lang="en-US" altLang="ja-JP" sz="1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ton/person)</a:t>
            </a:r>
            <a:endParaRPr lang="ja-JP" altLang="en-US" sz="140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graphicFrame>
        <p:nvGraphicFramePr>
          <p:cNvPr id="5" name="グラフ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471774"/>
              </p:ext>
            </p:extLst>
          </p:nvPr>
        </p:nvGraphicFramePr>
        <p:xfrm>
          <a:off x="2320132" y="1276500"/>
          <a:ext cx="7623175" cy="478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r:id="rId4" imgW="7626757" imgH="5145470" progId="Excel.Chart.8">
                  <p:embed/>
                </p:oleObj>
              </mc:Choice>
              <mc:Fallback>
                <p:oleObj r:id="rId4" imgW="7626757" imgH="514547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132" y="1276500"/>
                        <a:ext cx="7623175" cy="4781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3287689" y="1004371"/>
            <a:ext cx="6264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</a:rPr>
              <a:t>Production of Cement per person</a:t>
            </a:r>
            <a:endParaRPr lang="ja-JP" altLang="en-US" sz="2000" kern="0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24000" y="621442"/>
            <a:ext cx="9144000" cy="5032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ja-JP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Saturation of artifacts: not so far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631380" y="138036"/>
            <a:ext cx="36711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solidFill>
                  <a:srgbClr val="006666"/>
                </a:solidFill>
                <a:latin typeface="Arial"/>
                <a:ea typeface="ＭＳ Ｐゴシック"/>
              </a:rPr>
              <a:t> </a:t>
            </a:r>
            <a:r>
              <a:rPr lang="en-US" altLang="ja-JP" sz="1800" b="1" dirty="0">
                <a:solidFill>
                  <a:srgbClr val="006666"/>
                </a:solidFill>
                <a:latin typeface="Arial"/>
                <a:ea typeface="ＭＳ Ｐゴシック"/>
              </a:rPr>
              <a:t>21</a:t>
            </a:r>
            <a:r>
              <a:rPr lang="en-US" altLang="ja-JP" sz="1800" b="1" baseline="30000" dirty="0">
                <a:solidFill>
                  <a:srgbClr val="006666"/>
                </a:solidFill>
                <a:latin typeface="Arial"/>
                <a:ea typeface="ＭＳ Ｐゴシック"/>
              </a:rPr>
              <a:t>st</a:t>
            </a:r>
            <a:r>
              <a:rPr lang="en-US" altLang="ja-JP" sz="1800" b="1" dirty="0">
                <a:solidFill>
                  <a:srgbClr val="006666"/>
                </a:solidFill>
                <a:latin typeface="Arial"/>
                <a:ea typeface="ＭＳ Ｐゴシック"/>
              </a:rPr>
              <a:t> century is a turning point </a:t>
            </a:r>
            <a:r>
              <a:rPr lang="ja-JP" altLang="en-US" sz="1600" b="1" dirty="0">
                <a:solidFill>
                  <a:srgbClr val="006666"/>
                </a:solidFill>
                <a:latin typeface="Arial"/>
                <a:ea typeface="ＭＳ Ｐゴシック"/>
              </a:rPr>
              <a:t>　</a:t>
            </a: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7392181" y="44530"/>
            <a:ext cx="595313" cy="633412"/>
            <a:chOff x="3832" y="84"/>
            <a:chExt cx="375" cy="399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3832" y="84"/>
              <a:ext cx="213" cy="399"/>
            </a:xfrm>
            <a:custGeom>
              <a:avLst/>
              <a:gdLst>
                <a:gd name="T0" fmla="*/ 124 w 213"/>
                <a:gd name="T1" fmla="*/ 399 h 399"/>
                <a:gd name="T2" fmla="*/ 213 w 213"/>
                <a:gd name="T3" fmla="*/ 186 h 399"/>
                <a:gd name="T4" fmla="*/ 137 w 213"/>
                <a:gd name="T5" fmla="*/ 0 h 399"/>
                <a:gd name="T6" fmla="*/ 22 w 213"/>
                <a:gd name="T7" fmla="*/ 46 h 399"/>
                <a:gd name="T8" fmla="*/ 0 w 213"/>
                <a:gd name="T9" fmla="*/ 97 h 399"/>
                <a:gd name="T10" fmla="*/ 124 w 213"/>
                <a:gd name="T1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399">
                  <a:moveTo>
                    <a:pt x="124" y="399"/>
                  </a:moveTo>
                  <a:lnTo>
                    <a:pt x="213" y="186"/>
                  </a:lnTo>
                  <a:lnTo>
                    <a:pt x="137" y="0"/>
                  </a:lnTo>
                  <a:lnTo>
                    <a:pt x="22" y="46"/>
                  </a:lnTo>
                  <a:lnTo>
                    <a:pt x="0" y="9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7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3897" y="144"/>
              <a:ext cx="75" cy="75"/>
            </a:xfrm>
            <a:custGeom>
              <a:avLst/>
              <a:gdLst>
                <a:gd name="T0" fmla="*/ 134 w 134"/>
                <a:gd name="T1" fmla="*/ 0 h 134"/>
                <a:gd name="T2" fmla="*/ 129 w 134"/>
                <a:gd name="T3" fmla="*/ 2 h 134"/>
                <a:gd name="T4" fmla="*/ 105 w 134"/>
                <a:gd name="T5" fmla="*/ 6 h 134"/>
                <a:gd name="T6" fmla="*/ 67 w 134"/>
                <a:gd name="T7" fmla="*/ 8 h 134"/>
                <a:gd name="T8" fmla="*/ 28 w 134"/>
                <a:gd name="T9" fmla="*/ 6 h 134"/>
                <a:gd name="T10" fmla="*/ 4 w 134"/>
                <a:gd name="T11" fmla="*/ 2 h 134"/>
                <a:gd name="T12" fmla="*/ 0 w 134"/>
                <a:gd name="T13" fmla="*/ 0 h 134"/>
                <a:gd name="T14" fmla="*/ 2 w 134"/>
                <a:gd name="T15" fmla="*/ 4 h 134"/>
                <a:gd name="T16" fmla="*/ 6 w 134"/>
                <a:gd name="T17" fmla="*/ 29 h 134"/>
                <a:gd name="T18" fmla="*/ 7 w 134"/>
                <a:gd name="T19" fmla="*/ 67 h 134"/>
                <a:gd name="T20" fmla="*/ 6 w 134"/>
                <a:gd name="T21" fmla="*/ 105 h 134"/>
                <a:gd name="T22" fmla="*/ 2 w 134"/>
                <a:gd name="T23" fmla="*/ 129 h 134"/>
                <a:gd name="T24" fmla="*/ 0 w 134"/>
                <a:gd name="T25" fmla="*/ 134 h 134"/>
                <a:gd name="T26" fmla="*/ 0 w 134"/>
                <a:gd name="T27" fmla="*/ 134 h 134"/>
                <a:gd name="T28" fmla="*/ 4 w 134"/>
                <a:gd name="T29" fmla="*/ 132 h 134"/>
                <a:gd name="T30" fmla="*/ 28 w 134"/>
                <a:gd name="T31" fmla="*/ 128 h 134"/>
                <a:gd name="T32" fmla="*/ 67 w 134"/>
                <a:gd name="T33" fmla="*/ 126 h 134"/>
                <a:gd name="T34" fmla="*/ 105 w 134"/>
                <a:gd name="T35" fmla="*/ 128 h 134"/>
                <a:gd name="T36" fmla="*/ 129 w 134"/>
                <a:gd name="T37" fmla="*/ 132 h 134"/>
                <a:gd name="T38" fmla="*/ 134 w 134"/>
                <a:gd name="T39" fmla="*/ 134 h 134"/>
                <a:gd name="T40" fmla="*/ 131 w 134"/>
                <a:gd name="T41" fmla="*/ 129 h 134"/>
                <a:gd name="T42" fmla="*/ 128 w 134"/>
                <a:gd name="T43" fmla="*/ 105 h 134"/>
                <a:gd name="T44" fmla="*/ 126 w 134"/>
                <a:gd name="T45" fmla="*/ 67 h 134"/>
                <a:gd name="T46" fmla="*/ 128 w 134"/>
                <a:gd name="T47" fmla="*/ 29 h 134"/>
                <a:gd name="T48" fmla="*/ 131 w 134"/>
                <a:gd name="T49" fmla="*/ 4 h 134"/>
                <a:gd name="T50" fmla="*/ 134 w 134"/>
                <a:gd name="T5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34">
                  <a:moveTo>
                    <a:pt x="134" y="0"/>
                  </a:moveTo>
                  <a:cubicBezTo>
                    <a:pt x="134" y="0"/>
                    <a:pt x="132" y="1"/>
                    <a:pt x="129" y="2"/>
                  </a:cubicBezTo>
                  <a:cubicBezTo>
                    <a:pt x="126" y="4"/>
                    <a:pt x="118" y="5"/>
                    <a:pt x="105" y="6"/>
                  </a:cubicBezTo>
                  <a:cubicBezTo>
                    <a:pt x="92" y="7"/>
                    <a:pt x="79" y="8"/>
                    <a:pt x="67" y="8"/>
                  </a:cubicBezTo>
                  <a:cubicBezTo>
                    <a:pt x="55" y="8"/>
                    <a:pt x="41" y="7"/>
                    <a:pt x="28" y="6"/>
                  </a:cubicBezTo>
                  <a:cubicBezTo>
                    <a:pt x="15" y="5"/>
                    <a:pt x="7" y="4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4"/>
                  </a:cubicBezTo>
                  <a:cubicBezTo>
                    <a:pt x="3" y="8"/>
                    <a:pt x="5" y="16"/>
                    <a:pt x="6" y="29"/>
                  </a:cubicBezTo>
                  <a:cubicBezTo>
                    <a:pt x="7" y="42"/>
                    <a:pt x="7" y="55"/>
                    <a:pt x="7" y="67"/>
                  </a:cubicBezTo>
                  <a:cubicBezTo>
                    <a:pt x="7" y="79"/>
                    <a:pt x="7" y="92"/>
                    <a:pt x="6" y="105"/>
                  </a:cubicBezTo>
                  <a:cubicBezTo>
                    <a:pt x="5" y="118"/>
                    <a:pt x="3" y="126"/>
                    <a:pt x="2" y="129"/>
                  </a:cubicBezTo>
                  <a:cubicBezTo>
                    <a:pt x="1" y="133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1" y="133"/>
                    <a:pt x="4" y="132"/>
                  </a:cubicBezTo>
                  <a:cubicBezTo>
                    <a:pt x="7" y="130"/>
                    <a:pt x="15" y="129"/>
                    <a:pt x="28" y="128"/>
                  </a:cubicBezTo>
                  <a:cubicBezTo>
                    <a:pt x="41" y="127"/>
                    <a:pt x="55" y="126"/>
                    <a:pt x="67" y="126"/>
                  </a:cubicBezTo>
                  <a:cubicBezTo>
                    <a:pt x="79" y="126"/>
                    <a:pt x="92" y="127"/>
                    <a:pt x="105" y="128"/>
                  </a:cubicBezTo>
                  <a:cubicBezTo>
                    <a:pt x="118" y="129"/>
                    <a:pt x="126" y="130"/>
                    <a:pt x="129" y="132"/>
                  </a:cubicBezTo>
                  <a:cubicBezTo>
                    <a:pt x="132" y="133"/>
                    <a:pt x="134" y="134"/>
                    <a:pt x="134" y="134"/>
                  </a:cubicBezTo>
                  <a:cubicBezTo>
                    <a:pt x="134" y="134"/>
                    <a:pt x="133" y="133"/>
                    <a:pt x="131" y="129"/>
                  </a:cubicBezTo>
                  <a:cubicBezTo>
                    <a:pt x="130" y="126"/>
                    <a:pt x="129" y="118"/>
                    <a:pt x="128" y="105"/>
                  </a:cubicBezTo>
                  <a:cubicBezTo>
                    <a:pt x="127" y="92"/>
                    <a:pt x="126" y="79"/>
                    <a:pt x="126" y="67"/>
                  </a:cubicBezTo>
                  <a:cubicBezTo>
                    <a:pt x="126" y="55"/>
                    <a:pt x="127" y="42"/>
                    <a:pt x="128" y="29"/>
                  </a:cubicBezTo>
                  <a:cubicBezTo>
                    <a:pt x="129" y="16"/>
                    <a:pt x="130" y="8"/>
                    <a:pt x="131" y="4"/>
                  </a:cubicBezTo>
                  <a:cubicBezTo>
                    <a:pt x="133" y="1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2" name="Freeform 37"/>
            <p:cNvSpPr>
              <a:spLocks/>
            </p:cNvSpPr>
            <p:nvPr/>
          </p:nvSpPr>
          <p:spPr bwMode="auto">
            <a:xfrm>
              <a:off x="4189" y="225"/>
              <a:ext cx="18" cy="18"/>
            </a:xfrm>
            <a:custGeom>
              <a:avLst/>
              <a:gdLst>
                <a:gd name="T0" fmla="*/ 32 w 32"/>
                <a:gd name="T1" fmla="*/ 0 h 32"/>
                <a:gd name="T2" fmla="*/ 31 w 32"/>
                <a:gd name="T3" fmla="*/ 0 h 32"/>
                <a:gd name="T4" fmla="*/ 25 w 32"/>
                <a:gd name="T5" fmla="*/ 1 h 32"/>
                <a:gd name="T6" fmla="*/ 16 w 32"/>
                <a:gd name="T7" fmla="*/ 1 h 32"/>
                <a:gd name="T8" fmla="*/ 7 w 32"/>
                <a:gd name="T9" fmla="*/ 1 h 32"/>
                <a:gd name="T10" fmla="*/ 1 w 32"/>
                <a:gd name="T11" fmla="*/ 0 h 32"/>
                <a:gd name="T12" fmla="*/ 0 w 32"/>
                <a:gd name="T13" fmla="*/ 0 h 32"/>
                <a:gd name="T14" fmla="*/ 1 w 32"/>
                <a:gd name="T15" fmla="*/ 1 h 32"/>
                <a:gd name="T16" fmla="*/ 2 w 32"/>
                <a:gd name="T17" fmla="*/ 6 h 32"/>
                <a:gd name="T18" fmla="*/ 2 w 32"/>
                <a:gd name="T19" fmla="*/ 16 h 32"/>
                <a:gd name="T20" fmla="*/ 2 w 32"/>
                <a:gd name="T21" fmla="*/ 25 h 32"/>
                <a:gd name="T22" fmla="*/ 1 w 32"/>
                <a:gd name="T23" fmla="*/ 31 h 32"/>
                <a:gd name="T24" fmla="*/ 0 w 32"/>
                <a:gd name="T25" fmla="*/ 32 h 32"/>
                <a:gd name="T26" fmla="*/ 0 w 32"/>
                <a:gd name="T27" fmla="*/ 32 h 32"/>
                <a:gd name="T28" fmla="*/ 1 w 32"/>
                <a:gd name="T29" fmla="*/ 31 h 32"/>
                <a:gd name="T30" fmla="*/ 7 w 32"/>
                <a:gd name="T31" fmla="*/ 30 h 32"/>
                <a:gd name="T32" fmla="*/ 16 w 32"/>
                <a:gd name="T33" fmla="*/ 30 h 32"/>
                <a:gd name="T34" fmla="*/ 25 w 32"/>
                <a:gd name="T35" fmla="*/ 30 h 32"/>
                <a:gd name="T36" fmla="*/ 31 w 32"/>
                <a:gd name="T37" fmla="*/ 31 h 32"/>
                <a:gd name="T38" fmla="*/ 32 w 32"/>
                <a:gd name="T39" fmla="*/ 32 h 32"/>
                <a:gd name="T40" fmla="*/ 32 w 32"/>
                <a:gd name="T41" fmla="*/ 31 h 32"/>
                <a:gd name="T42" fmla="*/ 31 w 32"/>
                <a:gd name="T43" fmla="*/ 25 h 32"/>
                <a:gd name="T44" fmla="*/ 30 w 32"/>
                <a:gd name="T45" fmla="*/ 16 h 32"/>
                <a:gd name="T46" fmla="*/ 31 w 32"/>
                <a:gd name="T47" fmla="*/ 6 h 32"/>
                <a:gd name="T48" fmla="*/ 32 w 32"/>
                <a:gd name="T49" fmla="*/ 1 h 32"/>
                <a:gd name="T50" fmla="*/ 32 w 32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2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30" y="0"/>
                    <a:pt x="28" y="1"/>
                    <a:pt x="25" y="1"/>
                  </a:cubicBezTo>
                  <a:cubicBezTo>
                    <a:pt x="22" y="1"/>
                    <a:pt x="19" y="1"/>
                    <a:pt x="16" y="1"/>
                  </a:cubicBezTo>
                  <a:cubicBezTo>
                    <a:pt x="13" y="1"/>
                    <a:pt x="10" y="1"/>
                    <a:pt x="7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3"/>
                    <a:pt x="2" y="6"/>
                  </a:cubicBezTo>
                  <a:cubicBezTo>
                    <a:pt x="2" y="10"/>
                    <a:pt x="2" y="13"/>
                    <a:pt x="2" y="16"/>
                  </a:cubicBezTo>
                  <a:cubicBezTo>
                    <a:pt x="2" y="19"/>
                    <a:pt x="2" y="22"/>
                    <a:pt x="2" y="25"/>
                  </a:cubicBezTo>
                  <a:cubicBezTo>
                    <a:pt x="1" y="28"/>
                    <a:pt x="1" y="3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1" y="31"/>
                  </a:cubicBezTo>
                  <a:cubicBezTo>
                    <a:pt x="2" y="31"/>
                    <a:pt x="4" y="30"/>
                    <a:pt x="7" y="30"/>
                  </a:cubicBezTo>
                  <a:cubicBezTo>
                    <a:pt x="10" y="30"/>
                    <a:pt x="13" y="30"/>
                    <a:pt x="16" y="30"/>
                  </a:cubicBezTo>
                  <a:cubicBezTo>
                    <a:pt x="19" y="30"/>
                    <a:pt x="22" y="30"/>
                    <a:pt x="25" y="30"/>
                  </a:cubicBezTo>
                  <a:cubicBezTo>
                    <a:pt x="28" y="30"/>
                    <a:pt x="30" y="31"/>
                    <a:pt x="31" y="31"/>
                  </a:cubicBezTo>
                  <a:cubicBezTo>
                    <a:pt x="32" y="31"/>
                    <a:pt x="32" y="32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1" y="30"/>
                    <a:pt x="31" y="28"/>
                    <a:pt x="31" y="25"/>
                  </a:cubicBezTo>
                  <a:cubicBezTo>
                    <a:pt x="30" y="22"/>
                    <a:pt x="30" y="19"/>
                    <a:pt x="30" y="16"/>
                  </a:cubicBezTo>
                  <a:cubicBezTo>
                    <a:pt x="30" y="13"/>
                    <a:pt x="30" y="10"/>
                    <a:pt x="31" y="6"/>
                  </a:cubicBezTo>
                  <a:cubicBezTo>
                    <a:pt x="31" y="3"/>
                    <a:pt x="31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7680221" y="18855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solidFill>
                  <a:srgbClr val="006666"/>
                </a:solidFill>
                <a:latin typeface="Arial" charset="0"/>
                <a:ea typeface="ＭＳ Ｐゴシック" charset="-128"/>
              </a:rPr>
              <a:t>Platinum Society Network</a:t>
            </a:r>
            <a:endParaRPr lang="ja-JP" altLang="en-US" sz="1800" b="1" dirty="0">
              <a:solidFill>
                <a:srgbClr val="006666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147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491CD-27A5-469A-998A-0E3C33E93A86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47850" y="606426"/>
            <a:ext cx="81724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2800" b="1" kern="0">
                <a:latin typeface="Tahoma" pitchFamily="34" charset="0"/>
                <a:cs typeface="Tahoma" pitchFamily="34" charset="0"/>
              </a:rPr>
              <a:t>Saturation</a:t>
            </a:r>
            <a:r>
              <a:rPr lang="ja-JP" altLang="en-US" sz="2800" b="1" ker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sz="2800" b="1" kern="0">
                <a:latin typeface="Tahoma" pitchFamily="34" charset="0"/>
                <a:cs typeface="Tahoma" pitchFamily="34" charset="0"/>
              </a:rPr>
              <a:t>on the Finite Earth</a:t>
            </a:r>
            <a:br>
              <a:rPr lang="en-US" altLang="ja-JP" sz="2800" b="1" kern="0">
                <a:latin typeface="Tahoma" pitchFamily="34" charset="0"/>
                <a:cs typeface="Tahoma" pitchFamily="34" charset="0"/>
              </a:rPr>
            </a:br>
            <a:r>
              <a:rPr lang="en-US" altLang="ja-JP" sz="2800" b="1" ker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sz="2400" b="1" kern="0">
                <a:latin typeface="Tahoma" pitchFamily="34" charset="0"/>
                <a:cs typeface="Tahoma" pitchFamily="34" charset="0"/>
              </a:rPr>
              <a:t>example: car ownership</a:t>
            </a:r>
            <a:endParaRPr lang="en-US" altLang="ja-JP" sz="2400" b="1" kern="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2855913" y="1647826"/>
          <a:ext cx="6327776" cy="4235449"/>
        </p:xfrm>
        <a:graphic>
          <a:graphicData uri="http://schemas.openxmlformats.org/drawingml/2006/table">
            <a:tbl>
              <a:tblPr/>
              <a:tblGrid>
                <a:gridCol w="1359470"/>
                <a:gridCol w="1224075"/>
                <a:gridCol w="1296080"/>
                <a:gridCol w="1152071"/>
                <a:gridCol w="1296080"/>
              </a:tblGrid>
              <a:tr h="45720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2007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2010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459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No. of   automobiles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（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million</a:t>
                      </a: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）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No. of automobiles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per population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No. of   automobiles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（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million</a:t>
                      </a: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）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No. of automobiles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per population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82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Japan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５８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０．４５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５８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０．４６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82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USA</a:t>
                      </a:r>
                      <a:endParaRPr kumimoji="1" lang="ja-JP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１３８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０．４５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１１９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０．３８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82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UK</a:t>
                      </a:r>
                      <a:endParaRPr kumimoji="1" lang="ja-JP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３１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０．５１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３１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０．５０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82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France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３１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０．５０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３１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０．５０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82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Germany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４１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０．４９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４２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０．５１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82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China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３２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０．０２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６１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０．０５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82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India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１３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０．０１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１３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０．０１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6383338" y="6021388"/>
            <a:ext cx="41529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(Data) Japan Automobile Manufacturers Association,</a:t>
            </a:r>
            <a:br>
              <a:rPr lang="en-US" altLang="ja-JP" sz="1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en-US" altLang="ja-JP" sz="1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           Ministry of Internal Affairs &amp; Communications</a:t>
            </a:r>
            <a:endParaRPr lang="ja-JP" altLang="en-US" sz="12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テキスト ボックス 1"/>
          <p:cNvSpPr txBox="1">
            <a:spLocks noChangeArrowheads="1"/>
          </p:cNvSpPr>
          <p:nvPr/>
        </p:nvSpPr>
        <p:spPr bwMode="auto">
          <a:xfrm>
            <a:off x="9336089" y="4622800"/>
            <a:ext cx="755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00"/>
                </a:solidFill>
                <a:ea typeface="ＭＳ ゴシック" pitchFamily="49" charset="-128"/>
              </a:rPr>
              <a:t>2014</a:t>
            </a:r>
            <a:endParaRPr lang="ja-JP" altLang="en-US" sz="2000" b="1">
              <a:solidFill>
                <a:srgbClr val="000000"/>
              </a:solidFill>
              <a:ea typeface="ＭＳ ゴシック" pitchFamily="49" charset="-128"/>
            </a:endParaRPr>
          </a:p>
        </p:txBody>
      </p:sp>
      <p:sp>
        <p:nvSpPr>
          <p:cNvPr id="8" name="テキスト ボックス 9"/>
          <p:cNvSpPr txBox="1">
            <a:spLocks noChangeArrowheads="1"/>
          </p:cNvSpPr>
          <p:nvPr/>
        </p:nvSpPr>
        <p:spPr bwMode="auto">
          <a:xfrm>
            <a:off x="9409113" y="4983163"/>
            <a:ext cx="68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00"/>
                </a:solidFill>
                <a:ea typeface="ＭＳ ゴシック" pitchFamily="49" charset="-128"/>
              </a:rPr>
              <a:t>0.10</a:t>
            </a:r>
            <a:endParaRPr lang="ja-JP" altLang="en-US" sz="2000" b="1">
              <a:solidFill>
                <a:srgbClr val="000000"/>
              </a:solidFill>
              <a:ea typeface="ＭＳ ゴシック" pitchFamily="49" charset="-128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31380" y="138036"/>
            <a:ext cx="36711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solidFill>
                  <a:srgbClr val="006666"/>
                </a:solidFill>
                <a:latin typeface="Arial"/>
                <a:ea typeface="ＭＳ Ｐゴシック"/>
              </a:rPr>
              <a:t> </a:t>
            </a:r>
            <a:r>
              <a:rPr lang="en-US" altLang="ja-JP" sz="1800" b="1" dirty="0">
                <a:solidFill>
                  <a:srgbClr val="006666"/>
                </a:solidFill>
                <a:latin typeface="Arial"/>
                <a:ea typeface="ＭＳ Ｐゴシック"/>
              </a:rPr>
              <a:t>21</a:t>
            </a:r>
            <a:r>
              <a:rPr lang="en-US" altLang="ja-JP" sz="1800" b="1" baseline="30000" dirty="0">
                <a:solidFill>
                  <a:srgbClr val="006666"/>
                </a:solidFill>
                <a:latin typeface="Arial"/>
                <a:ea typeface="ＭＳ Ｐゴシック"/>
              </a:rPr>
              <a:t>st</a:t>
            </a:r>
            <a:r>
              <a:rPr lang="en-US" altLang="ja-JP" sz="1800" b="1" dirty="0">
                <a:solidFill>
                  <a:srgbClr val="006666"/>
                </a:solidFill>
                <a:latin typeface="Arial"/>
                <a:ea typeface="ＭＳ Ｐゴシック"/>
              </a:rPr>
              <a:t> century is a turning point </a:t>
            </a:r>
            <a:r>
              <a:rPr lang="ja-JP" altLang="en-US" sz="1600" b="1" dirty="0">
                <a:solidFill>
                  <a:srgbClr val="006666"/>
                </a:solidFill>
                <a:latin typeface="Arial"/>
                <a:ea typeface="ＭＳ Ｐゴシック"/>
              </a:rPr>
              <a:t>　</a:t>
            </a: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7392181" y="44530"/>
            <a:ext cx="595313" cy="633412"/>
            <a:chOff x="3832" y="84"/>
            <a:chExt cx="375" cy="399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3832" y="84"/>
              <a:ext cx="213" cy="399"/>
            </a:xfrm>
            <a:custGeom>
              <a:avLst/>
              <a:gdLst>
                <a:gd name="T0" fmla="*/ 124 w 213"/>
                <a:gd name="T1" fmla="*/ 399 h 399"/>
                <a:gd name="T2" fmla="*/ 213 w 213"/>
                <a:gd name="T3" fmla="*/ 186 h 399"/>
                <a:gd name="T4" fmla="*/ 137 w 213"/>
                <a:gd name="T5" fmla="*/ 0 h 399"/>
                <a:gd name="T6" fmla="*/ 22 w 213"/>
                <a:gd name="T7" fmla="*/ 46 h 399"/>
                <a:gd name="T8" fmla="*/ 0 w 213"/>
                <a:gd name="T9" fmla="*/ 97 h 399"/>
                <a:gd name="T10" fmla="*/ 124 w 213"/>
                <a:gd name="T1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399">
                  <a:moveTo>
                    <a:pt x="124" y="399"/>
                  </a:moveTo>
                  <a:lnTo>
                    <a:pt x="213" y="186"/>
                  </a:lnTo>
                  <a:lnTo>
                    <a:pt x="137" y="0"/>
                  </a:lnTo>
                  <a:lnTo>
                    <a:pt x="22" y="46"/>
                  </a:lnTo>
                  <a:lnTo>
                    <a:pt x="0" y="9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7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3897" y="144"/>
              <a:ext cx="75" cy="75"/>
            </a:xfrm>
            <a:custGeom>
              <a:avLst/>
              <a:gdLst>
                <a:gd name="T0" fmla="*/ 134 w 134"/>
                <a:gd name="T1" fmla="*/ 0 h 134"/>
                <a:gd name="T2" fmla="*/ 129 w 134"/>
                <a:gd name="T3" fmla="*/ 2 h 134"/>
                <a:gd name="T4" fmla="*/ 105 w 134"/>
                <a:gd name="T5" fmla="*/ 6 h 134"/>
                <a:gd name="T6" fmla="*/ 67 w 134"/>
                <a:gd name="T7" fmla="*/ 8 h 134"/>
                <a:gd name="T8" fmla="*/ 28 w 134"/>
                <a:gd name="T9" fmla="*/ 6 h 134"/>
                <a:gd name="T10" fmla="*/ 4 w 134"/>
                <a:gd name="T11" fmla="*/ 2 h 134"/>
                <a:gd name="T12" fmla="*/ 0 w 134"/>
                <a:gd name="T13" fmla="*/ 0 h 134"/>
                <a:gd name="T14" fmla="*/ 2 w 134"/>
                <a:gd name="T15" fmla="*/ 4 h 134"/>
                <a:gd name="T16" fmla="*/ 6 w 134"/>
                <a:gd name="T17" fmla="*/ 29 h 134"/>
                <a:gd name="T18" fmla="*/ 7 w 134"/>
                <a:gd name="T19" fmla="*/ 67 h 134"/>
                <a:gd name="T20" fmla="*/ 6 w 134"/>
                <a:gd name="T21" fmla="*/ 105 h 134"/>
                <a:gd name="T22" fmla="*/ 2 w 134"/>
                <a:gd name="T23" fmla="*/ 129 h 134"/>
                <a:gd name="T24" fmla="*/ 0 w 134"/>
                <a:gd name="T25" fmla="*/ 134 h 134"/>
                <a:gd name="T26" fmla="*/ 0 w 134"/>
                <a:gd name="T27" fmla="*/ 134 h 134"/>
                <a:gd name="T28" fmla="*/ 4 w 134"/>
                <a:gd name="T29" fmla="*/ 132 h 134"/>
                <a:gd name="T30" fmla="*/ 28 w 134"/>
                <a:gd name="T31" fmla="*/ 128 h 134"/>
                <a:gd name="T32" fmla="*/ 67 w 134"/>
                <a:gd name="T33" fmla="*/ 126 h 134"/>
                <a:gd name="T34" fmla="*/ 105 w 134"/>
                <a:gd name="T35" fmla="*/ 128 h 134"/>
                <a:gd name="T36" fmla="*/ 129 w 134"/>
                <a:gd name="T37" fmla="*/ 132 h 134"/>
                <a:gd name="T38" fmla="*/ 134 w 134"/>
                <a:gd name="T39" fmla="*/ 134 h 134"/>
                <a:gd name="T40" fmla="*/ 131 w 134"/>
                <a:gd name="T41" fmla="*/ 129 h 134"/>
                <a:gd name="T42" fmla="*/ 128 w 134"/>
                <a:gd name="T43" fmla="*/ 105 h 134"/>
                <a:gd name="T44" fmla="*/ 126 w 134"/>
                <a:gd name="T45" fmla="*/ 67 h 134"/>
                <a:gd name="T46" fmla="*/ 128 w 134"/>
                <a:gd name="T47" fmla="*/ 29 h 134"/>
                <a:gd name="T48" fmla="*/ 131 w 134"/>
                <a:gd name="T49" fmla="*/ 4 h 134"/>
                <a:gd name="T50" fmla="*/ 134 w 134"/>
                <a:gd name="T5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34">
                  <a:moveTo>
                    <a:pt x="134" y="0"/>
                  </a:moveTo>
                  <a:cubicBezTo>
                    <a:pt x="134" y="0"/>
                    <a:pt x="132" y="1"/>
                    <a:pt x="129" y="2"/>
                  </a:cubicBezTo>
                  <a:cubicBezTo>
                    <a:pt x="126" y="4"/>
                    <a:pt x="118" y="5"/>
                    <a:pt x="105" y="6"/>
                  </a:cubicBezTo>
                  <a:cubicBezTo>
                    <a:pt x="92" y="7"/>
                    <a:pt x="79" y="8"/>
                    <a:pt x="67" y="8"/>
                  </a:cubicBezTo>
                  <a:cubicBezTo>
                    <a:pt x="55" y="8"/>
                    <a:pt x="41" y="7"/>
                    <a:pt x="28" y="6"/>
                  </a:cubicBezTo>
                  <a:cubicBezTo>
                    <a:pt x="15" y="5"/>
                    <a:pt x="7" y="4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4"/>
                  </a:cubicBezTo>
                  <a:cubicBezTo>
                    <a:pt x="3" y="8"/>
                    <a:pt x="5" y="16"/>
                    <a:pt x="6" y="29"/>
                  </a:cubicBezTo>
                  <a:cubicBezTo>
                    <a:pt x="7" y="42"/>
                    <a:pt x="7" y="55"/>
                    <a:pt x="7" y="67"/>
                  </a:cubicBezTo>
                  <a:cubicBezTo>
                    <a:pt x="7" y="79"/>
                    <a:pt x="7" y="92"/>
                    <a:pt x="6" y="105"/>
                  </a:cubicBezTo>
                  <a:cubicBezTo>
                    <a:pt x="5" y="118"/>
                    <a:pt x="3" y="126"/>
                    <a:pt x="2" y="129"/>
                  </a:cubicBezTo>
                  <a:cubicBezTo>
                    <a:pt x="1" y="133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1" y="133"/>
                    <a:pt x="4" y="132"/>
                  </a:cubicBezTo>
                  <a:cubicBezTo>
                    <a:pt x="7" y="130"/>
                    <a:pt x="15" y="129"/>
                    <a:pt x="28" y="128"/>
                  </a:cubicBezTo>
                  <a:cubicBezTo>
                    <a:pt x="41" y="127"/>
                    <a:pt x="55" y="126"/>
                    <a:pt x="67" y="126"/>
                  </a:cubicBezTo>
                  <a:cubicBezTo>
                    <a:pt x="79" y="126"/>
                    <a:pt x="92" y="127"/>
                    <a:pt x="105" y="128"/>
                  </a:cubicBezTo>
                  <a:cubicBezTo>
                    <a:pt x="118" y="129"/>
                    <a:pt x="126" y="130"/>
                    <a:pt x="129" y="132"/>
                  </a:cubicBezTo>
                  <a:cubicBezTo>
                    <a:pt x="132" y="133"/>
                    <a:pt x="134" y="134"/>
                    <a:pt x="134" y="134"/>
                  </a:cubicBezTo>
                  <a:cubicBezTo>
                    <a:pt x="134" y="134"/>
                    <a:pt x="133" y="133"/>
                    <a:pt x="131" y="129"/>
                  </a:cubicBezTo>
                  <a:cubicBezTo>
                    <a:pt x="130" y="126"/>
                    <a:pt x="129" y="118"/>
                    <a:pt x="128" y="105"/>
                  </a:cubicBezTo>
                  <a:cubicBezTo>
                    <a:pt x="127" y="92"/>
                    <a:pt x="126" y="79"/>
                    <a:pt x="126" y="67"/>
                  </a:cubicBezTo>
                  <a:cubicBezTo>
                    <a:pt x="126" y="55"/>
                    <a:pt x="127" y="42"/>
                    <a:pt x="128" y="29"/>
                  </a:cubicBezTo>
                  <a:cubicBezTo>
                    <a:pt x="129" y="16"/>
                    <a:pt x="130" y="8"/>
                    <a:pt x="131" y="4"/>
                  </a:cubicBezTo>
                  <a:cubicBezTo>
                    <a:pt x="133" y="1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3" name="Freeform 37"/>
            <p:cNvSpPr>
              <a:spLocks/>
            </p:cNvSpPr>
            <p:nvPr/>
          </p:nvSpPr>
          <p:spPr bwMode="auto">
            <a:xfrm>
              <a:off x="4189" y="225"/>
              <a:ext cx="18" cy="18"/>
            </a:xfrm>
            <a:custGeom>
              <a:avLst/>
              <a:gdLst>
                <a:gd name="T0" fmla="*/ 32 w 32"/>
                <a:gd name="T1" fmla="*/ 0 h 32"/>
                <a:gd name="T2" fmla="*/ 31 w 32"/>
                <a:gd name="T3" fmla="*/ 0 h 32"/>
                <a:gd name="T4" fmla="*/ 25 w 32"/>
                <a:gd name="T5" fmla="*/ 1 h 32"/>
                <a:gd name="T6" fmla="*/ 16 w 32"/>
                <a:gd name="T7" fmla="*/ 1 h 32"/>
                <a:gd name="T8" fmla="*/ 7 w 32"/>
                <a:gd name="T9" fmla="*/ 1 h 32"/>
                <a:gd name="T10" fmla="*/ 1 w 32"/>
                <a:gd name="T11" fmla="*/ 0 h 32"/>
                <a:gd name="T12" fmla="*/ 0 w 32"/>
                <a:gd name="T13" fmla="*/ 0 h 32"/>
                <a:gd name="T14" fmla="*/ 1 w 32"/>
                <a:gd name="T15" fmla="*/ 1 h 32"/>
                <a:gd name="T16" fmla="*/ 2 w 32"/>
                <a:gd name="T17" fmla="*/ 6 h 32"/>
                <a:gd name="T18" fmla="*/ 2 w 32"/>
                <a:gd name="T19" fmla="*/ 16 h 32"/>
                <a:gd name="T20" fmla="*/ 2 w 32"/>
                <a:gd name="T21" fmla="*/ 25 h 32"/>
                <a:gd name="T22" fmla="*/ 1 w 32"/>
                <a:gd name="T23" fmla="*/ 31 h 32"/>
                <a:gd name="T24" fmla="*/ 0 w 32"/>
                <a:gd name="T25" fmla="*/ 32 h 32"/>
                <a:gd name="T26" fmla="*/ 0 w 32"/>
                <a:gd name="T27" fmla="*/ 32 h 32"/>
                <a:gd name="T28" fmla="*/ 1 w 32"/>
                <a:gd name="T29" fmla="*/ 31 h 32"/>
                <a:gd name="T30" fmla="*/ 7 w 32"/>
                <a:gd name="T31" fmla="*/ 30 h 32"/>
                <a:gd name="T32" fmla="*/ 16 w 32"/>
                <a:gd name="T33" fmla="*/ 30 h 32"/>
                <a:gd name="T34" fmla="*/ 25 w 32"/>
                <a:gd name="T35" fmla="*/ 30 h 32"/>
                <a:gd name="T36" fmla="*/ 31 w 32"/>
                <a:gd name="T37" fmla="*/ 31 h 32"/>
                <a:gd name="T38" fmla="*/ 32 w 32"/>
                <a:gd name="T39" fmla="*/ 32 h 32"/>
                <a:gd name="T40" fmla="*/ 32 w 32"/>
                <a:gd name="T41" fmla="*/ 31 h 32"/>
                <a:gd name="T42" fmla="*/ 31 w 32"/>
                <a:gd name="T43" fmla="*/ 25 h 32"/>
                <a:gd name="T44" fmla="*/ 30 w 32"/>
                <a:gd name="T45" fmla="*/ 16 h 32"/>
                <a:gd name="T46" fmla="*/ 31 w 32"/>
                <a:gd name="T47" fmla="*/ 6 h 32"/>
                <a:gd name="T48" fmla="*/ 32 w 32"/>
                <a:gd name="T49" fmla="*/ 1 h 32"/>
                <a:gd name="T50" fmla="*/ 32 w 32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2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30" y="0"/>
                    <a:pt x="28" y="1"/>
                    <a:pt x="25" y="1"/>
                  </a:cubicBezTo>
                  <a:cubicBezTo>
                    <a:pt x="22" y="1"/>
                    <a:pt x="19" y="1"/>
                    <a:pt x="16" y="1"/>
                  </a:cubicBezTo>
                  <a:cubicBezTo>
                    <a:pt x="13" y="1"/>
                    <a:pt x="10" y="1"/>
                    <a:pt x="7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3"/>
                    <a:pt x="2" y="6"/>
                  </a:cubicBezTo>
                  <a:cubicBezTo>
                    <a:pt x="2" y="10"/>
                    <a:pt x="2" y="13"/>
                    <a:pt x="2" y="16"/>
                  </a:cubicBezTo>
                  <a:cubicBezTo>
                    <a:pt x="2" y="19"/>
                    <a:pt x="2" y="22"/>
                    <a:pt x="2" y="25"/>
                  </a:cubicBezTo>
                  <a:cubicBezTo>
                    <a:pt x="1" y="28"/>
                    <a:pt x="1" y="3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1" y="31"/>
                  </a:cubicBezTo>
                  <a:cubicBezTo>
                    <a:pt x="2" y="31"/>
                    <a:pt x="4" y="30"/>
                    <a:pt x="7" y="30"/>
                  </a:cubicBezTo>
                  <a:cubicBezTo>
                    <a:pt x="10" y="30"/>
                    <a:pt x="13" y="30"/>
                    <a:pt x="16" y="30"/>
                  </a:cubicBezTo>
                  <a:cubicBezTo>
                    <a:pt x="19" y="30"/>
                    <a:pt x="22" y="30"/>
                    <a:pt x="25" y="30"/>
                  </a:cubicBezTo>
                  <a:cubicBezTo>
                    <a:pt x="28" y="30"/>
                    <a:pt x="30" y="31"/>
                    <a:pt x="31" y="31"/>
                  </a:cubicBezTo>
                  <a:cubicBezTo>
                    <a:pt x="32" y="31"/>
                    <a:pt x="32" y="32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1" y="30"/>
                    <a:pt x="31" y="28"/>
                    <a:pt x="31" y="25"/>
                  </a:cubicBezTo>
                  <a:cubicBezTo>
                    <a:pt x="30" y="22"/>
                    <a:pt x="30" y="19"/>
                    <a:pt x="30" y="16"/>
                  </a:cubicBezTo>
                  <a:cubicBezTo>
                    <a:pt x="30" y="13"/>
                    <a:pt x="30" y="10"/>
                    <a:pt x="31" y="6"/>
                  </a:cubicBezTo>
                  <a:cubicBezTo>
                    <a:pt x="31" y="3"/>
                    <a:pt x="31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7680221" y="18855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solidFill>
                  <a:srgbClr val="006666"/>
                </a:solidFill>
                <a:latin typeface="Arial" charset="0"/>
                <a:ea typeface="ＭＳ Ｐゴシック" charset="-128"/>
              </a:rPr>
              <a:t>Platinum Society Network</a:t>
            </a:r>
            <a:endParaRPr lang="ja-JP" altLang="en-US" sz="1800" b="1" dirty="0">
              <a:solidFill>
                <a:srgbClr val="006666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5" name="スライド番号プレースホルダー 1"/>
          <p:cNvSpPr txBox="1">
            <a:spLocks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1777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491CD-27A5-469A-998A-0E3C33E93A86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6096000" y="1341438"/>
            <a:ext cx="3995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defTabSz="2540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defTabSz="2540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defTabSz="2540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defTabSz="2540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defTabSz="2540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defTabSz="2540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defTabSz="2540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defTabSz="2540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defTabSz="2540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800" b="1" kern="0">
                <a:solidFill>
                  <a:srgbClr val="000000"/>
                </a:solidFill>
              </a:rPr>
              <a:t>present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067550" y="5232400"/>
            <a:ext cx="3600450" cy="433388"/>
          </a:xfrm>
          <a:prstGeom prst="rect">
            <a:avLst/>
          </a:prstGeom>
          <a:solidFill>
            <a:srgbClr val="FFFFF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58775" defTabSz="254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200" kern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</a:rPr>
              <a:t>http://www.t-yakata.com/tyh_dkship.htm</a:t>
            </a:r>
          </a:p>
        </p:txBody>
      </p:sp>
      <p:pic>
        <p:nvPicPr>
          <p:cNvPr id="5" name="Picture 4" descr="隅田川・昭和42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95439"/>
            <a:ext cx="4427538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524001" y="1341438"/>
            <a:ext cx="45005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defTabSz="2540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defTabSz="2540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defTabSz="2540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defTabSz="2540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defTabSz="2540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defTabSz="2540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defTabSz="2540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defTabSz="2540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defTabSz="2540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800" b="1" kern="0">
                <a:solidFill>
                  <a:srgbClr val="000000"/>
                </a:solidFill>
              </a:rPr>
              <a:t>1967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1" y="5808664"/>
            <a:ext cx="51482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120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</a:rPr>
              <a:t>http://www.env.go.jp/policy/hakusyo/zu/eav11/eav110000000000.html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2054225"/>
            <a:ext cx="47879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55357" y="-27480"/>
            <a:ext cx="2239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sz="2800" b="1" i="1" dirty="0">
                <a:solidFill>
                  <a:srgbClr val="0000CC"/>
                </a:solidFill>
                <a:ea typeface="ＭＳ Ｐゴシック" pitchFamily="50" charset="-128"/>
              </a:rPr>
              <a:t>   </a:t>
            </a:r>
            <a:r>
              <a:rPr lang="en-US" altLang="ja-JP" sz="1800" b="1" dirty="0">
                <a:solidFill>
                  <a:srgbClr val="006666"/>
                </a:solidFill>
                <a:ea typeface="ＭＳ Ｐゴシック" pitchFamily="50" charset="-128"/>
              </a:rPr>
              <a:t>What is Japan? 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071580" y="6083300"/>
            <a:ext cx="67088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sz="28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Sumida river </a:t>
            </a:r>
            <a:r>
              <a:rPr lang="en-US" altLang="ja-JP" sz="28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runs </a:t>
            </a:r>
            <a:r>
              <a:rPr lang="en-US" altLang="ja-JP" sz="28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downtown Tokyo.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567511" y="764630"/>
            <a:ext cx="75520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Japan overcame environmental pollution</a:t>
            </a:r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7392181" y="44530"/>
            <a:ext cx="595313" cy="633412"/>
            <a:chOff x="3832" y="84"/>
            <a:chExt cx="375" cy="399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3832" y="84"/>
              <a:ext cx="213" cy="399"/>
            </a:xfrm>
            <a:custGeom>
              <a:avLst/>
              <a:gdLst>
                <a:gd name="T0" fmla="*/ 124 w 213"/>
                <a:gd name="T1" fmla="*/ 399 h 399"/>
                <a:gd name="T2" fmla="*/ 213 w 213"/>
                <a:gd name="T3" fmla="*/ 186 h 399"/>
                <a:gd name="T4" fmla="*/ 137 w 213"/>
                <a:gd name="T5" fmla="*/ 0 h 399"/>
                <a:gd name="T6" fmla="*/ 22 w 213"/>
                <a:gd name="T7" fmla="*/ 46 h 399"/>
                <a:gd name="T8" fmla="*/ 0 w 213"/>
                <a:gd name="T9" fmla="*/ 97 h 399"/>
                <a:gd name="T10" fmla="*/ 124 w 213"/>
                <a:gd name="T1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399">
                  <a:moveTo>
                    <a:pt x="124" y="399"/>
                  </a:moveTo>
                  <a:lnTo>
                    <a:pt x="213" y="186"/>
                  </a:lnTo>
                  <a:lnTo>
                    <a:pt x="137" y="0"/>
                  </a:lnTo>
                  <a:lnTo>
                    <a:pt x="22" y="46"/>
                  </a:lnTo>
                  <a:lnTo>
                    <a:pt x="0" y="9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7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3897" y="144"/>
              <a:ext cx="75" cy="75"/>
            </a:xfrm>
            <a:custGeom>
              <a:avLst/>
              <a:gdLst>
                <a:gd name="T0" fmla="*/ 134 w 134"/>
                <a:gd name="T1" fmla="*/ 0 h 134"/>
                <a:gd name="T2" fmla="*/ 129 w 134"/>
                <a:gd name="T3" fmla="*/ 2 h 134"/>
                <a:gd name="T4" fmla="*/ 105 w 134"/>
                <a:gd name="T5" fmla="*/ 6 h 134"/>
                <a:gd name="T6" fmla="*/ 67 w 134"/>
                <a:gd name="T7" fmla="*/ 8 h 134"/>
                <a:gd name="T8" fmla="*/ 28 w 134"/>
                <a:gd name="T9" fmla="*/ 6 h 134"/>
                <a:gd name="T10" fmla="*/ 4 w 134"/>
                <a:gd name="T11" fmla="*/ 2 h 134"/>
                <a:gd name="T12" fmla="*/ 0 w 134"/>
                <a:gd name="T13" fmla="*/ 0 h 134"/>
                <a:gd name="T14" fmla="*/ 2 w 134"/>
                <a:gd name="T15" fmla="*/ 4 h 134"/>
                <a:gd name="T16" fmla="*/ 6 w 134"/>
                <a:gd name="T17" fmla="*/ 29 h 134"/>
                <a:gd name="T18" fmla="*/ 7 w 134"/>
                <a:gd name="T19" fmla="*/ 67 h 134"/>
                <a:gd name="T20" fmla="*/ 6 w 134"/>
                <a:gd name="T21" fmla="*/ 105 h 134"/>
                <a:gd name="T22" fmla="*/ 2 w 134"/>
                <a:gd name="T23" fmla="*/ 129 h 134"/>
                <a:gd name="T24" fmla="*/ 0 w 134"/>
                <a:gd name="T25" fmla="*/ 134 h 134"/>
                <a:gd name="T26" fmla="*/ 0 w 134"/>
                <a:gd name="T27" fmla="*/ 134 h 134"/>
                <a:gd name="T28" fmla="*/ 4 w 134"/>
                <a:gd name="T29" fmla="*/ 132 h 134"/>
                <a:gd name="T30" fmla="*/ 28 w 134"/>
                <a:gd name="T31" fmla="*/ 128 h 134"/>
                <a:gd name="T32" fmla="*/ 67 w 134"/>
                <a:gd name="T33" fmla="*/ 126 h 134"/>
                <a:gd name="T34" fmla="*/ 105 w 134"/>
                <a:gd name="T35" fmla="*/ 128 h 134"/>
                <a:gd name="T36" fmla="*/ 129 w 134"/>
                <a:gd name="T37" fmla="*/ 132 h 134"/>
                <a:gd name="T38" fmla="*/ 134 w 134"/>
                <a:gd name="T39" fmla="*/ 134 h 134"/>
                <a:gd name="T40" fmla="*/ 131 w 134"/>
                <a:gd name="T41" fmla="*/ 129 h 134"/>
                <a:gd name="T42" fmla="*/ 128 w 134"/>
                <a:gd name="T43" fmla="*/ 105 h 134"/>
                <a:gd name="T44" fmla="*/ 126 w 134"/>
                <a:gd name="T45" fmla="*/ 67 h 134"/>
                <a:gd name="T46" fmla="*/ 128 w 134"/>
                <a:gd name="T47" fmla="*/ 29 h 134"/>
                <a:gd name="T48" fmla="*/ 131 w 134"/>
                <a:gd name="T49" fmla="*/ 4 h 134"/>
                <a:gd name="T50" fmla="*/ 134 w 134"/>
                <a:gd name="T5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34">
                  <a:moveTo>
                    <a:pt x="134" y="0"/>
                  </a:moveTo>
                  <a:cubicBezTo>
                    <a:pt x="134" y="0"/>
                    <a:pt x="132" y="1"/>
                    <a:pt x="129" y="2"/>
                  </a:cubicBezTo>
                  <a:cubicBezTo>
                    <a:pt x="126" y="4"/>
                    <a:pt x="118" y="5"/>
                    <a:pt x="105" y="6"/>
                  </a:cubicBezTo>
                  <a:cubicBezTo>
                    <a:pt x="92" y="7"/>
                    <a:pt x="79" y="8"/>
                    <a:pt x="67" y="8"/>
                  </a:cubicBezTo>
                  <a:cubicBezTo>
                    <a:pt x="55" y="8"/>
                    <a:pt x="41" y="7"/>
                    <a:pt x="28" y="6"/>
                  </a:cubicBezTo>
                  <a:cubicBezTo>
                    <a:pt x="15" y="5"/>
                    <a:pt x="7" y="4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4"/>
                  </a:cubicBezTo>
                  <a:cubicBezTo>
                    <a:pt x="3" y="8"/>
                    <a:pt x="5" y="16"/>
                    <a:pt x="6" y="29"/>
                  </a:cubicBezTo>
                  <a:cubicBezTo>
                    <a:pt x="7" y="42"/>
                    <a:pt x="7" y="55"/>
                    <a:pt x="7" y="67"/>
                  </a:cubicBezTo>
                  <a:cubicBezTo>
                    <a:pt x="7" y="79"/>
                    <a:pt x="7" y="92"/>
                    <a:pt x="6" y="105"/>
                  </a:cubicBezTo>
                  <a:cubicBezTo>
                    <a:pt x="5" y="118"/>
                    <a:pt x="3" y="126"/>
                    <a:pt x="2" y="129"/>
                  </a:cubicBezTo>
                  <a:cubicBezTo>
                    <a:pt x="1" y="133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1" y="133"/>
                    <a:pt x="4" y="132"/>
                  </a:cubicBezTo>
                  <a:cubicBezTo>
                    <a:pt x="7" y="130"/>
                    <a:pt x="15" y="129"/>
                    <a:pt x="28" y="128"/>
                  </a:cubicBezTo>
                  <a:cubicBezTo>
                    <a:pt x="41" y="127"/>
                    <a:pt x="55" y="126"/>
                    <a:pt x="67" y="126"/>
                  </a:cubicBezTo>
                  <a:cubicBezTo>
                    <a:pt x="79" y="126"/>
                    <a:pt x="92" y="127"/>
                    <a:pt x="105" y="128"/>
                  </a:cubicBezTo>
                  <a:cubicBezTo>
                    <a:pt x="118" y="129"/>
                    <a:pt x="126" y="130"/>
                    <a:pt x="129" y="132"/>
                  </a:cubicBezTo>
                  <a:cubicBezTo>
                    <a:pt x="132" y="133"/>
                    <a:pt x="134" y="134"/>
                    <a:pt x="134" y="134"/>
                  </a:cubicBezTo>
                  <a:cubicBezTo>
                    <a:pt x="134" y="134"/>
                    <a:pt x="133" y="133"/>
                    <a:pt x="131" y="129"/>
                  </a:cubicBezTo>
                  <a:cubicBezTo>
                    <a:pt x="130" y="126"/>
                    <a:pt x="129" y="118"/>
                    <a:pt x="128" y="105"/>
                  </a:cubicBezTo>
                  <a:cubicBezTo>
                    <a:pt x="127" y="92"/>
                    <a:pt x="126" y="79"/>
                    <a:pt x="126" y="67"/>
                  </a:cubicBezTo>
                  <a:cubicBezTo>
                    <a:pt x="126" y="55"/>
                    <a:pt x="127" y="42"/>
                    <a:pt x="128" y="29"/>
                  </a:cubicBezTo>
                  <a:cubicBezTo>
                    <a:pt x="129" y="16"/>
                    <a:pt x="130" y="8"/>
                    <a:pt x="131" y="4"/>
                  </a:cubicBezTo>
                  <a:cubicBezTo>
                    <a:pt x="133" y="1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5" name="Freeform 37"/>
            <p:cNvSpPr>
              <a:spLocks/>
            </p:cNvSpPr>
            <p:nvPr/>
          </p:nvSpPr>
          <p:spPr bwMode="auto">
            <a:xfrm>
              <a:off x="4189" y="225"/>
              <a:ext cx="18" cy="18"/>
            </a:xfrm>
            <a:custGeom>
              <a:avLst/>
              <a:gdLst>
                <a:gd name="T0" fmla="*/ 32 w 32"/>
                <a:gd name="T1" fmla="*/ 0 h 32"/>
                <a:gd name="T2" fmla="*/ 31 w 32"/>
                <a:gd name="T3" fmla="*/ 0 h 32"/>
                <a:gd name="T4" fmla="*/ 25 w 32"/>
                <a:gd name="T5" fmla="*/ 1 h 32"/>
                <a:gd name="T6" fmla="*/ 16 w 32"/>
                <a:gd name="T7" fmla="*/ 1 h 32"/>
                <a:gd name="T8" fmla="*/ 7 w 32"/>
                <a:gd name="T9" fmla="*/ 1 h 32"/>
                <a:gd name="T10" fmla="*/ 1 w 32"/>
                <a:gd name="T11" fmla="*/ 0 h 32"/>
                <a:gd name="T12" fmla="*/ 0 w 32"/>
                <a:gd name="T13" fmla="*/ 0 h 32"/>
                <a:gd name="T14" fmla="*/ 1 w 32"/>
                <a:gd name="T15" fmla="*/ 1 h 32"/>
                <a:gd name="T16" fmla="*/ 2 w 32"/>
                <a:gd name="T17" fmla="*/ 6 h 32"/>
                <a:gd name="T18" fmla="*/ 2 w 32"/>
                <a:gd name="T19" fmla="*/ 16 h 32"/>
                <a:gd name="T20" fmla="*/ 2 w 32"/>
                <a:gd name="T21" fmla="*/ 25 h 32"/>
                <a:gd name="T22" fmla="*/ 1 w 32"/>
                <a:gd name="T23" fmla="*/ 31 h 32"/>
                <a:gd name="T24" fmla="*/ 0 w 32"/>
                <a:gd name="T25" fmla="*/ 32 h 32"/>
                <a:gd name="T26" fmla="*/ 0 w 32"/>
                <a:gd name="T27" fmla="*/ 32 h 32"/>
                <a:gd name="T28" fmla="*/ 1 w 32"/>
                <a:gd name="T29" fmla="*/ 31 h 32"/>
                <a:gd name="T30" fmla="*/ 7 w 32"/>
                <a:gd name="T31" fmla="*/ 30 h 32"/>
                <a:gd name="T32" fmla="*/ 16 w 32"/>
                <a:gd name="T33" fmla="*/ 30 h 32"/>
                <a:gd name="T34" fmla="*/ 25 w 32"/>
                <a:gd name="T35" fmla="*/ 30 h 32"/>
                <a:gd name="T36" fmla="*/ 31 w 32"/>
                <a:gd name="T37" fmla="*/ 31 h 32"/>
                <a:gd name="T38" fmla="*/ 32 w 32"/>
                <a:gd name="T39" fmla="*/ 32 h 32"/>
                <a:gd name="T40" fmla="*/ 32 w 32"/>
                <a:gd name="T41" fmla="*/ 31 h 32"/>
                <a:gd name="T42" fmla="*/ 31 w 32"/>
                <a:gd name="T43" fmla="*/ 25 h 32"/>
                <a:gd name="T44" fmla="*/ 30 w 32"/>
                <a:gd name="T45" fmla="*/ 16 h 32"/>
                <a:gd name="T46" fmla="*/ 31 w 32"/>
                <a:gd name="T47" fmla="*/ 6 h 32"/>
                <a:gd name="T48" fmla="*/ 32 w 32"/>
                <a:gd name="T49" fmla="*/ 1 h 32"/>
                <a:gd name="T50" fmla="*/ 32 w 32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2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30" y="0"/>
                    <a:pt x="28" y="1"/>
                    <a:pt x="25" y="1"/>
                  </a:cubicBezTo>
                  <a:cubicBezTo>
                    <a:pt x="22" y="1"/>
                    <a:pt x="19" y="1"/>
                    <a:pt x="16" y="1"/>
                  </a:cubicBezTo>
                  <a:cubicBezTo>
                    <a:pt x="13" y="1"/>
                    <a:pt x="10" y="1"/>
                    <a:pt x="7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3"/>
                    <a:pt x="2" y="6"/>
                  </a:cubicBezTo>
                  <a:cubicBezTo>
                    <a:pt x="2" y="10"/>
                    <a:pt x="2" y="13"/>
                    <a:pt x="2" y="16"/>
                  </a:cubicBezTo>
                  <a:cubicBezTo>
                    <a:pt x="2" y="19"/>
                    <a:pt x="2" y="22"/>
                    <a:pt x="2" y="25"/>
                  </a:cubicBezTo>
                  <a:cubicBezTo>
                    <a:pt x="1" y="28"/>
                    <a:pt x="1" y="3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1" y="31"/>
                  </a:cubicBezTo>
                  <a:cubicBezTo>
                    <a:pt x="2" y="31"/>
                    <a:pt x="4" y="30"/>
                    <a:pt x="7" y="30"/>
                  </a:cubicBezTo>
                  <a:cubicBezTo>
                    <a:pt x="10" y="30"/>
                    <a:pt x="13" y="30"/>
                    <a:pt x="16" y="30"/>
                  </a:cubicBezTo>
                  <a:cubicBezTo>
                    <a:pt x="19" y="30"/>
                    <a:pt x="22" y="30"/>
                    <a:pt x="25" y="30"/>
                  </a:cubicBezTo>
                  <a:cubicBezTo>
                    <a:pt x="28" y="30"/>
                    <a:pt x="30" y="31"/>
                    <a:pt x="31" y="31"/>
                  </a:cubicBezTo>
                  <a:cubicBezTo>
                    <a:pt x="32" y="31"/>
                    <a:pt x="32" y="32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1" y="30"/>
                    <a:pt x="31" y="28"/>
                    <a:pt x="31" y="25"/>
                  </a:cubicBezTo>
                  <a:cubicBezTo>
                    <a:pt x="30" y="22"/>
                    <a:pt x="30" y="19"/>
                    <a:pt x="30" y="16"/>
                  </a:cubicBezTo>
                  <a:cubicBezTo>
                    <a:pt x="30" y="13"/>
                    <a:pt x="30" y="10"/>
                    <a:pt x="31" y="6"/>
                  </a:cubicBezTo>
                  <a:cubicBezTo>
                    <a:pt x="31" y="3"/>
                    <a:pt x="31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7680221" y="18855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solidFill>
                  <a:srgbClr val="006666"/>
                </a:solidFill>
                <a:latin typeface="Arial" charset="0"/>
                <a:ea typeface="ＭＳ Ｐゴシック" charset="-128"/>
              </a:rPr>
              <a:t>Platinum Society Network</a:t>
            </a:r>
            <a:endParaRPr lang="ja-JP" altLang="en-US" sz="1800" b="1" dirty="0">
              <a:solidFill>
                <a:srgbClr val="006666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220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491CD-27A5-469A-998A-0E3C33E93A86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2144506" y="624838"/>
            <a:ext cx="8158162" cy="4278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Japan overcame environmental pollution</a:t>
            </a:r>
          </a:p>
        </p:txBody>
      </p:sp>
      <p:pic>
        <p:nvPicPr>
          <p:cNvPr id="4" name="Picture 2" descr="水質汚濁現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990" y="3893825"/>
            <a:ext cx="3342940" cy="250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水質汚濁S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470" y="3896683"/>
            <a:ext cx="3291510" cy="25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降下煤塵現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307" y="1174197"/>
            <a:ext cx="3282938" cy="239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降下煤塵S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460" y="1197058"/>
            <a:ext cx="3291510" cy="23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6037738" y="2420860"/>
            <a:ext cx="274293" cy="0"/>
          </a:xfrm>
          <a:prstGeom prst="line">
            <a:avLst/>
          </a:prstGeom>
          <a:noFill/>
          <a:ln w="254000">
            <a:solidFill>
              <a:srgbClr val="339966"/>
            </a:solidFill>
            <a:round/>
            <a:headEnd type="none" w="sm" len="sm"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 sz="200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6020748" y="5154709"/>
            <a:ext cx="274293" cy="0"/>
          </a:xfrm>
          <a:prstGeom prst="line">
            <a:avLst/>
          </a:prstGeom>
          <a:noFill/>
          <a:ln w="254000">
            <a:solidFill>
              <a:srgbClr val="339966"/>
            </a:solidFill>
            <a:round/>
            <a:headEnd type="none" w="sm" len="sm"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 sz="200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388698" y="6327919"/>
            <a:ext cx="23764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ja-JP" altLang="en-US" sz="1200" dirty="0">
                <a:solidFill>
                  <a:srgbClr val="000000"/>
                </a:solidFill>
                <a:latin typeface="Arial" charset="0"/>
              </a:rPr>
              <a:t>出所：「課題先進国日本」</a:t>
            </a:r>
            <a:r>
              <a:rPr lang="en-US" altLang="ja-JP" sz="1200" dirty="0">
                <a:solidFill>
                  <a:srgbClr val="000000"/>
                </a:solidFill>
                <a:latin typeface="Arial" charset="0"/>
              </a:rPr>
              <a:t>P27</a:t>
            </a:r>
            <a:r>
              <a:rPr lang="ja-JP" altLang="en-US" sz="1200" dirty="0">
                <a:solidFill>
                  <a:srgbClr val="000000"/>
                </a:solidFill>
                <a:latin typeface="Arial" charset="0"/>
              </a:rPr>
              <a:t>（北九州市提供）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555357" y="-27480"/>
            <a:ext cx="2239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sz="2800" b="1" i="1" dirty="0">
                <a:solidFill>
                  <a:srgbClr val="0000CC"/>
                </a:solidFill>
                <a:ea typeface="ＭＳ Ｐゴシック" pitchFamily="50" charset="-128"/>
              </a:rPr>
              <a:t>   </a:t>
            </a:r>
            <a:r>
              <a:rPr lang="en-US" altLang="ja-JP" sz="1800" b="1" dirty="0">
                <a:solidFill>
                  <a:srgbClr val="006666"/>
                </a:solidFill>
                <a:ea typeface="ＭＳ Ｐゴシック" pitchFamily="50" charset="-128"/>
              </a:rPr>
              <a:t>What is Japan? </a:t>
            </a:r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7392181" y="44530"/>
            <a:ext cx="595313" cy="633412"/>
            <a:chOff x="3832" y="84"/>
            <a:chExt cx="375" cy="399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3832" y="84"/>
              <a:ext cx="213" cy="399"/>
            </a:xfrm>
            <a:custGeom>
              <a:avLst/>
              <a:gdLst>
                <a:gd name="T0" fmla="*/ 124 w 213"/>
                <a:gd name="T1" fmla="*/ 399 h 399"/>
                <a:gd name="T2" fmla="*/ 213 w 213"/>
                <a:gd name="T3" fmla="*/ 186 h 399"/>
                <a:gd name="T4" fmla="*/ 137 w 213"/>
                <a:gd name="T5" fmla="*/ 0 h 399"/>
                <a:gd name="T6" fmla="*/ 22 w 213"/>
                <a:gd name="T7" fmla="*/ 46 h 399"/>
                <a:gd name="T8" fmla="*/ 0 w 213"/>
                <a:gd name="T9" fmla="*/ 97 h 399"/>
                <a:gd name="T10" fmla="*/ 124 w 213"/>
                <a:gd name="T1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399">
                  <a:moveTo>
                    <a:pt x="124" y="399"/>
                  </a:moveTo>
                  <a:lnTo>
                    <a:pt x="213" y="186"/>
                  </a:lnTo>
                  <a:lnTo>
                    <a:pt x="137" y="0"/>
                  </a:lnTo>
                  <a:lnTo>
                    <a:pt x="22" y="46"/>
                  </a:lnTo>
                  <a:lnTo>
                    <a:pt x="0" y="9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7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3897" y="144"/>
              <a:ext cx="75" cy="75"/>
            </a:xfrm>
            <a:custGeom>
              <a:avLst/>
              <a:gdLst>
                <a:gd name="T0" fmla="*/ 134 w 134"/>
                <a:gd name="T1" fmla="*/ 0 h 134"/>
                <a:gd name="T2" fmla="*/ 129 w 134"/>
                <a:gd name="T3" fmla="*/ 2 h 134"/>
                <a:gd name="T4" fmla="*/ 105 w 134"/>
                <a:gd name="T5" fmla="*/ 6 h 134"/>
                <a:gd name="T6" fmla="*/ 67 w 134"/>
                <a:gd name="T7" fmla="*/ 8 h 134"/>
                <a:gd name="T8" fmla="*/ 28 w 134"/>
                <a:gd name="T9" fmla="*/ 6 h 134"/>
                <a:gd name="T10" fmla="*/ 4 w 134"/>
                <a:gd name="T11" fmla="*/ 2 h 134"/>
                <a:gd name="T12" fmla="*/ 0 w 134"/>
                <a:gd name="T13" fmla="*/ 0 h 134"/>
                <a:gd name="T14" fmla="*/ 2 w 134"/>
                <a:gd name="T15" fmla="*/ 4 h 134"/>
                <a:gd name="T16" fmla="*/ 6 w 134"/>
                <a:gd name="T17" fmla="*/ 29 h 134"/>
                <a:gd name="T18" fmla="*/ 7 w 134"/>
                <a:gd name="T19" fmla="*/ 67 h 134"/>
                <a:gd name="T20" fmla="*/ 6 w 134"/>
                <a:gd name="T21" fmla="*/ 105 h 134"/>
                <a:gd name="T22" fmla="*/ 2 w 134"/>
                <a:gd name="T23" fmla="*/ 129 h 134"/>
                <a:gd name="T24" fmla="*/ 0 w 134"/>
                <a:gd name="T25" fmla="*/ 134 h 134"/>
                <a:gd name="T26" fmla="*/ 0 w 134"/>
                <a:gd name="T27" fmla="*/ 134 h 134"/>
                <a:gd name="T28" fmla="*/ 4 w 134"/>
                <a:gd name="T29" fmla="*/ 132 h 134"/>
                <a:gd name="T30" fmla="*/ 28 w 134"/>
                <a:gd name="T31" fmla="*/ 128 h 134"/>
                <a:gd name="T32" fmla="*/ 67 w 134"/>
                <a:gd name="T33" fmla="*/ 126 h 134"/>
                <a:gd name="T34" fmla="*/ 105 w 134"/>
                <a:gd name="T35" fmla="*/ 128 h 134"/>
                <a:gd name="T36" fmla="*/ 129 w 134"/>
                <a:gd name="T37" fmla="*/ 132 h 134"/>
                <a:gd name="T38" fmla="*/ 134 w 134"/>
                <a:gd name="T39" fmla="*/ 134 h 134"/>
                <a:gd name="T40" fmla="*/ 131 w 134"/>
                <a:gd name="T41" fmla="*/ 129 h 134"/>
                <a:gd name="T42" fmla="*/ 128 w 134"/>
                <a:gd name="T43" fmla="*/ 105 h 134"/>
                <a:gd name="T44" fmla="*/ 126 w 134"/>
                <a:gd name="T45" fmla="*/ 67 h 134"/>
                <a:gd name="T46" fmla="*/ 128 w 134"/>
                <a:gd name="T47" fmla="*/ 29 h 134"/>
                <a:gd name="T48" fmla="*/ 131 w 134"/>
                <a:gd name="T49" fmla="*/ 4 h 134"/>
                <a:gd name="T50" fmla="*/ 134 w 134"/>
                <a:gd name="T5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34">
                  <a:moveTo>
                    <a:pt x="134" y="0"/>
                  </a:moveTo>
                  <a:cubicBezTo>
                    <a:pt x="134" y="0"/>
                    <a:pt x="132" y="1"/>
                    <a:pt x="129" y="2"/>
                  </a:cubicBezTo>
                  <a:cubicBezTo>
                    <a:pt x="126" y="4"/>
                    <a:pt x="118" y="5"/>
                    <a:pt x="105" y="6"/>
                  </a:cubicBezTo>
                  <a:cubicBezTo>
                    <a:pt x="92" y="7"/>
                    <a:pt x="79" y="8"/>
                    <a:pt x="67" y="8"/>
                  </a:cubicBezTo>
                  <a:cubicBezTo>
                    <a:pt x="55" y="8"/>
                    <a:pt x="41" y="7"/>
                    <a:pt x="28" y="6"/>
                  </a:cubicBezTo>
                  <a:cubicBezTo>
                    <a:pt x="15" y="5"/>
                    <a:pt x="7" y="4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4"/>
                  </a:cubicBezTo>
                  <a:cubicBezTo>
                    <a:pt x="3" y="8"/>
                    <a:pt x="5" y="16"/>
                    <a:pt x="6" y="29"/>
                  </a:cubicBezTo>
                  <a:cubicBezTo>
                    <a:pt x="7" y="42"/>
                    <a:pt x="7" y="55"/>
                    <a:pt x="7" y="67"/>
                  </a:cubicBezTo>
                  <a:cubicBezTo>
                    <a:pt x="7" y="79"/>
                    <a:pt x="7" y="92"/>
                    <a:pt x="6" y="105"/>
                  </a:cubicBezTo>
                  <a:cubicBezTo>
                    <a:pt x="5" y="118"/>
                    <a:pt x="3" y="126"/>
                    <a:pt x="2" y="129"/>
                  </a:cubicBezTo>
                  <a:cubicBezTo>
                    <a:pt x="1" y="133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1" y="133"/>
                    <a:pt x="4" y="132"/>
                  </a:cubicBezTo>
                  <a:cubicBezTo>
                    <a:pt x="7" y="130"/>
                    <a:pt x="15" y="129"/>
                    <a:pt x="28" y="128"/>
                  </a:cubicBezTo>
                  <a:cubicBezTo>
                    <a:pt x="41" y="127"/>
                    <a:pt x="55" y="126"/>
                    <a:pt x="67" y="126"/>
                  </a:cubicBezTo>
                  <a:cubicBezTo>
                    <a:pt x="79" y="126"/>
                    <a:pt x="92" y="127"/>
                    <a:pt x="105" y="128"/>
                  </a:cubicBezTo>
                  <a:cubicBezTo>
                    <a:pt x="118" y="129"/>
                    <a:pt x="126" y="130"/>
                    <a:pt x="129" y="132"/>
                  </a:cubicBezTo>
                  <a:cubicBezTo>
                    <a:pt x="132" y="133"/>
                    <a:pt x="134" y="134"/>
                    <a:pt x="134" y="134"/>
                  </a:cubicBezTo>
                  <a:cubicBezTo>
                    <a:pt x="134" y="134"/>
                    <a:pt x="133" y="133"/>
                    <a:pt x="131" y="129"/>
                  </a:cubicBezTo>
                  <a:cubicBezTo>
                    <a:pt x="130" y="126"/>
                    <a:pt x="129" y="118"/>
                    <a:pt x="128" y="105"/>
                  </a:cubicBezTo>
                  <a:cubicBezTo>
                    <a:pt x="127" y="92"/>
                    <a:pt x="126" y="79"/>
                    <a:pt x="126" y="67"/>
                  </a:cubicBezTo>
                  <a:cubicBezTo>
                    <a:pt x="126" y="55"/>
                    <a:pt x="127" y="42"/>
                    <a:pt x="128" y="29"/>
                  </a:cubicBezTo>
                  <a:cubicBezTo>
                    <a:pt x="129" y="16"/>
                    <a:pt x="130" y="8"/>
                    <a:pt x="131" y="4"/>
                  </a:cubicBezTo>
                  <a:cubicBezTo>
                    <a:pt x="133" y="1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5" name="Freeform 37"/>
            <p:cNvSpPr>
              <a:spLocks/>
            </p:cNvSpPr>
            <p:nvPr/>
          </p:nvSpPr>
          <p:spPr bwMode="auto">
            <a:xfrm>
              <a:off x="4189" y="225"/>
              <a:ext cx="18" cy="18"/>
            </a:xfrm>
            <a:custGeom>
              <a:avLst/>
              <a:gdLst>
                <a:gd name="T0" fmla="*/ 32 w 32"/>
                <a:gd name="T1" fmla="*/ 0 h 32"/>
                <a:gd name="T2" fmla="*/ 31 w 32"/>
                <a:gd name="T3" fmla="*/ 0 h 32"/>
                <a:gd name="T4" fmla="*/ 25 w 32"/>
                <a:gd name="T5" fmla="*/ 1 h 32"/>
                <a:gd name="T6" fmla="*/ 16 w 32"/>
                <a:gd name="T7" fmla="*/ 1 h 32"/>
                <a:gd name="T8" fmla="*/ 7 w 32"/>
                <a:gd name="T9" fmla="*/ 1 h 32"/>
                <a:gd name="T10" fmla="*/ 1 w 32"/>
                <a:gd name="T11" fmla="*/ 0 h 32"/>
                <a:gd name="T12" fmla="*/ 0 w 32"/>
                <a:gd name="T13" fmla="*/ 0 h 32"/>
                <a:gd name="T14" fmla="*/ 1 w 32"/>
                <a:gd name="T15" fmla="*/ 1 h 32"/>
                <a:gd name="T16" fmla="*/ 2 w 32"/>
                <a:gd name="T17" fmla="*/ 6 h 32"/>
                <a:gd name="T18" fmla="*/ 2 w 32"/>
                <a:gd name="T19" fmla="*/ 16 h 32"/>
                <a:gd name="T20" fmla="*/ 2 w 32"/>
                <a:gd name="T21" fmla="*/ 25 h 32"/>
                <a:gd name="T22" fmla="*/ 1 w 32"/>
                <a:gd name="T23" fmla="*/ 31 h 32"/>
                <a:gd name="T24" fmla="*/ 0 w 32"/>
                <a:gd name="T25" fmla="*/ 32 h 32"/>
                <a:gd name="T26" fmla="*/ 0 w 32"/>
                <a:gd name="T27" fmla="*/ 32 h 32"/>
                <a:gd name="T28" fmla="*/ 1 w 32"/>
                <a:gd name="T29" fmla="*/ 31 h 32"/>
                <a:gd name="T30" fmla="*/ 7 w 32"/>
                <a:gd name="T31" fmla="*/ 30 h 32"/>
                <a:gd name="T32" fmla="*/ 16 w 32"/>
                <a:gd name="T33" fmla="*/ 30 h 32"/>
                <a:gd name="T34" fmla="*/ 25 w 32"/>
                <a:gd name="T35" fmla="*/ 30 h 32"/>
                <a:gd name="T36" fmla="*/ 31 w 32"/>
                <a:gd name="T37" fmla="*/ 31 h 32"/>
                <a:gd name="T38" fmla="*/ 32 w 32"/>
                <a:gd name="T39" fmla="*/ 32 h 32"/>
                <a:gd name="T40" fmla="*/ 32 w 32"/>
                <a:gd name="T41" fmla="*/ 31 h 32"/>
                <a:gd name="T42" fmla="*/ 31 w 32"/>
                <a:gd name="T43" fmla="*/ 25 h 32"/>
                <a:gd name="T44" fmla="*/ 30 w 32"/>
                <a:gd name="T45" fmla="*/ 16 h 32"/>
                <a:gd name="T46" fmla="*/ 31 w 32"/>
                <a:gd name="T47" fmla="*/ 6 h 32"/>
                <a:gd name="T48" fmla="*/ 32 w 32"/>
                <a:gd name="T49" fmla="*/ 1 h 32"/>
                <a:gd name="T50" fmla="*/ 32 w 32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2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30" y="0"/>
                    <a:pt x="28" y="1"/>
                    <a:pt x="25" y="1"/>
                  </a:cubicBezTo>
                  <a:cubicBezTo>
                    <a:pt x="22" y="1"/>
                    <a:pt x="19" y="1"/>
                    <a:pt x="16" y="1"/>
                  </a:cubicBezTo>
                  <a:cubicBezTo>
                    <a:pt x="13" y="1"/>
                    <a:pt x="10" y="1"/>
                    <a:pt x="7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3"/>
                    <a:pt x="2" y="6"/>
                  </a:cubicBezTo>
                  <a:cubicBezTo>
                    <a:pt x="2" y="10"/>
                    <a:pt x="2" y="13"/>
                    <a:pt x="2" y="16"/>
                  </a:cubicBezTo>
                  <a:cubicBezTo>
                    <a:pt x="2" y="19"/>
                    <a:pt x="2" y="22"/>
                    <a:pt x="2" y="25"/>
                  </a:cubicBezTo>
                  <a:cubicBezTo>
                    <a:pt x="1" y="28"/>
                    <a:pt x="1" y="3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1" y="31"/>
                  </a:cubicBezTo>
                  <a:cubicBezTo>
                    <a:pt x="2" y="31"/>
                    <a:pt x="4" y="30"/>
                    <a:pt x="7" y="30"/>
                  </a:cubicBezTo>
                  <a:cubicBezTo>
                    <a:pt x="10" y="30"/>
                    <a:pt x="13" y="30"/>
                    <a:pt x="16" y="30"/>
                  </a:cubicBezTo>
                  <a:cubicBezTo>
                    <a:pt x="19" y="30"/>
                    <a:pt x="22" y="30"/>
                    <a:pt x="25" y="30"/>
                  </a:cubicBezTo>
                  <a:cubicBezTo>
                    <a:pt x="28" y="30"/>
                    <a:pt x="30" y="31"/>
                    <a:pt x="31" y="31"/>
                  </a:cubicBezTo>
                  <a:cubicBezTo>
                    <a:pt x="32" y="31"/>
                    <a:pt x="32" y="32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1" y="30"/>
                    <a:pt x="31" y="28"/>
                    <a:pt x="31" y="25"/>
                  </a:cubicBezTo>
                  <a:cubicBezTo>
                    <a:pt x="30" y="22"/>
                    <a:pt x="30" y="19"/>
                    <a:pt x="30" y="16"/>
                  </a:cubicBezTo>
                  <a:cubicBezTo>
                    <a:pt x="30" y="13"/>
                    <a:pt x="30" y="10"/>
                    <a:pt x="31" y="6"/>
                  </a:cubicBezTo>
                  <a:cubicBezTo>
                    <a:pt x="31" y="3"/>
                    <a:pt x="31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7680221" y="18855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solidFill>
                  <a:srgbClr val="006666"/>
                </a:solidFill>
                <a:latin typeface="Arial" charset="0"/>
                <a:ea typeface="ＭＳ Ｐゴシック" charset="-128"/>
              </a:rPr>
              <a:t>Platinum Society Network</a:t>
            </a:r>
            <a:endParaRPr lang="ja-JP" altLang="en-US" sz="1800" b="1" dirty="0">
              <a:solidFill>
                <a:srgbClr val="006666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121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491CD-27A5-469A-998A-0E3C33E93A86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pic>
        <p:nvPicPr>
          <p:cNvPr id="3" name="Picture 2" descr="日本のセメント産業のエネルギー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1268413"/>
            <a:ext cx="6481763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27351" y="5872164"/>
            <a:ext cx="576263" cy="327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kern="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1960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11676" y="5872164"/>
            <a:ext cx="576263" cy="327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kern="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1970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167438" y="5872164"/>
            <a:ext cx="5762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1980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751763" y="5872164"/>
            <a:ext cx="5762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1990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104064" y="5943601"/>
            <a:ext cx="1152525" cy="39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400" kern="0">
                <a:solidFill>
                  <a:srgbClr val="000000"/>
                </a:solidFill>
              </a:rPr>
              <a:t>year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9452653" y="2021826"/>
            <a:ext cx="360362" cy="327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ja-JP" sz="2000" kern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480551" y="2352676"/>
            <a:ext cx="1008063" cy="327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ja-JP" sz="2000" kern="0">
                <a:solidFill>
                  <a:srgbClr val="000000"/>
                </a:solidFill>
                <a:latin typeface="ＭＳ Ｐゴシック"/>
                <a:ea typeface="ＭＳ Ｐゴシック"/>
              </a:rPr>
              <a:t>Denmark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480550" y="2625726"/>
            <a:ext cx="865188" cy="327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ja-JP" sz="2000" kern="0">
                <a:solidFill>
                  <a:srgbClr val="000000"/>
                </a:solidFill>
                <a:latin typeface="ＭＳ Ｐゴシック"/>
                <a:ea typeface="ＭＳ Ｐゴシック"/>
              </a:rPr>
              <a:t>Belgium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9482138" y="2922589"/>
            <a:ext cx="792162" cy="327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ja-JP" sz="2000" kern="0">
                <a:solidFill>
                  <a:srgbClr val="000000"/>
                </a:solidFill>
                <a:latin typeface="ＭＳ Ｐゴシック"/>
                <a:ea typeface="ＭＳ Ｐゴシック"/>
              </a:rPr>
              <a:t>France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9482139" y="3198814"/>
            <a:ext cx="865187" cy="327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ja-JP" sz="2000" kern="0">
                <a:solidFill>
                  <a:srgbClr val="000000"/>
                </a:solidFill>
                <a:latin typeface="ＭＳ Ｐゴシック"/>
                <a:ea typeface="ＭＳ Ｐゴシック"/>
              </a:rPr>
              <a:t>Sweden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919289" y="6308725"/>
            <a:ext cx="35274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i="1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Source: Japan Cement Association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9553575" y="3671889"/>
            <a:ext cx="71913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000">
                <a:solidFill>
                  <a:srgbClr val="000000"/>
                </a:solidFill>
                <a:latin typeface="ＭＳ Ｐゴシック"/>
                <a:ea typeface="ＭＳ Ｐゴシック"/>
              </a:rPr>
              <a:t>Japan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 rot="-5400000">
            <a:off x="612776" y="3273426"/>
            <a:ext cx="2863850" cy="327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b="1" kern="0">
                <a:solidFill>
                  <a:srgbClr val="000000"/>
                </a:solidFill>
              </a:rPr>
              <a:t>Energy for production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352675" y="5040314"/>
            <a:ext cx="863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1,000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352675" y="4321176"/>
            <a:ext cx="863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2,000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352676" y="3600451"/>
            <a:ext cx="7921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3,000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279651" y="2879726"/>
            <a:ext cx="9366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4,000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279651" y="2087564"/>
            <a:ext cx="9366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5,000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2928939" y="5616576"/>
            <a:ext cx="28733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0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208213" y="1368426"/>
            <a:ext cx="10080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6,000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1631951" y="1657351"/>
            <a:ext cx="7921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="1">
                <a:solidFill>
                  <a:srgbClr val="000000"/>
                </a:solidFill>
                <a:latin typeface="ＭＳ Ｐゴシック" charset="-128"/>
              </a:rPr>
              <a:t>(MJ/t)</a:t>
            </a:r>
          </a:p>
        </p:txBody>
      </p:sp>
      <p:cxnSp>
        <p:nvCxnSpPr>
          <p:cNvPr id="25" name="直線コネクタ 25"/>
          <p:cNvCxnSpPr>
            <a:cxnSpLocks noChangeShapeType="1"/>
          </p:cNvCxnSpPr>
          <p:nvPr/>
        </p:nvCxnSpPr>
        <p:spPr bwMode="auto">
          <a:xfrm>
            <a:off x="7319964" y="4427539"/>
            <a:ext cx="2376487" cy="1587"/>
          </a:xfrm>
          <a:prstGeom prst="line">
            <a:avLst/>
          </a:prstGeom>
          <a:noFill/>
          <a:ln w="38100" algn="ctr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テキスト ボックス 26"/>
          <p:cNvSpPr txBox="1">
            <a:spLocks noChangeArrowheads="1"/>
          </p:cNvSpPr>
          <p:nvPr/>
        </p:nvSpPr>
        <p:spPr bwMode="auto">
          <a:xfrm>
            <a:off x="8239125" y="4500563"/>
            <a:ext cx="189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000000"/>
                </a:solidFill>
                <a:ea typeface="ＭＳ Ｐゴシック" charset="-128"/>
              </a:rPr>
              <a:t>Theoretical </a:t>
            </a:r>
          </a:p>
        </p:txBody>
      </p:sp>
      <p:sp>
        <p:nvSpPr>
          <p:cNvPr id="27" name="テキスト ボックス 27"/>
          <p:cNvSpPr txBox="1">
            <a:spLocks noChangeArrowheads="1"/>
          </p:cNvSpPr>
          <p:nvPr/>
        </p:nvSpPr>
        <p:spPr bwMode="auto">
          <a:xfrm>
            <a:off x="4583790" y="620611"/>
            <a:ext cx="58865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sz="2800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Japan overcame energy crises </a:t>
            </a:r>
          </a:p>
          <a:p>
            <a:pPr eaLnBrk="1" hangingPunct="1"/>
            <a:r>
              <a:rPr lang="en-US" altLang="ja-JP" sz="2800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increasing energy efficiency.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291514" y="6230938"/>
            <a:ext cx="2376487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ja-JP" altLang="en-US" sz="1200" b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出所：「課題先進国日本」</a:t>
            </a:r>
            <a:r>
              <a:rPr lang="en-US" altLang="ja-JP" sz="1200" b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P114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1555357" y="-27480"/>
            <a:ext cx="2239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sz="2800" b="1" i="1" dirty="0">
                <a:solidFill>
                  <a:srgbClr val="0000CC"/>
                </a:solidFill>
                <a:ea typeface="ＭＳ Ｐゴシック" pitchFamily="50" charset="-128"/>
              </a:rPr>
              <a:t>   </a:t>
            </a:r>
            <a:r>
              <a:rPr lang="en-US" altLang="ja-JP" sz="1800" b="1" dirty="0">
                <a:solidFill>
                  <a:srgbClr val="006666"/>
                </a:solidFill>
                <a:ea typeface="ＭＳ Ｐゴシック" pitchFamily="50" charset="-128"/>
              </a:rPr>
              <a:t>What is Japan? </a:t>
            </a:r>
          </a:p>
        </p:txBody>
      </p:sp>
      <p:grpSp>
        <p:nvGrpSpPr>
          <p:cNvPr id="31" name="Group 4"/>
          <p:cNvGrpSpPr>
            <a:grpSpLocks noChangeAspect="1"/>
          </p:cNvGrpSpPr>
          <p:nvPr/>
        </p:nvGrpSpPr>
        <p:grpSpPr bwMode="auto">
          <a:xfrm>
            <a:off x="7392181" y="44530"/>
            <a:ext cx="595313" cy="633412"/>
            <a:chOff x="3832" y="84"/>
            <a:chExt cx="375" cy="399"/>
          </a:xfrm>
        </p:grpSpPr>
        <p:sp>
          <p:nvSpPr>
            <p:cNvPr id="32" name="Freeform 5"/>
            <p:cNvSpPr>
              <a:spLocks/>
            </p:cNvSpPr>
            <p:nvPr/>
          </p:nvSpPr>
          <p:spPr bwMode="auto">
            <a:xfrm>
              <a:off x="3832" y="84"/>
              <a:ext cx="213" cy="399"/>
            </a:xfrm>
            <a:custGeom>
              <a:avLst/>
              <a:gdLst>
                <a:gd name="T0" fmla="*/ 124 w 213"/>
                <a:gd name="T1" fmla="*/ 399 h 399"/>
                <a:gd name="T2" fmla="*/ 213 w 213"/>
                <a:gd name="T3" fmla="*/ 186 h 399"/>
                <a:gd name="T4" fmla="*/ 137 w 213"/>
                <a:gd name="T5" fmla="*/ 0 h 399"/>
                <a:gd name="T6" fmla="*/ 22 w 213"/>
                <a:gd name="T7" fmla="*/ 46 h 399"/>
                <a:gd name="T8" fmla="*/ 0 w 213"/>
                <a:gd name="T9" fmla="*/ 97 h 399"/>
                <a:gd name="T10" fmla="*/ 124 w 213"/>
                <a:gd name="T1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399">
                  <a:moveTo>
                    <a:pt x="124" y="399"/>
                  </a:moveTo>
                  <a:lnTo>
                    <a:pt x="213" y="186"/>
                  </a:lnTo>
                  <a:lnTo>
                    <a:pt x="137" y="0"/>
                  </a:lnTo>
                  <a:lnTo>
                    <a:pt x="22" y="46"/>
                  </a:lnTo>
                  <a:lnTo>
                    <a:pt x="0" y="9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7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3897" y="144"/>
              <a:ext cx="75" cy="75"/>
            </a:xfrm>
            <a:custGeom>
              <a:avLst/>
              <a:gdLst>
                <a:gd name="T0" fmla="*/ 134 w 134"/>
                <a:gd name="T1" fmla="*/ 0 h 134"/>
                <a:gd name="T2" fmla="*/ 129 w 134"/>
                <a:gd name="T3" fmla="*/ 2 h 134"/>
                <a:gd name="T4" fmla="*/ 105 w 134"/>
                <a:gd name="T5" fmla="*/ 6 h 134"/>
                <a:gd name="T6" fmla="*/ 67 w 134"/>
                <a:gd name="T7" fmla="*/ 8 h 134"/>
                <a:gd name="T8" fmla="*/ 28 w 134"/>
                <a:gd name="T9" fmla="*/ 6 h 134"/>
                <a:gd name="T10" fmla="*/ 4 w 134"/>
                <a:gd name="T11" fmla="*/ 2 h 134"/>
                <a:gd name="T12" fmla="*/ 0 w 134"/>
                <a:gd name="T13" fmla="*/ 0 h 134"/>
                <a:gd name="T14" fmla="*/ 2 w 134"/>
                <a:gd name="T15" fmla="*/ 4 h 134"/>
                <a:gd name="T16" fmla="*/ 6 w 134"/>
                <a:gd name="T17" fmla="*/ 29 h 134"/>
                <a:gd name="T18" fmla="*/ 7 w 134"/>
                <a:gd name="T19" fmla="*/ 67 h 134"/>
                <a:gd name="T20" fmla="*/ 6 w 134"/>
                <a:gd name="T21" fmla="*/ 105 h 134"/>
                <a:gd name="T22" fmla="*/ 2 w 134"/>
                <a:gd name="T23" fmla="*/ 129 h 134"/>
                <a:gd name="T24" fmla="*/ 0 w 134"/>
                <a:gd name="T25" fmla="*/ 134 h 134"/>
                <a:gd name="T26" fmla="*/ 0 w 134"/>
                <a:gd name="T27" fmla="*/ 134 h 134"/>
                <a:gd name="T28" fmla="*/ 4 w 134"/>
                <a:gd name="T29" fmla="*/ 132 h 134"/>
                <a:gd name="T30" fmla="*/ 28 w 134"/>
                <a:gd name="T31" fmla="*/ 128 h 134"/>
                <a:gd name="T32" fmla="*/ 67 w 134"/>
                <a:gd name="T33" fmla="*/ 126 h 134"/>
                <a:gd name="T34" fmla="*/ 105 w 134"/>
                <a:gd name="T35" fmla="*/ 128 h 134"/>
                <a:gd name="T36" fmla="*/ 129 w 134"/>
                <a:gd name="T37" fmla="*/ 132 h 134"/>
                <a:gd name="T38" fmla="*/ 134 w 134"/>
                <a:gd name="T39" fmla="*/ 134 h 134"/>
                <a:gd name="T40" fmla="*/ 131 w 134"/>
                <a:gd name="T41" fmla="*/ 129 h 134"/>
                <a:gd name="T42" fmla="*/ 128 w 134"/>
                <a:gd name="T43" fmla="*/ 105 h 134"/>
                <a:gd name="T44" fmla="*/ 126 w 134"/>
                <a:gd name="T45" fmla="*/ 67 h 134"/>
                <a:gd name="T46" fmla="*/ 128 w 134"/>
                <a:gd name="T47" fmla="*/ 29 h 134"/>
                <a:gd name="T48" fmla="*/ 131 w 134"/>
                <a:gd name="T49" fmla="*/ 4 h 134"/>
                <a:gd name="T50" fmla="*/ 134 w 134"/>
                <a:gd name="T5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34">
                  <a:moveTo>
                    <a:pt x="134" y="0"/>
                  </a:moveTo>
                  <a:cubicBezTo>
                    <a:pt x="134" y="0"/>
                    <a:pt x="132" y="1"/>
                    <a:pt x="129" y="2"/>
                  </a:cubicBezTo>
                  <a:cubicBezTo>
                    <a:pt x="126" y="4"/>
                    <a:pt x="118" y="5"/>
                    <a:pt x="105" y="6"/>
                  </a:cubicBezTo>
                  <a:cubicBezTo>
                    <a:pt x="92" y="7"/>
                    <a:pt x="79" y="8"/>
                    <a:pt x="67" y="8"/>
                  </a:cubicBezTo>
                  <a:cubicBezTo>
                    <a:pt x="55" y="8"/>
                    <a:pt x="41" y="7"/>
                    <a:pt x="28" y="6"/>
                  </a:cubicBezTo>
                  <a:cubicBezTo>
                    <a:pt x="15" y="5"/>
                    <a:pt x="7" y="4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4"/>
                  </a:cubicBezTo>
                  <a:cubicBezTo>
                    <a:pt x="3" y="8"/>
                    <a:pt x="5" y="16"/>
                    <a:pt x="6" y="29"/>
                  </a:cubicBezTo>
                  <a:cubicBezTo>
                    <a:pt x="7" y="42"/>
                    <a:pt x="7" y="55"/>
                    <a:pt x="7" y="67"/>
                  </a:cubicBezTo>
                  <a:cubicBezTo>
                    <a:pt x="7" y="79"/>
                    <a:pt x="7" y="92"/>
                    <a:pt x="6" y="105"/>
                  </a:cubicBezTo>
                  <a:cubicBezTo>
                    <a:pt x="5" y="118"/>
                    <a:pt x="3" y="126"/>
                    <a:pt x="2" y="129"/>
                  </a:cubicBezTo>
                  <a:cubicBezTo>
                    <a:pt x="1" y="133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1" y="133"/>
                    <a:pt x="4" y="132"/>
                  </a:cubicBezTo>
                  <a:cubicBezTo>
                    <a:pt x="7" y="130"/>
                    <a:pt x="15" y="129"/>
                    <a:pt x="28" y="128"/>
                  </a:cubicBezTo>
                  <a:cubicBezTo>
                    <a:pt x="41" y="127"/>
                    <a:pt x="55" y="126"/>
                    <a:pt x="67" y="126"/>
                  </a:cubicBezTo>
                  <a:cubicBezTo>
                    <a:pt x="79" y="126"/>
                    <a:pt x="92" y="127"/>
                    <a:pt x="105" y="128"/>
                  </a:cubicBezTo>
                  <a:cubicBezTo>
                    <a:pt x="118" y="129"/>
                    <a:pt x="126" y="130"/>
                    <a:pt x="129" y="132"/>
                  </a:cubicBezTo>
                  <a:cubicBezTo>
                    <a:pt x="132" y="133"/>
                    <a:pt x="134" y="134"/>
                    <a:pt x="134" y="134"/>
                  </a:cubicBezTo>
                  <a:cubicBezTo>
                    <a:pt x="134" y="134"/>
                    <a:pt x="133" y="133"/>
                    <a:pt x="131" y="129"/>
                  </a:cubicBezTo>
                  <a:cubicBezTo>
                    <a:pt x="130" y="126"/>
                    <a:pt x="129" y="118"/>
                    <a:pt x="128" y="105"/>
                  </a:cubicBezTo>
                  <a:cubicBezTo>
                    <a:pt x="127" y="92"/>
                    <a:pt x="126" y="79"/>
                    <a:pt x="126" y="67"/>
                  </a:cubicBezTo>
                  <a:cubicBezTo>
                    <a:pt x="126" y="55"/>
                    <a:pt x="127" y="42"/>
                    <a:pt x="128" y="29"/>
                  </a:cubicBezTo>
                  <a:cubicBezTo>
                    <a:pt x="129" y="16"/>
                    <a:pt x="130" y="8"/>
                    <a:pt x="131" y="4"/>
                  </a:cubicBezTo>
                  <a:cubicBezTo>
                    <a:pt x="133" y="1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4189" y="225"/>
              <a:ext cx="18" cy="18"/>
            </a:xfrm>
            <a:custGeom>
              <a:avLst/>
              <a:gdLst>
                <a:gd name="T0" fmla="*/ 32 w 32"/>
                <a:gd name="T1" fmla="*/ 0 h 32"/>
                <a:gd name="T2" fmla="*/ 31 w 32"/>
                <a:gd name="T3" fmla="*/ 0 h 32"/>
                <a:gd name="T4" fmla="*/ 25 w 32"/>
                <a:gd name="T5" fmla="*/ 1 h 32"/>
                <a:gd name="T6" fmla="*/ 16 w 32"/>
                <a:gd name="T7" fmla="*/ 1 h 32"/>
                <a:gd name="T8" fmla="*/ 7 w 32"/>
                <a:gd name="T9" fmla="*/ 1 h 32"/>
                <a:gd name="T10" fmla="*/ 1 w 32"/>
                <a:gd name="T11" fmla="*/ 0 h 32"/>
                <a:gd name="T12" fmla="*/ 0 w 32"/>
                <a:gd name="T13" fmla="*/ 0 h 32"/>
                <a:gd name="T14" fmla="*/ 1 w 32"/>
                <a:gd name="T15" fmla="*/ 1 h 32"/>
                <a:gd name="T16" fmla="*/ 2 w 32"/>
                <a:gd name="T17" fmla="*/ 6 h 32"/>
                <a:gd name="T18" fmla="*/ 2 w 32"/>
                <a:gd name="T19" fmla="*/ 16 h 32"/>
                <a:gd name="T20" fmla="*/ 2 w 32"/>
                <a:gd name="T21" fmla="*/ 25 h 32"/>
                <a:gd name="T22" fmla="*/ 1 w 32"/>
                <a:gd name="T23" fmla="*/ 31 h 32"/>
                <a:gd name="T24" fmla="*/ 0 w 32"/>
                <a:gd name="T25" fmla="*/ 32 h 32"/>
                <a:gd name="T26" fmla="*/ 0 w 32"/>
                <a:gd name="T27" fmla="*/ 32 h 32"/>
                <a:gd name="T28" fmla="*/ 1 w 32"/>
                <a:gd name="T29" fmla="*/ 31 h 32"/>
                <a:gd name="T30" fmla="*/ 7 w 32"/>
                <a:gd name="T31" fmla="*/ 30 h 32"/>
                <a:gd name="T32" fmla="*/ 16 w 32"/>
                <a:gd name="T33" fmla="*/ 30 h 32"/>
                <a:gd name="T34" fmla="*/ 25 w 32"/>
                <a:gd name="T35" fmla="*/ 30 h 32"/>
                <a:gd name="T36" fmla="*/ 31 w 32"/>
                <a:gd name="T37" fmla="*/ 31 h 32"/>
                <a:gd name="T38" fmla="*/ 32 w 32"/>
                <a:gd name="T39" fmla="*/ 32 h 32"/>
                <a:gd name="T40" fmla="*/ 32 w 32"/>
                <a:gd name="T41" fmla="*/ 31 h 32"/>
                <a:gd name="T42" fmla="*/ 31 w 32"/>
                <a:gd name="T43" fmla="*/ 25 h 32"/>
                <a:gd name="T44" fmla="*/ 30 w 32"/>
                <a:gd name="T45" fmla="*/ 16 h 32"/>
                <a:gd name="T46" fmla="*/ 31 w 32"/>
                <a:gd name="T47" fmla="*/ 6 h 32"/>
                <a:gd name="T48" fmla="*/ 32 w 32"/>
                <a:gd name="T49" fmla="*/ 1 h 32"/>
                <a:gd name="T50" fmla="*/ 32 w 32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2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30" y="0"/>
                    <a:pt x="28" y="1"/>
                    <a:pt x="25" y="1"/>
                  </a:cubicBezTo>
                  <a:cubicBezTo>
                    <a:pt x="22" y="1"/>
                    <a:pt x="19" y="1"/>
                    <a:pt x="16" y="1"/>
                  </a:cubicBezTo>
                  <a:cubicBezTo>
                    <a:pt x="13" y="1"/>
                    <a:pt x="10" y="1"/>
                    <a:pt x="7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3"/>
                    <a:pt x="2" y="6"/>
                  </a:cubicBezTo>
                  <a:cubicBezTo>
                    <a:pt x="2" y="10"/>
                    <a:pt x="2" y="13"/>
                    <a:pt x="2" y="16"/>
                  </a:cubicBezTo>
                  <a:cubicBezTo>
                    <a:pt x="2" y="19"/>
                    <a:pt x="2" y="22"/>
                    <a:pt x="2" y="25"/>
                  </a:cubicBezTo>
                  <a:cubicBezTo>
                    <a:pt x="1" y="28"/>
                    <a:pt x="1" y="3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1"/>
                    <a:pt x="1" y="31"/>
                  </a:cubicBezTo>
                  <a:cubicBezTo>
                    <a:pt x="2" y="31"/>
                    <a:pt x="4" y="30"/>
                    <a:pt x="7" y="30"/>
                  </a:cubicBezTo>
                  <a:cubicBezTo>
                    <a:pt x="10" y="30"/>
                    <a:pt x="13" y="30"/>
                    <a:pt x="16" y="30"/>
                  </a:cubicBezTo>
                  <a:cubicBezTo>
                    <a:pt x="19" y="30"/>
                    <a:pt x="22" y="30"/>
                    <a:pt x="25" y="30"/>
                  </a:cubicBezTo>
                  <a:cubicBezTo>
                    <a:pt x="28" y="30"/>
                    <a:pt x="30" y="31"/>
                    <a:pt x="31" y="31"/>
                  </a:cubicBezTo>
                  <a:cubicBezTo>
                    <a:pt x="32" y="31"/>
                    <a:pt x="32" y="32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1" y="30"/>
                    <a:pt x="31" y="28"/>
                    <a:pt x="31" y="25"/>
                  </a:cubicBezTo>
                  <a:cubicBezTo>
                    <a:pt x="30" y="22"/>
                    <a:pt x="30" y="19"/>
                    <a:pt x="30" y="16"/>
                  </a:cubicBezTo>
                  <a:cubicBezTo>
                    <a:pt x="30" y="13"/>
                    <a:pt x="30" y="10"/>
                    <a:pt x="31" y="6"/>
                  </a:cubicBezTo>
                  <a:cubicBezTo>
                    <a:pt x="31" y="3"/>
                    <a:pt x="31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7680221" y="18855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solidFill>
                  <a:srgbClr val="006666"/>
                </a:solidFill>
                <a:latin typeface="Arial" charset="0"/>
                <a:ea typeface="ＭＳ Ｐゴシック" charset="-128"/>
              </a:rPr>
              <a:t>Platinum Society Network</a:t>
            </a:r>
            <a:endParaRPr lang="ja-JP" altLang="en-US" sz="1800" b="1" dirty="0">
              <a:solidFill>
                <a:srgbClr val="006666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883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9807</TotalTime>
  <Words>1924</Words>
  <Application>Microsoft Office PowerPoint</Application>
  <PresentationFormat>Widescreen</PresentationFormat>
  <Paragraphs>562</Paragraphs>
  <Slides>35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52" baseType="lpstr">
      <vt:lpstr>Arial Unicode MS</vt:lpstr>
      <vt:lpstr>ＭＳ ゴシック</vt:lpstr>
      <vt:lpstr>ＭＳ 明朝</vt:lpstr>
      <vt:lpstr>ＭＳ Ｐゴシック</vt:lpstr>
      <vt:lpstr>ＭＳ Ｐ明朝</vt:lpstr>
      <vt:lpstr>SimSun</vt:lpstr>
      <vt:lpstr>Arial</vt:lpstr>
      <vt:lpstr>Calibri</vt:lpstr>
      <vt:lpstr>HGP創英角ｺﾞｼｯｸUB</vt:lpstr>
      <vt:lpstr>Tahoma</vt:lpstr>
      <vt:lpstr>Times New Roman</vt:lpstr>
      <vt:lpstr>Wingdings</vt:lpstr>
      <vt:lpstr>デザインの設定</vt:lpstr>
      <vt:lpstr>3_デザインの設定</vt:lpstr>
      <vt:lpstr>1_デザインの設定</vt:lpstr>
      <vt:lpstr>グラフ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㈱日立製作所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産業競争力懇談会（ＣＯＣＮ） 　活動報告</dc:title>
  <dc:creator>yamano</dc:creator>
  <cp:lastModifiedBy>Owsley, Mark</cp:lastModifiedBy>
  <cp:revision>907</cp:revision>
  <cp:lastPrinted>2015-07-29T01:55:05Z</cp:lastPrinted>
  <dcterms:created xsi:type="dcterms:W3CDTF">2007-07-26T04:09:15Z</dcterms:created>
  <dcterms:modified xsi:type="dcterms:W3CDTF">2015-10-28T17:45:57Z</dcterms:modified>
</cp:coreProperties>
</file>