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3" r:id="rId1"/>
  </p:sldMasterIdLst>
  <p:sldIdLst>
    <p:sldId id="256" r:id="rId2"/>
    <p:sldId id="261" r:id="rId3"/>
    <p:sldId id="262" r:id="rId4"/>
    <p:sldId id="263"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47" d="100"/>
          <a:sy n="47" d="100"/>
        </p:scale>
        <p:origin x="90"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4200EAD-D5E6-4154-88E9-D14AB5467EDE}"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073F4-3327-439B-AE35-E9B64647469D}" type="slidenum">
              <a:rPr lang="en-US" smtClean="0"/>
              <a:t>‹#›</a:t>
            </a:fld>
            <a:endParaRPr lang="en-US"/>
          </a:p>
        </p:txBody>
      </p:sp>
    </p:spTree>
    <p:extLst>
      <p:ext uri="{BB962C8B-B14F-4D97-AF65-F5344CB8AC3E}">
        <p14:creationId xmlns:p14="http://schemas.microsoft.com/office/powerpoint/2010/main" val="2472561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200EAD-D5E6-4154-88E9-D14AB5467EDE}"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073F4-3327-439B-AE35-E9B64647469D}" type="slidenum">
              <a:rPr lang="en-US" smtClean="0"/>
              <a:t>‹#›</a:t>
            </a:fld>
            <a:endParaRPr lang="en-US"/>
          </a:p>
        </p:txBody>
      </p:sp>
    </p:spTree>
    <p:extLst>
      <p:ext uri="{BB962C8B-B14F-4D97-AF65-F5344CB8AC3E}">
        <p14:creationId xmlns:p14="http://schemas.microsoft.com/office/powerpoint/2010/main" val="138896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200EAD-D5E6-4154-88E9-D14AB5467EDE}"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073F4-3327-439B-AE35-E9B64647469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926487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200EAD-D5E6-4154-88E9-D14AB5467EDE}"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073F4-3327-439B-AE35-E9B64647469D}" type="slidenum">
              <a:rPr lang="en-US" smtClean="0"/>
              <a:t>‹#›</a:t>
            </a:fld>
            <a:endParaRPr lang="en-US"/>
          </a:p>
        </p:txBody>
      </p:sp>
    </p:spTree>
    <p:extLst>
      <p:ext uri="{BB962C8B-B14F-4D97-AF65-F5344CB8AC3E}">
        <p14:creationId xmlns:p14="http://schemas.microsoft.com/office/powerpoint/2010/main" val="9430298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200EAD-D5E6-4154-88E9-D14AB5467EDE}"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073F4-3327-439B-AE35-E9B64647469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734364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200EAD-D5E6-4154-88E9-D14AB5467EDE}"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073F4-3327-439B-AE35-E9B64647469D}" type="slidenum">
              <a:rPr lang="en-US" smtClean="0"/>
              <a:t>‹#›</a:t>
            </a:fld>
            <a:endParaRPr lang="en-US"/>
          </a:p>
        </p:txBody>
      </p:sp>
    </p:spTree>
    <p:extLst>
      <p:ext uri="{BB962C8B-B14F-4D97-AF65-F5344CB8AC3E}">
        <p14:creationId xmlns:p14="http://schemas.microsoft.com/office/powerpoint/2010/main" val="28745302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200EAD-D5E6-4154-88E9-D14AB5467EDE}"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073F4-3327-439B-AE35-E9B64647469D}" type="slidenum">
              <a:rPr lang="en-US" smtClean="0"/>
              <a:t>‹#›</a:t>
            </a:fld>
            <a:endParaRPr lang="en-US"/>
          </a:p>
        </p:txBody>
      </p:sp>
    </p:spTree>
    <p:extLst>
      <p:ext uri="{BB962C8B-B14F-4D97-AF65-F5344CB8AC3E}">
        <p14:creationId xmlns:p14="http://schemas.microsoft.com/office/powerpoint/2010/main" val="12145791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200EAD-D5E6-4154-88E9-D14AB5467EDE}"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073F4-3327-439B-AE35-E9B64647469D}" type="slidenum">
              <a:rPr lang="en-US" smtClean="0"/>
              <a:t>‹#›</a:t>
            </a:fld>
            <a:endParaRPr lang="en-US"/>
          </a:p>
        </p:txBody>
      </p:sp>
    </p:spTree>
    <p:extLst>
      <p:ext uri="{BB962C8B-B14F-4D97-AF65-F5344CB8AC3E}">
        <p14:creationId xmlns:p14="http://schemas.microsoft.com/office/powerpoint/2010/main" val="3512772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200EAD-D5E6-4154-88E9-D14AB5467EDE}"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073F4-3327-439B-AE35-E9B64647469D}" type="slidenum">
              <a:rPr lang="en-US" smtClean="0"/>
              <a:t>‹#›</a:t>
            </a:fld>
            <a:endParaRPr lang="en-US"/>
          </a:p>
        </p:txBody>
      </p:sp>
    </p:spTree>
    <p:extLst>
      <p:ext uri="{BB962C8B-B14F-4D97-AF65-F5344CB8AC3E}">
        <p14:creationId xmlns:p14="http://schemas.microsoft.com/office/powerpoint/2010/main" val="3688946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200EAD-D5E6-4154-88E9-D14AB5467EDE}"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073F4-3327-439B-AE35-E9B64647469D}" type="slidenum">
              <a:rPr lang="en-US" smtClean="0"/>
              <a:t>‹#›</a:t>
            </a:fld>
            <a:endParaRPr lang="en-US"/>
          </a:p>
        </p:txBody>
      </p:sp>
    </p:spTree>
    <p:extLst>
      <p:ext uri="{BB962C8B-B14F-4D97-AF65-F5344CB8AC3E}">
        <p14:creationId xmlns:p14="http://schemas.microsoft.com/office/powerpoint/2010/main" val="3341845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4200EAD-D5E6-4154-88E9-D14AB5467EDE}"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2073F4-3327-439B-AE35-E9B64647469D}" type="slidenum">
              <a:rPr lang="en-US" smtClean="0"/>
              <a:t>‹#›</a:t>
            </a:fld>
            <a:endParaRPr lang="en-US"/>
          </a:p>
        </p:txBody>
      </p:sp>
    </p:spTree>
    <p:extLst>
      <p:ext uri="{BB962C8B-B14F-4D97-AF65-F5344CB8AC3E}">
        <p14:creationId xmlns:p14="http://schemas.microsoft.com/office/powerpoint/2010/main" val="1734536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4200EAD-D5E6-4154-88E9-D14AB5467EDE}" type="datetimeFigureOut">
              <a:rPr lang="en-US" smtClean="0"/>
              <a:t>9/28/2016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2073F4-3327-439B-AE35-E9B64647469D}" type="slidenum">
              <a:rPr lang="en-US" smtClean="0"/>
              <a:t>‹#›</a:t>
            </a:fld>
            <a:endParaRPr lang="en-US"/>
          </a:p>
        </p:txBody>
      </p:sp>
    </p:spTree>
    <p:extLst>
      <p:ext uri="{BB962C8B-B14F-4D97-AF65-F5344CB8AC3E}">
        <p14:creationId xmlns:p14="http://schemas.microsoft.com/office/powerpoint/2010/main" val="1680465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4200EAD-D5E6-4154-88E9-D14AB5467EDE}" type="datetimeFigureOut">
              <a:rPr lang="en-US" smtClean="0"/>
              <a:t>9/28/2016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2073F4-3327-439B-AE35-E9B64647469D}" type="slidenum">
              <a:rPr lang="en-US" smtClean="0"/>
              <a:t>‹#›</a:t>
            </a:fld>
            <a:endParaRPr lang="en-US"/>
          </a:p>
        </p:txBody>
      </p:sp>
    </p:spTree>
    <p:extLst>
      <p:ext uri="{BB962C8B-B14F-4D97-AF65-F5344CB8AC3E}">
        <p14:creationId xmlns:p14="http://schemas.microsoft.com/office/powerpoint/2010/main" val="2181778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200EAD-D5E6-4154-88E9-D14AB5467EDE}" type="datetimeFigureOut">
              <a:rPr lang="en-US" smtClean="0"/>
              <a:t>9/28/2016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2073F4-3327-439B-AE35-E9B64647469D}" type="slidenum">
              <a:rPr lang="en-US" smtClean="0"/>
              <a:t>‹#›</a:t>
            </a:fld>
            <a:endParaRPr lang="en-US"/>
          </a:p>
        </p:txBody>
      </p:sp>
    </p:spTree>
    <p:extLst>
      <p:ext uri="{BB962C8B-B14F-4D97-AF65-F5344CB8AC3E}">
        <p14:creationId xmlns:p14="http://schemas.microsoft.com/office/powerpoint/2010/main" val="3139308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200EAD-D5E6-4154-88E9-D14AB5467EDE}"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2073F4-3327-439B-AE35-E9B64647469D}" type="slidenum">
              <a:rPr lang="en-US" smtClean="0"/>
              <a:t>‹#›</a:t>
            </a:fld>
            <a:endParaRPr lang="en-US"/>
          </a:p>
        </p:txBody>
      </p:sp>
    </p:spTree>
    <p:extLst>
      <p:ext uri="{BB962C8B-B14F-4D97-AF65-F5344CB8AC3E}">
        <p14:creationId xmlns:p14="http://schemas.microsoft.com/office/powerpoint/2010/main" val="2994411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2073F4-3327-439B-AE35-E9B64647469D}" type="slidenum">
              <a:rPr lang="en-US" smtClean="0"/>
              <a:t>‹#›</a:t>
            </a:fld>
            <a:endParaRPr lang="en-US"/>
          </a:p>
        </p:txBody>
      </p:sp>
      <p:sp>
        <p:nvSpPr>
          <p:cNvPr id="5" name="Date Placeholder 4"/>
          <p:cNvSpPr>
            <a:spLocks noGrp="1"/>
          </p:cNvSpPr>
          <p:nvPr>
            <p:ph type="dt" sz="half" idx="10"/>
          </p:nvPr>
        </p:nvSpPr>
        <p:spPr/>
        <p:txBody>
          <a:bodyPr/>
          <a:lstStyle/>
          <a:p>
            <a:fld id="{24200EAD-D5E6-4154-88E9-D14AB5467EDE}" type="datetimeFigureOut">
              <a:rPr lang="en-US" smtClean="0"/>
              <a:t>9/28/2016</a:t>
            </a:fld>
            <a:endParaRPr lang="en-US"/>
          </a:p>
        </p:txBody>
      </p:sp>
    </p:spTree>
    <p:extLst>
      <p:ext uri="{BB962C8B-B14F-4D97-AF65-F5344CB8AC3E}">
        <p14:creationId xmlns:p14="http://schemas.microsoft.com/office/powerpoint/2010/main" val="3315782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4200EAD-D5E6-4154-88E9-D14AB5467EDE}" type="datetimeFigureOut">
              <a:rPr lang="en-US" smtClean="0"/>
              <a:t>9/28/2016</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32073F4-3327-439B-AE35-E9B64647469D}" type="slidenum">
              <a:rPr lang="en-US" smtClean="0"/>
              <a:t>‹#›</a:t>
            </a:fld>
            <a:endParaRPr lang="en-US"/>
          </a:p>
        </p:txBody>
      </p:sp>
    </p:spTree>
    <p:extLst>
      <p:ext uri="{BB962C8B-B14F-4D97-AF65-F5344CB8AC3E}">
        <p14:creationId xmlns:p14="http://schemas.microsoft.com/office/powerpoint/2010/main" val="1890077365"/>
      </p:ext>
    </p:extLst>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 id="2147483875" r:id="rId12"/>
    <p:sldLayoutId id="2147483876" r:id="rId13"/>
    <p:sldLayoutId id="2147483877" r:id="rId14"/>
    <p:sldLayoutId id="2147483878" r:id="rId15"/>
    <p:sldLayoutId id="214748387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7278" y="-213360"/>
            <a:ext cx="11131868" cy="1584960"/>
          </a:xfrm>
        </p:spPr>
        <p:txBody>
          <a:bodyPr/>
          <a:lstStyle/>
          <a:p>
            <a:pPr algn="l"/>
            <a:r>
              <a:rPr lang="en-US" sz="4400" dirty="0">
                <a:solidFill>
                  <a:schemeClr val="bg1">
                    <a:lumMod val="50000"/>
                  </a:schemeClr>
                </a:solidFill>
              </a:rPr>
              <a:t>CTEC </a:t>
            </a:r>
            <a:r>
              <a:rPr lang="en-US" sz="4400" dirty="0" smtClean="0">
                <a:solidFill>
                  <a:schemeClr val="bg1">
                    <a:lumMod val="50000"/>
                  </a:schemeClr>
                </a:solidFill>
              </a:rPr>
              <a:t>111 PowerShell </a:t>
            </a:r>
            <a:r>
              <a:rPr lang="en-US" sz="4400" dirty="0">
                <a:solidFill>
                  <a:schemeClr val="bg1">
                    <a:lumMod val="50000"/>
                  </a:schemeClr>
                </a:solidFill>
              </a:rPr>
              <a:t>Fundamentals</a:t>
            </a:r>
            <a:endParaRPr lang="en-US" sz="4400" dirty="0">
              <a:solidFill>
                <a:schemeClr val="accent3">
                  <a:lumMod val="40000"/>
                  <a:lumOff val="60000"/>
                </a:schemeClr>
              </a:solidFill>
            </a:endParaRPr>
          </a:p>
        </p:txBody>
      </p:sp>
      <p:sp>
        <p:nvSpPr>
          <p:cNvPr id="3" name="Subtitle 2"/>
          <p:cNvSpPr>
            <a:spLocks noGrp="1"/>
          </p:cNvSpPr>
          <p:nvPr>
            <p:ph type="subTitle" idx="1"/>
          </p:nvPr>
        </p:nvSpPr>
        <p:spPr>
          <a:xfrm>
            <a:off x="727278" y="1371600"/>
            <a:ext cx="9028748" cy="1947333"/>
          </a:xfrm>
        </p:spPr>
        <p:txBody>
          <a:bodyPr>
            <a:noAutofit/>
          </a:bodyPr>
          <a:lstStyle/>
          <a:p>
            <a:pPr marL="342900" indent="-342900" algn="l">
              <a:buFont typeface="Arial" panose="020B0604020202020204" pitchFamily="34" charset="0"/>
              <a:buChar char="•"/>
            </a:pPr>
            <a:r>
              <a:rPr lang="en-US" sz="2400" dirty="0" smtClean="0">
                <a:solidFill>
                  <a:schemeClr val="bg1">
                    <a:lumMod val="50000"/>
                  </a:schemeClr>
                </a:solidFill>
              </a:rPr>
              <a:t>Will replace CTEC 110,  Command Line Essential which covers foundational skills in both Linux and Command Line</a:t>
            </a:r>
          </a:p>
          <a:p>
            <a:pPr marL="342900" indent="-342900" algn="l">
              <a:buFont typeface="Arial" panose="020B0604020202020204" pitchFamily="34" charset="0"/>
              <a:buChar char="•"/>
            </a:pPr>
            <a:r>
              <a:rPr lang="en-US" sz="2400" dirty="0">
                <a:solidFill>
                  <a:schemeClr val="bg1">
                    <a:lumMod val="50000"/>
                  </a:schemeClr>
                </a:solidFill>
              </a:rPr>
              <a:t> </a:t>
            </a:r>
            <a:r>
              <a:rPr lang="en-US" sz="2400" dirty="0" smtClean="0">
                <a:solidFill>
                  <a:schemeClr val="bg1">
                    <a:lumMod val="50000"/>
                  </a:schemeClr>
                </a:solidFill>
              </a:rPr>
              <a:t>CTEC 110 only currently utilized in Computer Support curriculum</a:t>
            </a:r>
            <a:endParaRPr lang="en-US" sz="2400" dirty="0">
              <a:solidFill>
                <a:schemeClr val="bg1">
                  <a:lumMod val="50000"/>
                </a:schemeClr>
              </a:solidFill>
            </a:endParaRPr>
          </a:p>
          <a:p>
            <a:pPr marL="342900" indent="-342900" algn="l">
              <a:buFont typeface="Arial" panose="020B0604020202020204" pitchFamily="34" charset="0"/>
              <a:buChar char="•"/>
            </a:pPr>
            <a:r>
              <a:rPr lang="en-US" sz="2400" dirty="0" smtClean="0">
                <a:solidFill>
                  <a:schemeClr val="bg1">
                    <a:lumMod val="50000"/>
                  </a:schemeClr>
                </a:solidFill>
              </a:rPr>
              <a:t>CTEC 111 will drop the Linux content in a three credit course environment and focus solely on PowerShell in a two credit course </a:t>
            </a:r>
          </a:p>
          <a:p>
            <a:pPr marL="342900" indent="-342900" algn="l">
              <a:buFont typeface="Arial" panose="020B0604020202020204" pitchFamily="34" charset="0"/>
              <a:buChar char="•"/>
            </a:pPr>
            <a:r>
              <a:rPr lang="en-US" sz="2400" dirty="0" smtClean="0">
                <a:solidFill>
                  <a:schemeClr val="bg1">
                    <a:lumMod val="50000"/>
                  </a:schemeClr>
                </a:solidFill>
              </a:rPr>
              <a:t>CTEC </a:t>
            </a:r>
            <a:r>
              <a:rPr lang="en-US" sz="2400" dirty="0" smtClean="0">
                <a:solidFill>
                  <a:schemeClr val="bg1">
                    <a:lumMod val="50000"/>
                  </a:schemeClr>
                </a:solidFill>
              </a:rPr>
              <a:t>111 </a:t>
            </a:r>
            <a:r>
              <a:rPr lang="en-US" sz="2400" dirty="0" smtClean="0">
                <a:solidFill>
                  <a:schemeClr val="bg1">
                    <a:lumMod val="50000"/>
                  </a:schemeClr>
                </a:solidFill>
              </a:rPr>
              <a:t>is designed to be a part of the  Computer Support, Networking and Microsoft Network </a:t>
            </a:r>
            <a:r>
              <a:rPr lang="en-US" sz="2400" dirty="0" smtClean="0">
                <a:solidFill>
                  <a:schemeClr val="bg1">
                    <a:lumMod val="50000"/>
                  </a:schemeClr>
                </a:solidFill>
              </a:rPr>
              <a:t>Administrator </a:t>
            </a:r>
            <a:r>
              <a:rPr lang="en-US" sz="2400" dirty="0" smtClean="0">
                <a:solidFill>
                  <a:schemeClr val="bg1">
                    <a:lumMod val="50000"/>
                  </a:schemeClr>
                </a:solidFill>
              </a:rPr>
              <a:t>programs</a:t>
            </a:r>
          </a:p>
          <a:p>
            <a:pPr marL="342900" indent="-342900" algn="l">
              <a:buFont typeface="Arial" panose="020B0604020202020204" pitchFamily="34" charset="0"/>
              <a:buChar char="•"/>
            </a:pPr>
            <a:endParaRPr lang="en-US" sz="2400" dirty="0" smtClean="0">
              <a:solidFill>
                <a:schemeClr val="bg1">
                  <a:lumMod val="50000"/>
                </a:schemeClr>
              </a:solidFill>
            </a:endParaRPr>
          </a:p>
        </p:txBody>
      </p:sp>
    </p:spTree>
    <p:extLst>
      <p:ext uri="{BB962C8B-B14F-4D97-AF65-F5344CB8AC3E}">
        <p14:creationId xmlns:p14="http://schemas.microsoft.com/office/powerpoint/2010/main" val="2748707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1744" y="441733"/>
            <a:ext cx="11131868" cy="1584960"/>
          </a:xfrm>
        </p:spPr>
        <p:txBody>
          <a:bodyPr/>
          <a:lstStyle/>
          <a:p>
            <a:pPr algn="l"/>
            <a:r>
              <a:rPr lang="en-US" sz="4400" dirty="0">
                <a:solidFill>
                  <a:schemeClr val="bg1">
                    <a:lumMod val="50000"/>
                  </a:schemeClr>
                </a:solidFill>
              </a:rPr>
              <a:t>CTEC </a:t>
            </a:r>
            <a:r>
              <a:rPr lang="en-US" sz="4400" dirty="0" smtClean="0">
                <a:solidFill>
                  <a:schemeClr val="bg1">
                    <a:lumMod val="50000"/>
                  </a:schemeClr>
                </a:solidFill>
              </a:rPr>
              <a:t>111 PowerShell Fundamentals</a:t>
            </a:r>
            <a:br>
              <a:rPr lang="en-US" sz="4400" dirty="0" smtClean="0">
                <a:solidFill>
                  <a:schemeClr val="bg1">
                    <a:lumMod val="50000"/>
                  </a:schemeClr>
                </a:solidFill>
              </a:rPr>
            </a:br>
            <a:r>
              <a:rPr lang="en-US" sz="4400" dirty="0" smtClean="0">
                <a:solidFill>
                  <a:schemeClr val="bg1">
                    <a:lumMod val="50000"/>
                  </a:schemeClr>
                </a:solidFill>
              </a:rPr>
              <a:t>Proposed Course Description</a:t>
            </a:r>
            <a:endParaRPr lang="en-US" sz="4400" dirty="0">
              <a:solidFill>
                <a:schemeClr val="accent3">
                  <a:lumMod val="40000"/>
                  <a:lumOff val="60000"/>
                </a:schemeClr>
              </a:solidFill>
            </a:endParaRPr>
          </a:p>
        </p:txBody>
      </p:sp>
      <p:sp>
        <p:nvSpPr>
          <p:cNvPr id="3" name="Subtitle 2"/>
          <p:cNvSpPr>
            <a:spLocks noGrp="1"/>
          </p:cNvSpPr>
          <p:nvPr>
            <p:ph type="subTitle" idx="1"/>
          </p:nvPr>
        </p:nvSpPr>
        <p:spPr>
          <a:xfrm>
            <a:off x="727278" y="2149522"/>
            <a:ext cx="9028748" cy="1947333"/>
          </a:xfrm>
        </p:spPr>
        <p:txBody>
          <a:bodyPr>
            <a:noAutofit/>
          </a:bodyPr>
          <a:lstStyle/>
          <a:p>
            <a:pPr algn="l"/>
            <a:r>
              <a:rPr lang="en-US" sz="2800" dirty="0"/>
              <a:t>Provides skills and experience in the Windows </a:t>
            </a:r>
            <a:r>
              <a:rPr lang="en-US" sz="2800" dirty="0" smtClean="0"/>
              <a:t>PowerShell </a:t>
            </a:r>
            <a:r>
              <a:rPr lang="en-US" sz="2800" dirty="0"/>
              <a:t>command line environment for preparation towards careers in computer and information technology related fields.  Topics include command line syntax, file system interactions and managing network systems in </a:t>
            </a:r>
            <a:r>
              <a:rPr lang="en-US" sz="2800" dirty="0" smtClean="0"/>
              <a:t>PowerShell</a:t>
            </a:r>
            <a:r>
              <a:rPr lang="en-US" sz="2800" dirty="0"/>
              <a:t>, scripting, </a:t>
            </a:r>
            <a:r>
              <a:rPr lang="en-US" sz="2800" dirty="0" smtClean="0"/>
              <a:t>functions, </a:t>
            </a:r>
            <a:r>
              <a:rPr lang="en-US" sz="2800" dirty="0"/>
              <a:t>and </a:t>
            </a:r>
            <a:r>
              <a:rPr lang="en-US" sz="2800" dirty="0" smtClean="0"/>
              <a:t>use of PowerShell </a:t>
            </a:r>
            <a:r>
              <a:rPr lang="en-US" sz="2800" dirty="0"/>
              <a:t>with Active </a:t>
            </a:r>
            <a:r>
              <a:rPr lang="en-US" sz="2800" dirty="0" smtClean="0"/>
              <a:t>Directory. Prerequisite</a:t>
            </a:r>
            <a:r>
              <a:rPr lang="en-US" sz="2800" dirty="0"/>
              <a:t>: Eligibility for ENGL 098</a:t>
            </a:r>
            <a:r>
              <a:rPr lang="en-US" sz="2400" dirty="0"/>
              <a:t>.</a:t>
            </a:r>
            <a:endParaRPr lang="en-US" sz="2400" dirty="0" smtClean="0">
              <a:solidFill>
                <a:schemeClr val="bg1">
                  <a:lumMod val="50000"/>
                </a:schemeClr>
              </a:solidFill>
            </a:endParaRPr>
          </a:p>
        </p:txBody>
      </p:sp>
    </p:spTree>
    <p:extLst>
      <p:ext uri="{BB962C8B-B14F-4D97-AF65-F5344CB8AC3E}">
        <p14:creationId xmlns:p14="http://schemas.microsoft.com/office/powerpoint/2010/main" val="29663240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1744" y="441733"/>
            <a:ext cx="11131868" cy="1584960"/>
          </a:xfrm>
        </p:spPr>
        <p:txBody>
          <a:bodyPr/>
          <a:lstStyle/>
          <a:p>
            <a:pPr algn="l"/>
            <a:r>
              <a:rPr lang="en-US" sz="4400" dirty="0">
                <a:solidFill>
                  <a:schemeClr val="bg1">
                    <a:lumMod val="50000"/>
                  </a:schemeClr>
                </a:solidFill>
              </a:rPr>
              <a:t>CTEC </a:t>
            </a:r>
            <a:r>
              <a:rPr lang="en-US" sz="4400" dirty="0" smtClean="0">
                <a:solidFill>
                  <a:schemeClr val="bg1">
                    <a:lumMod val="50000"/>
                  </a:schemeClr>
                </a:solidFill>
              </a:rPr>
              <a:t>111 PowerShell Fundamentals</a:t>
            </a:r>
            <a:br>
              <a:rPr lang="en-US" sz="4400" dirty="0" smtClean="0">
                <a:solidFill>
                  <a:schemeClr val="bg1">
                    <a:lumMod val="50000"/>
                  </a:schemeClr>
                </a:solidFill>
              </a:rPr>
            </a:br>
            <a:r>
              <a:rPr lang="en-US" sz="4400" dirty="0" smtClean="0">
                <a:solidFill>
                  <a:schemeClr val="bg1">
                    <a:lumMod val="50000"/>
                  </a:schemeClr>
                </a:solidFill>
              </a:rPr>
              <a:t>Rationale for this course I</a:t>
            </a:r>
            <a:endParaRPr lang="en-US" sz="4400" dirty="0">
              <a:solidFill>
                <a:schemeClr val="accent3">
                  <a:lumMod val="40000"/>
                  <a:lumOff val="60000"/>
                </a:schemeClr>
              </a:solidFill>
            </a:endParaRPr>
          </a:p>
        </p:txBody>
      </p:sp>
      <p:sp>
        <p:nvSpPr>
          <p:cNvPr id="3" name="Subtitle 2"/>
          <p:cNvSpPr>
            <a:spLocks noGrp="1"/>
          </p:cNvSpPr>
          <p:nvPr>
            <p:ph type="subTitle" idx="1"/>
          </p:nvPr>
        </p:nvSpPr>
        <p:spPr>
          <a:xfrm>
            <a:off x="727278" y="2149522"/>
            <a:ext cx="9028748" cy="1947333"/>
          </a:xfrm>
        </p:spPr>
        <p:txBody>
          <a:bodyPr>
            <a:noAutofit/>
          </a:bodyPr>
          <a:lstStyle/>
          <a:p>
            <a:pPr marL="342900" indent="-342900" algn="l">
              <a:buFont typeface="Arial" panose="020B0604020202020204" pitchFamily="34" charset="0"/>
              <a:buChar char="•"/>
            </a:pPr>
            <a:r>
              <a:rPr lang="en-US" sz="2800" dirty="0"/>
              <a:t>CTEC 111 will replace CTEC 110 Command Line Essentials as a course for the Computer Support program and will also be utilized by the Networking and Microsoft Administration programs as a course to give network administrators and IT workers familiarity and skills in MS PowerShell, which students will later utilize in their network studies.  </a:t>
            </a:r>
            <a:endParaRPr lang="en-US" sz="2800" dirty="0" smtClean="0">
              <a:solidFill>
                <a:schemeClr val="bg1">
                  <a:lumMod val="50000"/>
                </a:schemeClr>
              </a:solidFill>
            </a:endParaRPr>
          </a:p>
        </p:txBody>
      </p:sp>
    </p:spTree>
    <p:extLst>
      <p:ext uri="{BB962C8B-B14F-4D97-AF65-F5344CB8AC3E}">
        <p14:creationId xmlns:p14="http://schemas.microsoft.com/office/powerpoint/2010/main" val="38213875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9291" y="441733"/>
            <a:ext cx="11131868" cy="1584960"/>
          </a:xfrm>
        </p:spPr>
        <p:txBody>
          <a:bodyPr/>
          <a:lstStyle/>
          <a:p>
            <a:pPr algn="l"/>
            <a:r>
              <a:rPr lang="en-US" sz="4400" dirty="0">
                <a:solidFill>
                  <a:schemeClr val="bg1">
                    <a:lumMod val="50000"/>
                  </a:schemeClr>
                </a:solidFill>
              </a:rPr>
              <a:t>CTEC </a:t>
            </a:r>
            <a:r>
              <a:rPr lang="en-US" sz="4400" dirty="0" smtClean="0">
                <a:solidFill>
                  <a:schemeClr val="bg1">
                    <a:lumMod val="50000"/>
                  </a:schemeClr>
                </a:solidFill>
              </a:rPr>
              <a:t>111 PowerShell Fundamentals</a:t>
            </a:r>
            <a:br>
              <a:rPr lang="en-US" sz="4400" dirty="0" smtClean="0">
                <a:solidFill>
                  <a:schemeClr val="bg1">
                    <a:lumMod val="50000"/>
                  </a:schemeClr>
                </a:solidFill>
              </a:rPr>
            </a:br>
            <a:r>
              <a:rPr lang="en-US" sz="4400" dirty="0" smtClean="0">
                <a:solidFill>
                  <a:schemeClr val="bg1">
                    <a:lumMod val="50000"/>
                  </a:schemeClr>
                </a:solidFill>
              </a:rPr>
              <a:t>Rationale for this course II</a:t>
            </a:r>
            <a:endParaRPr lang="en-US" sz="4400" dirty="0">
              <a:solidFill>
                <a:schemeClr val="accent3">
                  <a:lumMod val="40000"/>
                  <a:lumOff val="60000"/>
                </a:schemeClr>
              </a:solidFill>
            </a:endParaRPr>
          </a:p>
        </p:txBody>
      </p:sp>
      <p:sp>
        <p:nvSpPr>
          <p:cNvPr id="3" name="Subtitle 2"/>
          <p:cNvSpPr>
            <a:spLocks noGrp="1"/>
          </p:cNvSpPr>
          <p:nvPr>
            <p:ph type="subTitle" idx="1"/>
          </p:nvPr>
        </p:nvSpPr>
        <p:spPr>
          <a:xfrm>
            <a:off x="727278" y="2149522"/>
            <a:ext cx="9028748" cy="1947333"/>
          </a:xfrm>
        </p:spPr>
        <p:txBody>
          <a:bodyPr>
            <a:noAutofit/>
          </a:bodyPr>
          <a:lstStyle/>
          <a:p>
            <a:pPr marL="342900" indent="-342900" algn="l">
              <a:buFont typeface="Arial" panose="020B0604020202020204" pitchFamily="34" charset="0"/>
              <a:buChar char="•"/>
            </a:pPr>
            <a:r>
              <a:rPr lang="en-US" sz="2800" dirty="0" smtClean="0"/>
              <a:t>Course </a:t>
            </a:r>
            <a:r>
              <a:rPr lang="en-US" sz="2800" dirty="0"/>
              <a:t>will feature a 2 credit structure and serves a role similar to the 2 credit NTEC 103, which also prepares students for networking skills. Linux command line essentials  will be covered in our programs in the new NTEC 151 Linux course also proposed for the 2017-18 catalog </a:t>
            </a:r>
            <a:endParaRPr lang="en-US" sz="2800" dirty="0" smtClean="0">
              <a:solidFill>
                <a:schemeClr val="bg1">
                  <a:lumMod val="50000"/>
                </a:schemeClr>
              </a:solidFill>
            </a:endParaRPr>
          </a:p>
        </p:txBody>
      </p:sp>
    </p:spTree>
    <p:extLst>
      <p:ext uri="{BB962C8B-B14F-4D97-AF65-F5344CB8AC3E}">
        <p14:creationId xmlns:p14="http://schemas.microsoft.com/office/powerpoint/2010/main" val="132289646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112</TotalTime>
  <Words>250</Words>
  <Application>Microsoft Office PowerPoint</Application>
  <PresentationFormat>Widescreen</PresentationFormat>
  <Paragraphs>11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Trebuchet MS</vt:lpstr>
      <vt:lpstr>Wingdings 3</vt:lpstr>
      <vt:lpstr>Facet</vt:lpstr>
      <vt:lpstr>CTEC 111 PowerShell Fundamentals</vt:lpstr>
      <vt:lpstr>CTEC 111 PowerShell Fundamentals Proposed Course Description</vt:lpstr>
      <vt:lpstr>CTEC 111 PowerShell Fundamentals Rationale for this course I</vt:lpstr>
      <vt:lpstr>CTEC 111 PowerShell Fundamentals Rationale for this course II</vt:lpstr>
    </vt:vector>
  </TitlesOfParts>
  <Company>Clark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PowerShell Fundamentals</dc:title>
  <dc:creator>Coleman, Adam</dc:creator>
  <cp:lastModifiedBy>Farron, Nichola</cp:lastModifiedBy>
  <cp:revision>10</cp:revision>
  <dcterms:created xsi:type="dcterms:W3CDTF">2016-09-28T21:25:47Z</dcterms:created>
  <dcterms:modified xsi:type="dcterms:W3CDTF">2016-09-29T02:47:53Z</dcterms:modified>
</cp:coreProperties>
</file>