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60" r:id="rId4"/>
    <p:sldId id="257" r:id="rId5"/>
    <p:sldId id="258" r:id="rId6"/>
    <p:sldId id="259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36" d="100"/>
          <a:sy n="36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889305"/>
            <a:ext cx="8689976" cy="2509213"/>
          </a:xfrm>
        </p:spPr>
        <p:txBody>
          <a:bodyPr/>
          <a:lstStyle/>
          <a:p>
            <a:r>
              <a:rPr lang="en-US" dirty="0" smtClean="0"/>
              <a:t>ECE </a:t>
            </a:r>
            <a:r>
              <a:rPr lang="en-US" dirty="0" err="1" smtClean="0"/>
              <a:t>i</a:t>
            </a:r>
            <a:r>
              <a:rPr lang="en-US" dirty="0" smtClean="0"/>
              <a:t>-BEST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ECE Advisory Committee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11.17.17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Janette Clay &amp; Nicole Hopkins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92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I-BEST?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913775" y="1946468"/>
            <a:ext cx="10363826" cy="3786820"/>
          </a:xfrm>
        </p:spPr>
        <p:txBody>
          <a:bodyPr>
            <a:noAutofit/>
          </a:bodyPr>
          <a:lstStyle/>
          <a:p>
            <a:r>
              <a:rPr lang="en-US" b="1" u="sng" cap="none" dirty="0" smtClean="0"/>
              <a:t>I</a:t>
            </a:r>
            <a:r>
              <a:rPr lang="en-US" cap="none" dirty="0" smtClean="0"/>
              <a:t>ntegrated </a:t>
            </a:r>
            <a:r>
              <a:rPr lang="en-US" b="1" u="sng" cap="none" dirty="0" smtClean="0"/>
              <a:t>B</a:t>
            </a:r>
            <a:r>
              <a:rPr lang="en-US" cap="none" dirty="0" smtClean="0"/>
              <a:t>asic </a:t>
            </a:r>
            <a:r>
              <a:rPr lang="en-US" b="1" u="sng" cap="none" dirty="0" smtClean="0"/>
              <a:t>E</a:t>
            </a:r>
            <a:r>
              <a:rPr lang="en-US" cap="none" dirty="0" smtClean="0"/>
              <a:t>ducation &amp; </a:t>
            </a:r>
            <a:r>
              <a:rPr lang="en-US" b="1" u="sng" cap="none" dirty="0" smtClean="0"/>
              <a:t>S</a:t>
            </a:r>
            <a:r>
              <a:rPr lang="en-US" cap="none" dirty="0" smtClean="0"/>
              <a:t>kills </a:t>
            </a:r>
            <a:r>
              <a:rPr lang="en-US" b="1" u="sng" cap="none" dirty="0" smtClean="0"/>
              <a:t>T</a:t>
            </a:r>
            <a:r>
              <a:rPr lang="en-US" cap="none" dirty="0" smtClean="0"/>
              <a:t>raining</a:t>
            </a:r>
          </a:p>
          <a:p>
            <a:r>
              <a:rPr lang="en-US" cap="none" dirty="0" smtClean="0"/>
              <a:t>“Bridge” from Transitional </a:t>
            </a:r>
            <a:r>
              <a:rPr lang="en-US" cap="none" dirty="0"/>
              <a:t>S</a:t>
            </a:r>
            <a:r>
              <a:rPr lang="en-US" cap="none" dirty="0" smtClean="0"/>
              <a:t>tudies </a:t>
            </a:r>
            <a:r>
              <a:rPr lang="en-US" cap="none" dirty="0" smtClean="0">
                <a:sym typeface="Wingdings" panose="05000000000000000000" pitchFamily="2" charset="2"/>
              </a:rPr>
              <a:t> college level classes</a:t>
            </a:r>
            <a:endParaRPr lang="en-US" cap="none" dirty="0" smtClean="0"/>
          </a:p>
          <a:p>
            <a:r>
              <a:rPr lang="en-US" cap="none" dirty="0" smtClean="0"/>
              <a:t>Students earn college level credits &amp; grades</a:t>
            </a:r>
          </a:p>
          <a:p>
            <a:r>
              <a:rPr lang="en-US" cap="none" dirty="0" smtClean="0"/>
              <a:t>Team taught integrated curriculum</a:t>
            </a:r>
          </a:p>
          <a:p>
            <a:pPr lvl="1"/>
            <a:r>
              <a:rPr lang="en-US" cap="none" dirty="0" smtClean="0"/>
              <a:t>At least 50% overlap of instruction required</a:t>
            </a:r>
          </a:p>
          <a:p>
            <a:r>
              <a:rPr lang="en-US" cap="none" dirty="0" smtClean="0"/>
              <a:t>Wrap around support services</a:t>
            </a:r>
          </a:p>
          <a:p>
            <a:r>
              <a:rPr lang="en-US" cap="none" dirty="0" smtClean="0"/>
              <a:t>At </a:t>
            </a:r>
            <a:r>
              <a:rPr lang="en-US" cap="none" dirty="0"/>
              <a:t>C</a:t>
            </a:r>
            <a:r>
              <a:rPr lang="en-US" cap="none" dirty="0" smtClean="0"/>
              <a:t>lark </a:t>
            </a:r>
            <a:r>
              <a:rPr lang="en-US" cap="none" dirty="0"/>
              <a:t>C</a:t>
            </a:r>
            <a:r>
              <a:rPr lang="en-US" cap="none" dirty="0" smtClean="0"/>
              <a:t>ollege: Dedicated I-BEST support class – all cohorts</a:t>
            </a:r>
          </a:p>
          <a:p>
            <a:pPr lvl="1"/>
            <a:r>
              <a:rPr lang="en-US" cap="none" dirty="0"/>
              <a:t>Technology, </a:t>
            </a:r>
            <a:r>
              <a:rPr lang="en-US" cap="none" dirty="0" smtClean="0"/>
              <a:t>academic &amp; soft </a:t>
            </a:r>
            <a:r>
              <a:rPr lang="en-US" cap="none" dirty="0"/>
              <a:t>skills, college resources &amp; services</a:t>
            </a:r>
          </a:p>
          <a:p>
            <a:r>
              <a:rPr lang="en-US" cap="none" dirty="0" smtClean="0"/>
              <a:t>I-BEST expansion as per </a:t>
            </a:r>
            <a:r>
              <a:rPr lang="en-US" cap="none" dirty="0"/>
              <a:t>C</a:t>
            </a:r>
            <a:r>
              <a:rPr lang="en-US" cap="none" dirty="0" smtClean="0"/>
              <a:t>lark </a:t>
            </a:r>
            <a:r>
              <a:rPr lang="en-US" cap="none" dirty="0"/>
              <a:t>C</a:t>
            </a:r>
            <a:r>
              <a:rPr lang="en-US" cap="none" dirty="0" smtClean="0"/>
              <a:t>ollege 2016-2021 Academic </a:t>
            </a:r>
            <a:r>
              <a:rPr lang="en-US" cap="none" dirty="0"/>
              <a:t>P</a:t>
            </a:r>
            <a:r>
              <a:rPr lang="en-US" cap="none" dirty="0" smtClean="0"/>
              <a:t>lan</a:t>
            </a:r>
          </a:p>
        </p:txBody>
      </p:sp>
    </p:spTree>
    <p:extLst>
      <p:ext uri="{BB962C8B-B14F-4D97-AF65-F5344CB8AC3E}">
        <p14:creationId xmlns:p14="http://schemas.microsoft.com/office/powerpoint/2010/main" val="4115726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ECE I-</a:t>
            </a:r>
            <a:r>
              <a:rPr lang="en-US" dirty="0" err="1" smtClean="0"/>
              <a:t>bEST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29768" y="1901952"/>
            <a:ext cx="5590032" cy="3889247"/>
          </a:xfrm>
        </p:spPr>
        <p:txBody>
          <a:bodyPr>
            <a:noAutofit/>
          </a:bodyPr>
          <a:lstStyle/>
          <a:p>
            <a:r>
              <a:rPr lang="en-US" cap="none" dirty="0" smtClean="0"/>
              <a:t>Students earn WA state initial certificate – 1 quarter</a:t>
            </a:r>
          </a:p>
          <a:p>
            <a:r>
              <a:rPr lang="en-US" cap="none" dirty="0" smtClean="0"/>
              <a:t>Cohort of students</a:t>
            </a:r>
          </a:p>
          <a:p>
            <a:pPr lvl="1"/>
            <a:r>
              <a:rPr lang="en-US" sz="2000" cap="none" dirty="0" smtClean="0"/>
              <a:t>Capacity: 20-25</a:t>
            </a:r>
          </a:p>
          <a:p>
            <a:pPr lvl="1"/>
            <a:r>
              <a:rPr lang="en-US" sz="2000" cap="none" dirty="0" smtClean="0"/>
              <a:t>Spring 2015: 16</a:t>
            </a:r>
          </a:p>
          <a:p>
            <a:pPr lvl="1"/>
            <a:r>
              <a:rPr lang="en-US" sz="2000" cap="none" dirty="0" smtClean="0"/>
              <a:t>Spring 2016: 10</a:t>
            </a:r>
          </a:p>
          <a:p>
            <a:pPr lvl="1"/>
            <a:r>
              <a:rPr lang="en-US" sz="2000" cap="none" dirty="0" smtClean="0"/>
              <a:t>Summer 2017: 9</a:t>
            </a:r>
          </a:p>
          <a:p>
            <a:pPr lvl="1"/>
            <a:r>
              <a:rPr lang="en-US" sz="2000" cap="none" dirty="0" smtClean="0"/>
              <a:t>Summer 2018: ??</a:t>
            </a:r>
          </a:p>
          <a:p>
            <a:r>
              <a:rPr lang="en-US" cap="none" dirty="0" smtClean="0"/>
              <a:t>Team instruction &amp; integration of coursework</a:t>
            </a:r>
          </a:p>
          <a:p>
            <a:r>
              <a:rPr lang="en-US" cap="none" dirty="0" smtClean="0"/>
              <a:t>Advising / </a:t>
            </a:r>
            <a:r>
              <a:rPr lang="en-US" cap="none" dirty="0" err="1" smtClean="0"/>
              <a:t>ed</a:t>
            </a:r>
            <a:r>
              <a:rPr lang="en-US" cap="none" dirty="0" smtClean="0"/>
              <a:t> planning for future ECE certificates &amp; degrees</a:t>
            </a:r>
            <a:endParaRPr lang="en-US" cap="none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883293"/>
              </p:ext>
            </p:extLst>
          </p:nvPr>
        </p:nvGraphicFramePr>
        <p:xfrm>
          <a:off x="6473952" y="2476468"/>
          <a:ext cx="4617720" cy="3413760"/>
        </p:xfrm>
        <a:graphic>
          <a:graphicData uri="http://schemas.openxmlformats.org/drawingml/2006/table">
            <a:tbl>
              <a:tblPr firstRow="1" firstCol="1" bandRow="1"/>
              <a:tblGrid>
                <a:gridCol w="637442">
                  <a:extLst>
                    <a:ext uri="{9D8B030D-6E8A-4147-A177-3AD203B41FA5}">
                      <a16:colId xmlns:a16="http://schemas.microsoft.com/office/drawing/2014/main" val="1854032325"/>
                    </a:ext>
                  </a:extLst>
                </a:gridCol>
                <a:gridCol w="1213037">
                  <a:extLst>
                    <a:ext uri="{9D8B030D-6E8A-4147-A177-3AD203B41FA5}">
                      <a16:colId xmlns:a16="http://schemas.microsoft.com/office/drawing/2014/main" val="754582644"/>
                    </a:ext>
                  </a:extLst>
                </a:gridCol>
                <a:gridCol w="1364667">
                  <a:extLst>
                    <a:ext uri="{9D8B030D-6E8A-4147-A177-3AD203B41FA5}">
                      <a16:colId xmlns:a16="http://schemas.microsoft.com/office/drawing/2014/main" val="1720672308"/>
                    </a:ext>
                  </a:extLst>
                </a:gridCol>
                <a:gridCol w="1402574">
                  <a:extLst>
                    <a:ext uri="{9D8B030D-6E8A-4147-A177-3AD203B41FA5}">
                      <a16:colId xmlns:a16="http://schemas.microsoft.com/office/drawing/2014/main" val="1893334095"/>
                    </a:ext>
                  </a:extLst>
                </a:gridCol>
              </a:tblGrid>
              <a:tr h="1436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Monday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Tuesday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Wednesday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70186"/>
                  </a:ext>
                </a:extLst>
              </a:tr>
              <a:tr h="8422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6:20 pm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M030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I-BEST Support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CAP 091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credits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AA4 108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M030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I-BEST Support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CAP 091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credits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AA4 108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M030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I-BEST Support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CAP 091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credits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AA4 108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(finish 6:50)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2329997"/>
                  </a:ext>
                </a:extLst>
              </a:tr>
              <a:tr h="1436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475927"/>
                  </a:ext>
                </a:extLst>
              </a:tr>
              <a:tr h="10055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6:30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8:50 pm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ECED &amp; 105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Intro Early Childhood Ed.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credits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AA4 108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(hybrid)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8101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ECED &amp; 107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Health, Safety, Nutrition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credits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AA4 108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(hybrid)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(start 7 pm)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Combo of ECED &amp; 105/107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AA4 108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2464105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385623" y="2137005"/>
            <a:ext cx="808691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 credits</a:t>
            </a: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(Evening Class)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591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Recruiting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cap="none" dirty="0" smtClean="0"/>
              <a:t>Many ECE I-BEST students are from Transitional Studies at </a:t>
            </a:r>
            <a:r>
              <a:rPr lang="en-US" cap="none" dirty="0"/>
              <a:t>C</a:t>
            </a:r>
            <a:r>
              <a:rPr lang="en-US" cap="none" dirty="0" smtClean="0"/>
              <a:t>lark </a:t>
            </a:r>
            <a:r>
              <a:rPr lang="en-US" cap="none" dirty="0"/>
              <a:t>C</a:t>
            </a:r>
            <a:r>
              <a:rPr lang="en-US" cap="none" dirty="0" smtClean="0"/>
              <a:t>ollege</a:t>
            </a:r>
          </a:p>
          <a:p>
            <a:pPr lvl="1"/>
            <a:r>
              <a:rPr lang="en-US" cap="none" dirty="0" smtClean="0"/>
              <a:t>ESL</a:t>
            </a:r>
          </a:p>
          <a:p>
            <a:pPr lvl="1"/>
            <a:r>
              <a:rPr lang="en-US" cap="none" dirty="0" smtClean="0"/>
              <a:t>CAP/ HS 21+ / GED</a:t>
            </a:r>
          </a:p>
          <a:p>
            <a:pPr lvl="1"/>
            <a:endParaRPr lang="en-US" sz="2000" cap="none" dirty="0" smtClean="0"/>
          </a:p>
          <a:p>
            <a:r>
              <a:rPr lang="en-US" cap="none" dirty="0" smtClean="0"/>
              <a:t>Some students are new to Clark </a:t>
            </a:r>
            <a:r>
              <a:rPr lang="en-US" cap="none" dirty="0"/>
              <a:t>C</a:t>
            </a:r>
            <a:r>
              <a:rPr lang="en-US" cap="none" dirty="0" smtClean="0"/>
              <a:t>ollege</a:t>
            </a:r>
          </a:p>
          <a:p>
            <a:pPr lvl="1"/>
            <a:r>
              <a:rPr lang="en-US" cap="none" dirty="0" smtClean="0"/>
              <a:t>Directly from in home care or childcare facilities </a:t>
            </a:r>
          </a:p>
          <a:p>
            <a:pPr lvl="1"/>
            <a:endParaRPr lang="en-US" sz="2000" cap="none" dirty="0" smtClean="0"/>
          </a:p>
          <a:p>
            <a:r>
              <a:rPr lang="en-US" cap="none" dirty="0" smtClean="0"/>
              <a:t>On-going throughout the year</a:t>
            </a:r>
          </a:p>
        </p:txBody>
      </p:sp>
    </p:spTree>
    <p:extLst>
      <p:ext uri="{BB962C8B-B14F-4D97-AF65-F5344CB8AC3E}">
        <p14:creationId xmlns:p14="http://schemas.microsoft.com/office/powerpoint/2010/main" val="942402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750244"/>
          </a:xfrm>
        </p:spPr>
        <p:txBody>
          <a:bodyPr>
            <a:normAutofit lnSpcReduction="10000"/>
          </a:bodyPr>
          <a:lstStyle/>
          <a:p>
            <a:r>
              <a:rPr lang="en-US" cap="none" dirty="0" smtClean="0"/>
              <a:t>Recruitment of students</a:t>
            </a:r>
          </a:p>
          <a:p>
            <a:r>
              <a:rPr lang="en-US" cap="none" dirty="0" smtClean="0"/>
              <a:t>Registration</a:t>
            </a:r>
          </a:p>
          <a:p>
            <a:r>
              <a:rPr lang="en-US" cap="none" dirty="0" smtClean="0"/>
              <a:t>“Get ready” workshops</a:t>
            </a:r>
          </a:p>
          <a:p>
            <a:pPr lvl="1"/>
            <a:r>
              <a:rPr lang="en-US" cap="none" dirty="0" smtClean="0"/>
              <a:t>WA department of early learning overview</a:t>
            </a:r>
          </a:p>
          <a:p>
            <a:pPr lvl="2"/>
            <a:r>
              <a:rPr lang="en-US" sz="1800" cap="none" dirty="0" smtClean="0"/>
              <a:t>Fill out portable background check (PBC) application</a:t>
            </a:r>
          </a:p>
          <a:p>
            <a:pPr lvl="1"/>
            <a:r>
              <a:rPr lang="en-US" cap="none" dirty="0" smtClean="0"/>
              <a:t>TB skin test requirements</a:t>
            </a:r>
          </a:p>
          <a:p>
            <a:pPr lvl="1"/>
            <a:r>
              <a:rPr lang="en-US" cap="none" dirty="0" smtClean="0"/>
              <a:t>Funding assistance</a:t>
            </a:r>
          </a:p>
          <a:p>
            <a:pPr lvl="1"/>
            <a:r>
              <a:rPr lang="en-US" cap="none" dirty="0" smtClean="0"/>
              <a:t>Next steps / what to expect</a:t>
            </a:r>
          </a:p>
          <a:p>
            <a:r>
              <a:rPr lang="en-US" cap="none" dirty="0" smtClean="0"/>
              <a:t>Student success support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44571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we do together?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cap="none" dirty="0" smtClean="0"/>
              <a:t>Recruitment of students</a:t>
            </a:r>
          </a:p>
          <a:p>
            <a:r>
              <a:rPr lang="en-US" cap="none" dirty="0" smtClean="0"/>
              <a:t>Build partnerships </a:t>
            </a:r>
          </a:p>
          <a:p>
            <a:pPr lvl="1"/>
            <a:r>
              <a:rPr lang="en-US" cap="none" dirty="0" smtClean="0"/>
              <a:t>Transitional Studies &amp; ECE</a:t>
            </a:r>
          </a:p>
          <a:p>
            <a:pPr lvl="1"/>
            <a:r>
              <a:rPr lang="en-US" cap="none" dirty="0" smtClean="0"/>
              <a:t>Area ECE organizations &amp; centers</a:t>
            </a:r>
          </a:p>
          <a:p>
            <a:r>
              <a:rPr lang="en-US" cap="none" dirty="0" smtClean="0"/>
              <a:t>Other partnerships?</a:t>
            </a:r>
          </a:p>
        </p:txBody>
      </p:sp>
    </p:spTree>
    <p:extLst>
      <p:ext uri="{BB962C8B-B14F-4D97-AF65-F5344CB8AC3E}">
        <p14:creationId xmlns:p14="http://schemas.microsoft.com/office/powerpoint/2010/main" val="2203918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21208" y="2367092"/>
            <a:ext cx="5498592" cy="3424107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cap="none" smtClean="0"/>
              <a:t>Janette Clay</a:t>
            </a:r>
            <a:endParaRPr lang="en-US" cap="none" dirty="0" smtClean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cap="none" dirty="0" smtClean="0"/>
              <a:t>Transitional Studies </a:t>
            </a:r>
            <a:r>
              <a:rPr lang="en-US" cap="none" dirty="0"/>
              <a:t>L</a:t>
            </a:r>
            <a:r>
              <a:rPr lang="en-US" cap="none" dirty="0" smtClean="0"/>
              <a:t>earning communities Manager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cap="none" dirty="0" smtClean="0"/>
              <a:t>jclay@clark.edu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cap="none" dirty="0" smtClean="0"/>
              <a:t>360-992-2618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cap="none" dirty="0" smtClean="0"/>
              <a:t>TBG 201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cap="none" dirty="0" smtClean="0"/>
              <a:t>Nicole Hopkins</a:t>
            </a:r>
            <a:endParaRPr lang="en-US" cap="none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cap="none" dirty="0" smtClean="0"/>
              <a:t>Transitional Studies Coach</a:t>
            </a:r>
            <a:endParaRPr lang="en-US" cap="none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cap="none" dirty="0" smtClean="0"/>
              <a:t>nhopkins@clark.edu</a:t>
            </a:r>
            <a:endParaRPr lang="en-US" cap="none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cap="none" dirty="0" smtClean="0"/>
              <a:t>360-992-2717</a:t>
            </a:r>
            <a:endParaRPr lang="en-US" cap="none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cap="none" dirty="0" smtClean="0"/>
              <a:t>TBG </a:t>
            </a:r>
            <a:r>
              <a:rPr lang="en-US" cap="none" dirty="0"/>
              <a:t>201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237670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40</TotalTime>
  <Words>333</Words>
  <Application>Microsoft Office PowerPoint</Application>
  <PresentationFormat>Widescreen</PresentationFormat>
  <Paragraphs>109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Tw Cen MT</vt:lpstr>
      <vt:lpstr>Wingdings</vt:lpstr>
      <vt:lpstr>Droplet</vt:lpstr>
      <vt:lpstr>ECE i-BEST</vt:lpstr>
      <vt:lpstr>what IS I-BEST? </vt:lpstr>
      <vt:lpstr>What is ECE I-bEST?</vt:lpstr>
      <vt:lpstr>Recruiting students</vt:lpstr>
      <vt:lpstr>Supporting Students</vt:lpstr>
      <vt:lpstr>What can we do together? </vt:lpstr>
      <vt:lpstr>PowerPoint Presentation</vt:lpstr>
    </vt:vector>
  </TitlesOfParts>
  <Company>Clark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i-BEST</dc:title>
  <dc:creator>Clay, Janette</dc:creator>
  <cp:lastModifiedBy>Farron, Nichola</cp:lastModifiedBy>
  <cp:revision>7</cp:revision>
  <dcterms:created xsi:type="dcterms:W3CDTF">2017-11-16T00:09:25Z</dcterms:created>
  <dcterms:modified xsi:type="dcterms:W3CDTF">2017-11-28T00:46:33Z</dcterms:modified>
</cp:coreProperties>
</file>