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58" r:id="rId3"/>
    <p:sldId id="257" r:id="rId4"/>
    <p:sldId id="263" r:id="rId5"/>
    <p:sldId id="262" r:id="rId6"/>
    <p:sldId id="260" r:id="rId7"/>
    <p:sldId id="264" r:id="rId8"/>
    <p:sldId id="268" r:id="rId9"/>
    <p:sldId id="267" r:id="rId10"/>
    <p:sldId id="271" r:id="rId11"/>
    <p:sldId id="272" r:id="rId12"/>
    <p:sldId id="273" r:id="rId13"/>
    <p:sldId id="275" r:id="rId14"/>
    <p:sldId id="277" r:id="rId15"/>
    <p:sldId id="276" r:id="rId16"/>
    <p:sldId id="269" r:id="rId17"/>
    <p:sldId id="270" r:id="rId18"/>
    <p:sldId id="279" r:id="rId19"/>
    <p:sldId id="280" r:id="rId20"/>
    <p:sldId id="259" r:id="rId21"/>
    <p:sldId id="278" r:id="rId22"/>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B1197C24-51AB-48A4-936F-BF8C16E09E34}" type="datetimeFigureOut">
              <a:rPr lang="en-US" smtClean="0"/>
              <a:t>3/26/2015</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7D683B04-24A8-485F-BCEB-70F332909605}" type="slidenum">
              <a:rPr lang="en-US" smtClean="0"/>
              <a:t>‹#›</a:t>
            </a:fld>
            <a:endParaRPr lang="en-US"/>
          </a:p>
        </p:txBody>
      </p:sp>
    </p:spTree>
    <p:extLst>
      <p:ext uri="{BB962C8B-B14F-4D97-AF65-F5344CB8AC3E}">
        <p14:creationId xmlns:p14="http://schemas.microsoft.com/office/powerpoint/2010/main" val="16846739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C9F1F6AE-4F5B-46F0-BB87-984B90521E25}" type="datetimeFigureOut">
              <a:rPr lang="en-US" smtClean="0"/>
              <a:t>3/26/2015</a:t>
            </a:fld>
            <a:endParaRPr lang="en-US"/>
          </a:p>
        </p:txBody>
      </p:sp>
      <p:sp>
        <p:nvSpPr>
          <p:cNvPr id="4" name="Slide Image Placeholder 3"/>
          <p:cNvSpPr>
            <a:spLocks noGrp="1" noRot="1" noChangeAspect="1"/>
          </p:cNvSpPr>
          <p:nvPr>
            <p:ph type="sldImg" idx="2"/>
          </p:nvPr>
        </p:nvSpPr>
        <p:spPr>
          <a:xfrm>
            <a:off x="1403350" y="1160463"/>
            <a:ext cx="4178300"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85AF4020-126B-414E-933D-E31FDB30843A}" type="slidenum">
              <a:rPr lang="en-US" smtClean="0"/>
              <a:t>‹#›</a:t>
            </a:fld>
            <a:endParaRPr lang="en-US"/>
          </a:p>
        </p:txBody>
      </p:sp>
    </p:spTree>
    <p:extLst>
      <p:ext uri="{BB962C8B-B14F-4D97-AF65-F5344CB8AC3E}">
        <p14:creationId xmlns:p14="http://schemas.microsoft.com/office/powerpoint/2010/main" val="3917059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AF4020-126B-414E-933D-E31FDB30843A}" type="slidenum">
              <a:rPr lang="en-US" smtClean="0"/>
              <a:t>7</a:t>
            </a:fld>
            <a:endParaRPr lang="en-US"/>
          </a:p>
        </p:txBody>
      </p:sp>
    </p:spTree>
    <p:extLst>
      <p:ext uri="{BB962C8B-B14F-4D97-AF65-F5344CB8AC3E}">
        <p14:creationId xmlns:p14="http://schemas.microsoft.com/office/powerpoint/2010/main" val="3252005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2FE5A4D-A420-4DFE-87EB-CBAC23E6357D}" type="datetimeFigureOut">
              <a:rPr lang="en-US" smtClean="0"/>
              <a:t>3/26/2015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19932CA-F96C-4B3B-87E1-DF546C39671D}"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FE5A4D-A420-4DFE-87EB-CBAC23E6357D}" type="datetimeFigureOut">
              <a:rPr lang="en-US" smtClean="0"/>
              <a:t>3/26/2015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F19932CA-F96C-4B3B-87E1-DF546C39671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FE5A4D-A420-4DFE-87EB-CBAC23E6357D}" type="datetimeFigureOut">
              <a:rPr lang="en-US" smtClean="0"/>
              <a:t>3/26/2015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F19932CA-F96C-4B3B-87E1-DF546C39671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2FE5A4D-A420-4DFE-87EB-CBAC23E6357D}" type="datetimeFigureOut">
              <a:rPr lang="en-US" smtClean="0"/>
              <a:t>3/26/2015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F19932CA-F96C-4B3B-87E1-DF546C39671D}"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2FE5A4D-A420-4DFE-87EB-CBAC23E6357D}" type="datetimeFigureOut">
              <a:rPr lang="en-US" smtClean="0"/>
              <a:t>3/26/2015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F19932CA-F96C-4B3B-87E1-DF546C39671D}"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2FE5A4D-A420-4DFE-87EB-CBAC23E6357D}" type="datetimeFigureOut">
              <a:rPr lang="en-US" smtClean="0"/>
              <a:t>3/26/2015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F19932CA-F96C-4B3B-87E1-DF546C39671D}"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2FE5A4D-A420-4DFE-87EB-CBAC23E6357D}" type="datetimeFigureOut">
              <a:rPr lang="en-US" smtClean="0"/>
              <a:t>3/26/2015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F19932CA-F96C-4B3B-87E1-DF546C39671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2FE5A4D-A420-4DFE-87EB-CBAC23E6357D}" type="datetimeFigureOut">
              <a:rPr lang="en-US" smtClean="0"/>
              <a:t>3/26/2015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F19932CA-F96C-4B3B-87E1-DF546C39671D}"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2FE5A4D-A420-4DFE-87EB-CBAC23E6357D}" type="datetimeFigureOut">
              <a:rPr lang="en-US" smtClean="0"/>
              <a:t>3/26/2015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F19932CA-F96C-4B3B-87E1-DF546C39671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2FE5A4D-A420-4DFE-87EB-CBAC23E6357D}" type="datetimeFigureOut">
              <a:rPr lang="en-US" smtClean="0"/>
              <a:t>3/26/2015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F19932CA-F96C-4B3B-87E1-DF546C39671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2FE5A4D-A420-4DFE-87EB-CBAC23E6357D}" type="datetimeFigureOut">
              <a:rPr lang="en-US" smtClean="0"/>
              <a:t>3/26/2015</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19932CA-F96C-4B3B-87E1-DF546C39671D}"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2FE5A4D-A420-4DFE-87EB-CBAC23E6357D}" type="datetimeFigureOut">
              <a:rPr lang="en-US" smtClean="0"/>
              <a:t>3/26/2015</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19932CA-F96C-4B3B-87E1-DF546C39671D}"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clark.edu/academics/catalog/archive.php" TargetMode="External"/><Relationship Id="rId2" Type="http://schemas.openxmlformats.org/officeDocument/2006/relationships/hyperlink" Target="http://www.clark.edu/clark-and-community/visitors-guide/getting-to-clark/index.php" TargetMode="External"/><Relationship Id="rId1" Type="http://schemas.openxmlformats.org/officeDocument/2006/relationships/slideLayout" Target="../slideLayouts/slideLayout2.xml"/><Relationship Id="rId4" Type="http://schemas.openxmlformats.org/officeDocument/2006/relationships/hyperlink" Target="http://www.clark.edu/clark-and-community/about/strategic_plan/index.php"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mailto:adigiorgio@clark.edu" TargetMode="External"/><Relationship Id="rId2" Type="http://schemas.openxmlformats.org/officeDocument/2006/relationships/hyperlink" Target="http://www.clark.edu/advisory/"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csherick@clark.edu" TargetMode="External"/><Relationship Id="rId2" Type="http://schemas.openxmlformats.org/officeDocument/2006/relationships/hyperlink" Target="mailto:adigiorgio@clark.edu" TargetMode="External"/><Relationship Id="rId1" Type="http://schemas.openxmlformats.org/officeDocument/2006/relationships/slideLayout" Target="../slideLayouts/slideLayout2.xml"/><Relationship Id="rId4" Type="http://schemas.openxmlformats.org/officeDocument/2006/relationships/hyperlink" Target="mailto:rbakic@clark.edu"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333750" y="2743200"/>
            <a:ext cx="2324100" cy="2324100"/>
          </a:xfrm>
          <a:prstGeom prst="rect">
            <a:avLst/>
          </a:prstGeom>
        </p:spPr>
      </p:pic>
      <p:sp>
        <p:nvSpPr>
          <p:cNvPr id="2" name="Title 1"/>
          <p:cNvSpPr>
            <a:spLocks noGrp="1"/>
          </p:cNvSpPr>
          <p:nvPr>
            <p:ph type="ctrTitle"/>
          </p:nvPr>
        </p:nvSpPr>
        <p:spPr>
          <a:xfrm>
            <a:off x="609600" y="609600"/>
            <a:ext cx="7772400" cy="2439362"/>
          </a:xfrm>
        </p:spPr>
        <p:txBody>
          <a:bodyPr>
            <a:normAutofit/>
          </a:bodyPr>
          <a:lstStyle/>
          <a:p>
            <a:pPr algn="ctr"/>
            <a:r>
              <a:rPr lang="en-US" dirty="0" smtClean="0"/>
              <a:t>Clark College </a:t>
            </a:r>
            <a:br>
              <a:rPr lang="en-US" dirty="0" smtClean="0"/>
            </a:br>
            <a:r>
              <a:rPr lang="en-US" dirty="0" smtClean="0"/>
              <a:t>New Advisory Committee </a:t>
            </a:r>
            <a:r>
              <a:rPr lang="en-US" smtClean="0"/>
              <a:t>Member Orientation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2225" y="1417638"/>
            <a:ext cx="8229600" cy="4788091"/>
          </a:xfrm>
        </p:spPr>
        <p:txBody>
          <a:bodyPr>
            <a:normAutofit/>
          </a:bodyPr>
          <a:lstStyle/>
          <a:p>
            <a:pPr marL="109728" indent="0" algn="ctr">
              <a:buNone/>
            </a:pPr>
            <a:r>
              <a:rPr lang="en-US" sz="2000" dirty="0" smtClean="0"/>
              <a:t>The leadership of the Advisory Committee is key to the  </a:t>
            </a:r>
            <a:r>
              <a:rPr lang="en-US" sz="2000" dirty="0"/>
              <a:t>committee’s success. </a:t>
            </a:r>
            <a:endParaRPr lang="en-US" sz="2000" dirty="0" smtClean="0"/>
          </a:p>
          <a:p>
            <a:pPr marL="109728" indent="0">
              <a:buNone/>
            </a:pPr>
            <a:endParaRPr lang="en-US" sz="2000" dirty="0" smtClean="0"/>
          </a:p>
          <a:p>
            <a:pPr marL="109728" indent="0" algn="ctr">
              <a:buNone/>
            </a:pPr>
            <a:r>
              <a:rPr lang="en-US" sz="2000" dirty="0" smtClean="0"/>
              <a:t>The </a:t>
            </a:r>
            <a:r>
              <a:rPr lang="en-US" sz="2000" dirty="0"/>
              <a:t>chairperson plays a critical role in </a:t>
            </a:r>
            <a:r>
              <a:rPr lang="en-US" sz="2000" dirty="0" smtClean="0"/>
              <a:t>this success by maximizing </a:t>
            </a:r>
            <a:r>
              <a:rPr lang="en-US" sz="2000" dirty="0"/>
              <a:t>the effectiveness of the committee</a:t>
            </a:r>
            <a:r>
              <a:rPr lang="en-US" sz="2000" dirty="0" smtClean="0"/>
              <a:t>. By including everyone, asking members to bring new best practices, or to share professional perspectives are all fundamental supports for building dynamic, responsive program outcomes </a:t>
            </a:r>
          </a:p>
          <a:p>
            <a:pPr marL="109728" indent="0" algn="ctr">
              <a:buNone/>
            </a:pPr>
            <a:r>
              <a:rPr lang="en-US" sz="2000" b="1" i="1" dirty="0" smtClean="0"/>
              <a:t>and successful students!</a:t>
            </a:r>
          </a:p>
          <a:p>
            <a:pPr marL="109728" indent="0">
              <a:buNone/>
            </a:pPr>
            <a:endParaRPr lang="en-US" sz="2000" i="1" dirty="0" smtClean="0"/>
          </a:p>
          <a:p>
            <a:pPr marL="109728" indent="0" algn="ctr">
              <a:buNone/>
            </a:pPr>
            <a:r>
              <a:rPr lang="en-US" sz="2000" dirty="0" smtClean="0"/>
              <a:t>The Chairperson runs an effective, timely and active meeting. Coordinating with the faculty lead to set the agenda, the Chairperson moves the decision making forward, generates energy and sustains interest.</a:t>
            </a:r>
            <a:endParaRPr lang="en-US" sz="2000" dirty="0"/>
          </a:p>
        </p:txBody>
      </p:sp>
      <p:sp>
        <p:nvSpPr>
          <p:cNvPr id="3" name="Title 2"/>
          <p:cNvSpPr>
            <a:spLocks noGrp="1"/>
          </p:cNvSpPr>
          <p:nvPr>
            <p:ph type="title"/>
          </p:nvPr>
        </p:nvSpPr>
        <p:spPr/>
        <p:txBody>
          <a:bodyPr/>
          <a:lstStyle/>
          <a:p>
            <a:r>
              <a:rPr lang="en-US" b="0" dirty="0" smtClean="0">
                <a:solidFill>
                  <a:schemeClr val="tx1"/>
                </a:solidFill>
                <a:effectLst/>
              </a:rPr>
              <a:t>Role of the Chairperson</a:t>
            </a:r>
            <a:endParaRPr lang="en-US" b="0" dirty="0">
              <a:solidFill>
                <a:schemeClr val="tx1"/>
              </a:solidFill>
              <a:effectLst/>
            </a:endParaRPr>
          </a:p>
        </p:txBody>
      </p:sp>
    </p:spTree>
    <p:extLst>
      <p:ext uri="{BB962C8B-B14F-4D97-AF65-F5344CB8AC3E}">
        <p14:creationId xmlns:p14="http://schemas.microsoft.com/office/powerpoint/2010/main" val="32628261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143000"/>
            <a:ext cx="7924800" cy="4419600"/>
          </a:xfrm>
        </p:spPr>
        <p:txBody>
          <a:bodyPr>
            <a:normAutofit fontScale="62500" lnSpcReduction="20000"/>
          </a:bodyPr>
          <a:lstStyle/>
          <a:p>
            <a:pPr marL="109728" indent="0">
              <a:buNone/>
            </a:pPr>
            <a:endParaRPr lang="en-US" b="1" dirty="0" smtClean="0"/>
          </a:p>
          <a:p>
            <a:pPr>
              <a:lnSpc>
                <a:spcPct val="120000"/>
              </a:lnSpc>
              <a:buClr>
                <a:schemeClr val="tx1"/>
              </a:buClr>
              <a:buFont typeface="Wingdings" pitchFamily="2" charset="2"/>
              <a:buChar char="§"/>
            </a:pPr>
            <a:r>
              <a:rPr lang="en-US" sz="3200" dirty="0" smtClean="0"/>
              <a:t>Set meeting </a:t>
            </a:r>
            <a:r>
              <a:rPr lang="en-US" sz="3200" dirty="0"/>
              <a:t>agendas in collaboration </a:t>
            </a:r>
            <a:r>
              <a:rPr lang="en-US" sz="3200" dirty="0" smtClean="0"/>
              <a:t>with program </a:t>
            </a:r>
            <a:r>
              <a:rPr lang="en-US" sz="3200" dirty="0"/>
              <a:t>director and/or lead faculty </a:t>
            </a:r>
            <a:r>
              <a:rPr lang="en-US" sz="3200" dirty="0" smtClean="0"/>
              <a:t>member or </a:t>
            </a:r>
            <a:r>
              <a:rPr lang="en-US" sz="3200" dirty="0"/>
              <a:t>designee</a:t>
            </a:r>
            <a:r>
              <a:rPr lang="en-US" sz="3200" dirty="0" smtClean="0"/>
              <a:t>.</a:t>
            </a:r>
            <a:endParaRPr lang="en-US" sz="3200" dirty="0"/>
          </a:p>
          <a:p>
            <a:pPr>
              <a:lnSpc>
                <a:spcPct val="120000"/>
              </a:lnSpc>
              <a:buClr>
                <a:schemeClr val="tx1"/>
              </a:buClr>
              <a:buFont typeface="Wingdings" pitchFamily="2" charset="2"/>
              <a:buChar char="§"/>
            </a:pPr>
            <a:r>
              <a:rPr lang="en-US" sz="3200" dirty="0" smtClean="0"/>
              <a:t>Preside </a:t>
            </a:r>
            <a:r>
              <a:rPr lang="en-US" sz="3200" dirty="0"/>
              <a:t>at </a:t>
            </a:r>
            <a:r>
              <a:rPr lang="en-US" sz="3200" dirty="0" smtClean="0"/>
              <a:t>meetings</a:t>
            </a:r>
            <a:endParaRPr lang="en-US" sz="3200" dirty="0"/>
          </a:p>
          <a:p>
            <a:pPr>
              <a:lnSpc>
                <a:spcPct val="120000"/>
              </a:lnSpc>
              <a:buClr>
                <a:schemeClr val="tx1"/>
              </a:buClr>
              <a:buFont typeface="Wingdings" pitchFamily="2" charset="2"/>
              <a:buChar char="§"/>
            </a:pPr>
            <a:r>
              <a:rPr lang="en-US" sz="3200" dirty="0" smtClean="0"/>
              <a:t>Arrange </a:t>
            </a:r>
            <a:r>
              <a:rPr lang="en-US" sz="3200" dirty="0"/>
              <a:t>the </a:t>
            </a:r>
            <a:r>
              <a:rPr lang="en-US" sz="3200" dirty="0" smtClean="0"/>
              <a:t>committee’s work to keep it focused</a:t>
            </a:r>
            <a:endParaRPr lang="en-US" sz="3200" dirty="0"/>
          </a:p>
          <a:p>
            <a:pPr>
              <a:lnSpc>
                <a:spcPct val="120000"/>
              </a:lnSpc>
              <a:buClr>
                <a:schemeClr val="tx1"/>
              </a:buClr>
              <a:buFont typeface="Wingdings" pitchFamily="2" charset="2"/>
              <a:buChar char="§"/>
            </a:pPr>
            <a:r>
              <a:rPr lang="en-US" sz="3200" dirty="0" smtClean="0"/>
              <a:t>Delegate </a:t>
            </a:r>
            <a:r>
              <a:rPr lang="en-US" sz="3200" dirty="0"/>
              <a:t>tasks and follow-up </a:t>
            </a:r>
            <a:r>
              <a:rPr lang="en-US" sz="3200" dirty="0" smtClean="0"/>
              <a:t>on work</a:t>
            </a:r>
            <a:endParaRPr lang="en-US" sz="3200" dirty="0"/>
          </a:p>
          <a:p>
            <a:pPr>
              <a:lnSpc>
                <a:spcPct val="120000"/>
              </a:lnSpc>
              <a:buClr>
                <a:schemeClr val="tx1"/>
              </a:buClr>
              <a:buFont typeface="Wingdings" pitchFamily="2" charset="2"/>
              <a:buChar char="§"/>
            </a:pPr>
            <a:r>
              <a:rPr lang="en-US" sz="3200" dirty="0" smtClean="0"/>
              <a:t>Arrange for information </a:t>
            </a:r>
            <a:r>
              <a:rPr lang="en-US" sz="3200" dirty="0"/>
              <a:t>and reports </a:t>
            </a:r>
            <a:r>
              <a:rPr lang="en-US" sz="3200" dirty="0" smtClean="0"/>
              <a:t>to be presented</a:t>
            </a:r>
            <a:endParaRPr lang="en-US" sz="3200" dirty="0"/>
          </a:p>
          <a:p>
            <a:pPr>
              <a:lnSpc>
                <a:spcPct val="120000"/>
              </a:lnSpc>
              <a:buClr>
                <a:schemeClr val="tx1"/>
              </a:buClr>
              <a:buFont typeface="Wingdings" pitchFamily="2" charset="2"/>
              <a:buChar char="§"/>
            </a:pPr>
            <a:r>
              <a:rPr lang="en-US" sz="3200" dirty="0" smtClean="0"/>
              <a:t>Appoint </a:t>
            </a:r>
            <a:r>
              <a:rPr lang="en-US" sz="3200" dirty="0"/>
              <a:t>standing committees and </a:t>
            </a:r>
            <a:r>
              <a:rPr lang="en-US" sz="3200" dirty="0" smtClean="0"/>
              <a:t>subcommittees</a:t>
            </a:r>
            <a:endParaRPr lang="en-US" sz="3200" dirty="0"/>
          </a:p>
          <a:p>
            <a:pPr>
              <a:lnSpc>
                <a:spcPct val="120000"/>
              </a:lnSpc>
              <a:buClr>
                <a:schemeClr val="tx1"/>
              </a:buClr>
              <a:buFont typeface="Wingdings" pitchFamily="2" charset="2"/>
              <a:buChar char="§"/>
            </a:pPr>
            <a:r>
              <a:rPr lang="en-US" sz="3200" dirty="0" smtClean="0"/>
              <a:t>Represent </a:t>
            </a:r>
            <a:r>
              <a:rPr lang="en-US" sz="3200" dirty="0"/>
              <a:t>the committee at official meetings and </a:t>
            </a:r>
            <a:r>
              <a:rPr lang="en-US" sz="3200" dirty="0" smtClean="0"/>
              <a:t>functions</a:t>
            </a:r>
            <a:endParaRPr lang="en-US" sz="3200" dirty="0"/>
          </a:p>
          <a:p>
            <a:pPr>
              <a:lnSpc>
                <a:spcPct val="120000"/>
              </a:lnSpc>
              <a:buClr>
                <a:schemeClr val="tx1"/>
              </a:buClr>
              <a:buFont typeface="Wingdings" pitchFamily="2" charset="2"/>
              <a:buChar char="§"/>
            </a:pPr>
            <a:r>
              <a:rPr lang="en-US" sz="3200" dirty="0" smtClean="0"/>
              <a:t>Submit </a:t>
            </a:r>
            <a:r>
              <a:rPr lang="en-US" sz="3200" dirty="0"/>
              <a:t>written </a:t>
            </a:r>
            <a:r>
              <a:rPr lang="en-US" sz="3200" dirty="0" smtClean="0"/>
              <a:t>committee recommendations </a:t>
            </a:r>
            <a:r>
              <a:rPr lang="en-US" sz="3200" dirty="0"/>
              <a:t>to </a:t>
            </a:r>
            <a:r>
              <a:rPr lang="en-US" sz="3200" dirty="0" smtClean="0"/>
              <a:t>college  administration</a:t>
            </a:r>
            <a:endParaRPr lang="en-US" sz="3200" dirty="0"/>
          </a:p>
          <a:p>
            <a:pPr>
              <a:lnSpc>
                <a:spcPct val="120000"/>
              </a:lnSpc>
              <a:buClr>
                <a:schemeClr val="tx1"/>
              </a:buClr>
              <a:buFont typeface="Wingdings" pitchFamily="2" charset="2"/>
              <a:buChar char="§"/>
            </a:pPr>
            <a:r>
              <a:rPr lang="en-US" sz="3200" dirty="0" smtClean="0"/>
              <a:t>Follow-up </a:t>
            </a:r>
            <a:r>
              <a:rPr lang="en-US" sz="3200" dirty="0"/>
              <a:t>on committee recommendations and </a:t>
            </a:r>
            <a:r>
              <a:rPr lang="en-US" sz="3200" dirty="0" smtClean="0"/>
              <a:t>actions</a:t>
            </a:r>
            <a:endParaRPr lang="en-US" sz="3200" dirty="0"/>
          </a:p>
        </p:txBody>
      </p:sp>
      <p:sp>
        <p:nvSpPr>
          <p:cNvPr id="3" name="Title 2"/>
          <p:cNvSpPr>
            <a:spLocks noGrp="1"/>
          </p:cNvSpPr>
          <p:nvPr>
            <p:ph type="title"/>
          </p:nvPr>
        </p:nvSpPr>
        <p:spPr>
          <a:xfrm>
            <a:off x="457200" y="274638"/>
            <a:ext cx="8229600" cy="868362"/>
          </a:xfrm>
        </p:spPr>
        <p:txBody>
          <a:bodyPr>
            <a:normAutofit fontScale="90000"/>
          </a:bodyPr>
          <a:lstStyle/>
          <a:p>
            <a:r>
              <a:rPr lang="en-US" b="0" dirty="0" smtClean="0">
                <a:solidFill>
                  <a:schemeClr val="tx1"/>
                </a:solidFill>
                <a:effectLst/>
              </a:rPr>
              <a:t>Responsibilities of the Chairperson</a:t>
            </a:r>
            <a:endParaRPr lang="en-US" b="0" dirty="0">
              <a:solidFill>
                <a:schemeClr val="tx1"/>
              </a:solidFill>
              <a:effectLst/>
            </a:endParaRPr>
          </a:p>
        </p:txBody>
      </p:sp>
      <p:pic>
        <p:nvPicPr>
          <p:cNvPr id="9218" name="Picture 2" descr="http://successbyheart.com/wp-content/uploads/2011/02/Responsibilit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5334000"/>
            <a:ext cx="2270951" cy="14204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03888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417638"/>
            <a:ext cx="7620000" cy="4157472"/>
          </a:xfrm>
        </p:spPr>
        <p:txBody>
          <a:bodyPr>
            <a:normAutofit/>
          </a:bodyPr>
          <a:lstStyle/>
          <a:p>
            <a:pPr marL="109728" indent="0">
              <a:buNone/>
            </a:pPr>
            <a:r>
              <a:rPr lang="en-US" sz="2000" dirty="0" smtClean="0"/>
              <a:t>In </a:t>
            </a:r>
            <a:r>
              <a:rPr lang="en-US" sz="2000" dirty="0"/>
              <a:t>the absence of the </a:t>
            </a:r>
            <a:r>
              <a:rPr lang="en-US" sz="2000" dirty="0" smtClean="0"/>
              <a:t>Chairperson, preside at committee meeting in the role of Chairperson</a:t>
            </a:r>
            <a:r>
              <a:rPr lang="en-US" sz="2000" dirty="0"/>
              <a:t>.</a:t>
            </a:r>
            <a:endParaRPr lang="en-US" sz="2000" dirty="0" smtClean="0"/>
          </a:p>
          <a:p>
            <a:pPr marL="109728" indent="0">
              <a:buNone/>
            </a:pPr>
            <a:endParaRPr lang="en-US" sz="2000" dirty="0" smtClean="0"/>
          </a:p>
          <a:p>
            <a:pPr marL="109728" indent="0">
              <a:buNone/>
            </a:pPr>
            <a:r>
              <a:rPr lang="en-US" sz="2000" dirty="0" smtClean="0"/>
              <a:t>Play a role in assisting the Chair to keep meetings focused and on time.</a:t>
            </a:r>
          </a:p>
          <a:p>
            <a:pPr marL="109728" indent="0">
              <a:buNone/>
            </a:pPr>
            <a:endParaRPr lang="en-US" sz="2000" dirty="0" smtClean="0"/>
          </a:p>
          <a:p>
            <a:pPr marL="109728" indent="0">
              <a:buNone/>
            </a:pPr>
            <a:r>
              <a:rPr lang="en-US" sz="2000" dirty="0" smtClean="0"/>
              <a:t>Assist the Advisory Members in achieving their goals and the goals of the </a:t>
            </a:r>
            <a:r>
              <a:rPr lang="en-US" sz="2000" dirty="0"/>
              <a:t>committee. </a:t>
            </a:r>
            <a:endParaRPr lang="en-US" sz="2000" dirty="0" smtClean="0"/>
          </a:p>
          <a:p>
            <a:pPr marL="109728" indent="0">
              <a:buNone/>
            </a:pPr>
            <a:endParaRPr lang="en-US" sz="2000" dirty="0"/>
          </a:p>
          <a:p>
            <a:pPr marL="109728" indent="0">
              <a:buNone/>
            </a:pPr>
            <a:r>
              <a:rPr lang="en-US" sz="2000" dirty="0" smtClean="0"/>
              <a:t>Provide </a:t>
            </a:r>
            <a:r>
              <a:rPr lang="en-US" sz="2000" dirty="0"/>
              <a:t>professional and/or other technical support to the committee.</a:t>
            </a:r>
          </a:p>
          <a:p>
            <a:pPr marL="109728" indent="0">
              <a:buNone/>
            </a:pPr>
            <a:endParaRPr lang="en-US" sz="2000" dirty="0"/>
          </a:p>
        </p:txBody>
      </p:sp>
      <p:sp>
        <p:nvSpPr>
          <p:cNvPr id="3" name="Title 2"/>
          <p:cNvSpPr>
            <a:spLocks noGrp="1"/>
          </p:cNvSpPr>
          <p:nvPr>
            <p:ph type="title"/>
          </p:nvPr>
        </p:nvSpPr>
        <p:spPr/>
        <p:txBody>
          <a:bodyPr/>
          <a:lstStyle/>
          <a:p>
            <a:r>
              <a:rPr lang="en-US" b="0" dirty="0" smtClean="0">
                <a:solidFill>
                  <a:schemeClr val="tx1"/>
                </a:solidFill>
                <a:effectLst/>
              </a:rPr>
              <a:t>Role of Vice-Chairperson</a:t>
            </a:r>
            <a:endParaRPr lang="en-US" b="0" dirty="0">
              <a:solidFill>
                <a:schemeClr val="tx1"/>
              </a:solidFill>
              <a:effectLst/>
            </a:endParaRPr>
          </a:p>
        </p:txBody>
      </p:sp>
    </p:spTree>
    <p:extLst>
      <p:ext uri="{BB962C8B-B14F-4D97-AF65-F5344CB8AC3E}">
        <p14:creationId xmlns:p14="http://schemas.microsoft.com/office/powerpoint/2010/main" val="17379821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9963"/>
            <a:ext cx="8229600" cy="4525963"/>
          </a:xfrm>
        </p:spPr>
        <p:txBody>
          <a:bodyPr>
            <a:normAutofit/>
          </a:bodyPr>
          <a:lstStyle/>
          <a:p>
            <a:pPr marL="109728" indent="0">
              <a:buNone/>
            </a:pPr>
            <a:r>
              <a:rPr lang="en-US" sz="2000" dirty="0" smtClean="0"/>
              <a:t>Advisory Committees </a:t>
            </a:r>
            <a:r>
              <a:rPr lang="en-US" sz="2000" dirty="0"/>
              <a:t>have </a:t>
            </a:r>
            <a:r>
              <a:rPr lang="en-US" sz="2000" dirty="0" smtClean="0"/>
              <a:t>effective bylaws </a:t>
            </a:r>
            <a:r>
              <a:rPr lang="en-US" sz="2000" dirty="0"/>
              <a:t>that establish </a:t>
            </a:r>
            <a:r>
              <a:rPr lang="en-US" sz="2000" dirty="0" smtClean="0"/>
              <a:t>the operating guidelines </a:t>
            </a:r>
            <a:r>
              <a:rPr lang="en-US" sz="2000" dirty="0"/>
              <a:t>for the committee. </a:t>
            </a:r>
            <a:r>
              <a:rPr lang="en-US" sz="2000" dirty="0" smtClean="0"/>
              <a:t>Bylaws are reviewed as needed and ensure the committee operates efficiently and transparently. </a:t>
            </a:r>
          </a:p>
          <a:p>
            <a:pPr marL="109728" indent="0">
              <a:buNone/>
            </a:pPr>
            <a:endParaRPr lang="en-US" sz="2000" dirty="0"/>
          </a:p>
          <a:p>
            <a:pPr marL="109728" indent="0">
              <a:buNone/>
            </a:pPr>
            <a:r>
              <a:rPr lang="en-US" sz="2000" dirty="0" smtClean="0"/>
              <a:t>At a </a:t>
            </a:r>
            <a:r>
              <a:rPr lang="en-US" sz="2000" dirty="0"/>
              <a:t>minimum, these </a:t>
            </a:r>
            <a:r>
              <a:rPr lang="en-US" sz="2000" dirty="0" smtClean="0"/>
              <a:t>documents </a:t>
            </a:r>
            <a:r>
              <a:rPr lang="en-US" sz="2000" dirty="0"/>
              <a:t>include</a:t>
            </a:r>
            <a:r>
              <a:rPr lang="en-US" sz="2000" dirty="0" smtClean="0"/>
              <a:t>:</a:t>
            </a:r>
          </a:p>
          <a:p>
            <a:pPr marL="109728" indent="0">
              <a:buNone/>
            </a:pPr>
            <a:endParaRPr lang="en-US" sz="2000" dirty="0"/>
          </a:p>
          <a:p>
            <a:pPr>
              <a:buClrTx/>
              <a:buFont typeface="Arial" panose="020B0604020202020204" pitchFamily="34" charset="0"/>
              <a:buChar char="•"/>
            </a:pPr>
            <a:r>
              <a:rPr lang="en-US" sz="2000" dirty="0" smtClean="0"/>
              <a:t> </a:t>
            </a:r>
            <a:r>
              <a:rPr lang="en-US" sz="2000" dirty="0"/>
              <a:t>Committee </a:t>
            </a:r>
            <a:r>
              <a:rPr lang="en-US" sz="2000" dirty="0" smtClean="0"/>
              <a:t>operations</a:t>
            </a:r>
            <a:endParaRPr lang="en-US" sz="2000" dirty="0"/>
          </a:p>
          <a:p>
            <a:pPr>
              <a:buClrTx/>
              <a:buFont typeface="Arial" panose="020B0604020202020204" pitchFamily="34" charset="0"/>
              <a:buChar char="•"/>
            </a:pPr>
            <a:r>
              <a:rPr lang="en-US" sz="2000" dirty="0" smtClean="0"/>
              <a:t> </a:t>
            </a:r>
            <a:r>
              <a:rPr lang="en-US" sz="2000" dirty="0"/>
              <a:t>Member responsibilities</a:t>
            </a:r>
          </a:p>
          <a:p>
            <a:pPr>
              <a:buClrTx/>
              <a:buFont typeface="Arial" panose="020B0604020202020204" pitchFamily="34" charset="0"/>
              <a:buChar char="•"/>
            </a:pPr>
            <a:r>
              <a:rPr lang="en-US" sz="2000" dirty="0" smtClean="0"/>
              <a:t> Election of officers</a:t>
            </a:r>
            <a:endParaRPr lang="en-US" sz="2000" dirty="0"/>
          </a:p>
          <a:p>
            <a:pPr>
              <a:buClrTx/>
              <a:buFont typeface="Arial" panose="020B0604020202020204" pitchFamily="34" charset="0"/>
              <a:buChar char="•"/>
            </a:pPr>
            <a:r>
              <a:rPr lang="en-US" sz="2000" dirty="0" smtClean="0"/>
              <a:t> </a:t>
            </a:r>
            <a:r>
              <a:rPr lang="en-US" sz="2000" dirty="0"/>
              <a:t>Program of </a:t>
            </a:r>
            <a:r>
              <a:rPr lang="en-US" sz="2000" dirty="0" smtClean="0"/>
              <a:t>work (Work Plan)</a:t>
            </a:r>
          </a:p>
          <a:p>
            <a:pPr>
              <a:buClrTx/>
              <a:buFont typeface="Arial" panose="020B0604020202020204" pitchFamily="34" charset="0"/>
              <a:buChar char="•"/>
            </a:pPr>
            <a:r>
              <a:rPr lang="en-US" sz="2000" dirty="0" smtClean="0"/>
              <a:t> Quorum requirements</a:t>
            </a:r>
          </a:p>
          <a:p>
            <a:pPr marL="109728" indent="0">
              <a:buNone/>
            </a:pPr>
            <a:endParaRPr lang="en-US" sz="2000" dirty="0" smtClean="0"/>
          </a:p>
          <a:p>
            <a:pPr>
              <a:buFont typeface="Wingdings" panose="05000000000000000000" pitchFamily="2" charset="2"/>
              <a:buChar char="§"/>
            </a:pPr>
            <a:endParaRPr lang="en-US" sz="2000" dirty="0"/>
          </a:p>
        </p:txBody>
      </p:sp>
      <p:sp>
        <p:nvSpPr>
          <p:cNvPr id="3" name="Title 2"/>
          <p:cNvSpPr>
            <a:spLocks noGrp="1"/>
          </p:cNvSpPr>
          <p:nvPr>
            <p:ph type="title"/>
          </p:nvPr>
        </p:nvSpPr>
        <p:spPr/>
        <p:txBody>
          <a:bodyPr>
            <a:normAutofit/>
          </a:bodyPr>
          <a:lstStyle/>
          <a:p>
            <a:r>
              <a:rPr lang="en-US" b="0" dirty="0" smtClean="0">
                <a:solidFill>
                  <a:schemeClr val="tx1"/>
                </a:solidFill>
                <a:effectLst/>
              </a:rPr>
              <a:t>Bylaws</a:t>
            </a:r>
            <a:endParaRPr lang="en-US" b="0" dirty="0">
              <a:solidFill>
                <a:schemeClr val="tx1"/>
              </a:solidFill>
              <a:effectLst/>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9800" y="3331559"/>
            <a:ext cx="1855939" cy="2574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300616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431443" y="1676400"/>
            <a:ext cx="8229600" cy="3276600"/>
          </a:xfrm>
        </p:spPr>
        <p:txBody>
          <a:bodyPr>
            <a:normAutofit/>
          </a:bodyPr>
          <a:lstStyle/>
          <a:p>
            <a:pPr marL="109728" indent="0">
              <a:lnSpc>
                <a:spcPct val="110000"/>
              </a:lnSpc>
              <a:buNone/>
            </a:pPr>
            <a:r>
              <a:rPr lang="en-US" sz="2000" dirty="0" smtClean="0"/>
              <a:t>A quorum is the minimum number of votes needed to pass a motion for ratifying or finalizing a decision.</a:t>
            </a:r>
          </a:p>
          <a:p>
            <a:pPr marL="109728" indent="0">
              <a:lnSpc>
                <a:spcPct val="110000"/>
              </a:lnSpc>
              <a:buNone/>
            </a:pPr>
            <a:endParaRPr lang="en-US" sz="2000" dirty="0" smtClean="0"/>
          </a:p>
          <a:p>
            <a:pPr marL="109728" indent="0">
              <a:buNone/>
            </a:pPr>
            <a:r>
              <a:rPr lang="en-US" sz="2000" dirty="0" smtClean="0"/>
              <a:t>The </a:t>
            </a:r>
            <a:r>
              <a:rPr lang="en-US" sz="2000" dirty="0"/>
              <a:t>quorum for each advisory committee is outlined in </a:t>
            </a:r>
            <a:r>
              <a:rPr lang="en-US" sz="2000" dirty="0" smtClean="0"/>
              <a:t>the </a:t>
            </a:r>
            <a:r>
              <a:rPr lang="en-US" sz="2000" dirty="0"/>
              <a:t>bylaws. </a:t>
            </a:r>
            <a:endParaRPr lang="en-US" sz="2000" dirty="0" smtClean="0"/>
          </a:p>
          <a:p>
            <a:pPr marL="109728" indent="0">
              <a:buNone/>
            </a:pPr>
            <a:endParaRPr lang="en-US" sz="2000" dirty="0" smtClean="0"/>
          </a:p>
          <a:p>
            <a:pPr marL="109728" indent="0">
              <a:buNone/>
            </a:pPr>
            <a:r>
              <a:rPr lang="en-US" sz="2000" dirty="0" smtClean="0"/>
              <a:t>In the </a:t>
            </a:r>
            <a:r>
              <a:rPr lang="en-US" sz="2000" dirty="0"/>
              <a:t>absence of a formal policy, a quorum should be defined as a </a:t>
            </a:r>
            <a:r>
              <a:rPr lang="en-US" sz="2000" dirty="0" smtClean="0"/>
              <a:t>simple majority </a:t>
            </a:r>
            <a:r>
              <a:rPr lang="en-US" sz="2000" dirty="0"/>
              <a:t>of voting members (51% is generally acceptable).</a:t>
            </a:r>
          </a:p>
        </p:txBody>
      </p:sp>
      <p:sp>
        <p:nvSpPr>
          <p:cNvPr id="3" name="Title 2"/>
          <p:cNvSpPr>
            <a:spLocks noGrp="1"/>
          </p:cNvSpPr>
          <p:nvPr>
            <p:ph type="title"/>
          </p:nvPr>
        </p:nvSpPr>
        <p:spPr>
          <a:xfrm>
            <a:off x="431443" y="304800"/>
            <a:ext cx="8236039" cy="1066800"/>
          </a:xfrm>
        </p:spPr>
        <p:txBody>
          <a:bodyPr/>
          <a:lstStyle/>
          <a:p>
            <a:r>
              <a:rPr lang="en-US" b="0" dirty="0" smtClean="0">
                <a:solidFill>
                  <a:schemeClr val="tx1"/>
                </a:solidFill>
                <a:effectLst/>
              </a:rPr>
              <a:t>Quorum</a:t>
            </a:r>
            <a:endParaRPr lang="en-US" b="0" dirty="0">
              <a:solidFill>
                <a:schemeClr val="tx1"/>
              </a:solidFill>
              <a:effectLst/>
            </a:endParaRPr>
          </a:p>
        </p:txBody>
      </p:sp>
      <p:pic>
        <p:nvPicPr>
          <p:cNvPr id="13314" name="Picture 2" descr="http://3.bp.blogspot.com/-VHe4Te_asY8/T3gAENZdhWI/AAAAAAAAAGg/YQBXIkc3vlc/s1600/Majority-Rul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10200" y="4976611"/>
            <a:ext cx="20320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97516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308292" y="1064654"/>
            <a:ext cx="8229600" cy="5562599"/>
          </a:xfrm>
        </p:spPr>
        <p:txBody>
          <a:bodyPr>
            <a:normAutofit/>
          </a:bodyPr>
          <a:lstStyle/>
          <a:p>
            <a:pPr marL="109728" indent="0" algn="ctr">
              <a:buNone/>
            </a:pPr>
            <a:r>
              <a:rPr lang="en-US" sz="2000" b="1" dirty="0"/>
              <a:t>Only </a:t>
            </a:r>
            <a:r>
              <a:rPr lang="en-US" sz="2000" b="1" dirty="0" smtClean="0"/>
              <a:t>the members </a:t>
            </a:r>
            <a:r>
              <a:rPr lang="en-US" sz="2000" b="1" dirty="0"/>
              <a:t>of the </a:t>
            </a:r>
            <a:r>
              <a:rPr lang="en-US" sz="2000" b="1" dirty="0" smtClean="0"/>
              <a:t>Advisory </a:t>
            </a:r>
          </a:p>
          <a:p>
            <a:pPr marL="109728" indent="0" algn="ctr">
              <a:buNone/>
            </a:pPr>
            <a:r>
              <a:rPr lang="en-US" sz="2000" b="1" dirty="0" smtClean="0"/>
              <a:t>Committee can vote. </a:t>
            </a:r>
          </a:p>
          <a:p>
            <a:pPr marL="109728" indent="0">
              <a:buNone/>
            </a:pPr>
            <a:endParaRPr lang="en-US" sz="2000" dirty="0" smtClean="0"/>
          </a:p>
          <a:p>
            <a:pPr marL="109728" indent="0">
              <a:buNone/>
            </a:pPr>
            <a:r>
              <a:rPr lang="en-US" sz="2000" dirty="0" smtClean="0"/>
              <a:t>Advisory </a:t>
            </a:r>
            <a:r>
              <a:rPr lang="en-US" sz="2000" dirty="0"/>
              <a:t>committee members who </a:t>
            </a:r>
            <a:r>
              <a:rPr lang="en-US" sz="2000" dirty="0" smtClean="0"/>
              <a:t>serve </a:t>
            </a:r>
            <a:r>
              <a:rPr lang="en-US" sz="2000" dirty="0"/>
              <a:t>as adjunct faculty for the college </a:t>
            </a:r>
            <a:r>
              <a:rPr lang="en-US" sz="2000" dirty="0" smtClean="0"/>
              <a:t>cannot vote.</a:t>
            </a:r>
          </a:p>
          <a:p>
            <a:pPr marL="109728" indent="0">
              <a:buNone/>
            </a:pPr>
            <a:r>
              <a:rPr lang="en-US" sz="2000" dirty="0" smtClean="0"/>
              <a:t>      </a:t>
            </a:r>
          </a:p>
          <a:p>
            <a:pPr marL="109728" indent="0">
              <a:buNone/>
            </a:pPr>
            <a:r>
              <a:rPr lang="en-US" sz="2000" dirty="0" smtClean="0"/>
              <a:t>Other college </a:t>
            </a:r>
            <a:r>
              <a:rPr lang="en-US" sz="2000" dirty="0"/>
              <a:t>personnel </a:t>
            </a:r>
            <a:r>
              <a:rPr lang="en-US" sz="2000" dirty="0" smtClean="0"/>
              <a:t>and students are </a:t>
            </a:r>
            <a:r>
              <a:rPr lang="en-US" sz="2000" dirty="0"/>
              <a:t>non-voting members. </a:t>
            </a:r>
          </a:p>
          <a:p>
            <a:pPr marL="109728" indent="0">
              <a:buNone/>
            </a:pPr>
            <a:endParaRPr lang="en-US" sz="2000" dirty="0"/>
          </a:p>
          <a:p>
            <a:pPr marL="109728" indent="0">
              <a:buNone/>
            </a:pPr>
            <a:r>
              <a:rPr lang="en-US" sz="2000" dirty="0"/>
              <a:t>In the event a motion is made where there may be a conflict of interest: The individual is expected to recuse themselves. </a:t>
            </a:r>
          </a:p>
          <a:p>
            <a:pPr marL="109728" indent="0">
              <a:buNone/>
            </a:pPr>
            <a:endParaRPr lang="en-US" sz="2000" dirty="0"/>
          </a:p>
          <a:p>
            <a:pPr marL="109728" indent="0">
              <a:buNone/>
            </a:pPr>
            <a:r>
              <a:rPr lang="en-US" sz="2000" dirty="0"/>
              <a:t>If a conflict of interest on the part of a committee member is perceived by the Chairperson or program Dean they will ask that the member recuse themselves from the vote.</a:t>
            </a:r>
          </a:p>
          <a:p>
            <a:pPr marL="109728" indent="0">
              <a:buNone/>
            </a:pPr>
            <a:endParaRPr lang="en-US" sz="2000" dirty="0"/>
          </a:p>
        </p:txBody>
      </p:sp>
      <p:sp>
        <p:nvSpPr>
          <p:cNvPr id="3" name="Title 2"/>
          <p:cNvSpPr>
            <a:spLocks noGrp="1"/>
          </p:cNvSpPr>
          <p:nvPr>
            <p:ph type="title"/>
          </p:nvPr>
        </p:nvSpPr>
        <p:spPr>
          <a:xfrm>
            <a:off x="457200" y="274638"/>
            <a:ext cx="8229600" cy="792162"/>
          </a:xfrm>
        </p:spPr>
        <p:txBody>
          <a:bodyPr/>
          <a:lstStyle/>
          <a:p>
            <a:r>
              <a:rPr lang="en-US" b="0" dirty="0" smtClean="0">
                <a:solidFill>
                  <a:schemeClr val="tx1"/>
                </a:solidFill>
                <a:effectLst/>
              </a:rPr>
              <a:t>Voting</a:t>
            </a:r>
            <a:endParaRPr lang="en-US" b="0" dirty="0">
              <a:solidFill>
                <a:schemeClr val="tx1"/>
              </a:solidFill>
              <a:effectLst/>
            </a:endParaRPr>
          </a:p>
        </p:txBody>
      </p:sp>
      <p:pic>
        <p:nvPicPr>
          <p:cNvPr id="12290" name="Picture 2" descr="http://3.bp.blogspot.com/-IHF4yRvNONU/TwM79m3jxLI/AAAAAAAAHLU/EC9vFLFjawQ/s1600/votin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792294">
            <a:off x="6943866" y="342899"/>
            <a:ext cx="1447802" cy="14478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31102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458200" cy="4559491"/>
          </a:xfrm>
        </p:spPr>
        <p:txBody>
          <a:bodyPr>
            <a:noAutofit/>
          </a:bodyPr>
          <a:lstStyle/>
          <a:p>
            <a:pPr marL="109728" indent="0" algn="ctr">
              <a:buNone/>
            </a:pPr>
            <a:r>
              <a:rPr lang="en-US" sz="2000" dirty="0" smtClean="0"/>
              <a:t>Design </a:t>
            </a:r>
            <a:r>
              <a:rPr lang="en-US" sz="2000" dirty="0"/>
              <a:t>· </a:t>
            </a:r>
            <a:r>
              <a:rPr lang="en-US" sz="2000" dirty="0" smtClean="0"/>
              <a:t>Develop · Implement · Evaluate· Innovate </a:t>
            </a:r>
          </a:p>
          <a:p>
            <a:pPr marL="109728" indent="0" algn="ctr">
              <a:buNone/>
            </a:pPr>
            <a:r>
              <a:rPr lang="en-US" sz="2000" dirty="0" smtClean="0"/>
              <a:t>Respond ·Maintain Quality </a:t>
            </a:r>
            <a:r>
              <a:rPr lang="en-US" sz="2000" i="1" dirty="0" smtClean="0"/>
              <a:t>&amp; Grow!</a:t>
            </a:r>
          </a:p>
          <a:p>
            <a:pPr marL="109728" indent="0" algn="ctr">
              <a:buNone/>
            </a:pPr>
            <a:endParaRPr lang="en-US" sz="2000" dirty="0" smtClean="0"/>
          </a:p>
          <a:p>
            <a:pPr marL="109728" indent="0" algn="ctr">
              <a:buNone/>
            </a:pPr>
            <a:r>
              <a:rPr lang="en-US" sz="2000" dirty="0" smtClean="0"/>
              <a:t>Committee members and Clark College faculty work together to determine how to meet the training and education requirements needed for the professional field. Matching those to business needs and ensuring student success requires a work plan. </a:t>
            </a:r>
            <a:endParaRPr lang="en-US" sz="2000" dirty="0"/>
          </a:p>
          <a:p>
            <a:pPr marL="109728" indent="0">
              <a:buNone/>
            </a:pPr>
            <a:endParaRPr lang="en-US" sz="2000" dirty="0" smtClean="0"/>
          </a:p>
          <a:p>
            <a:pPr marL="109728" indent="0">
              <a:buNone/>
            </a:pPr>
            <a:r>
              <a:rPr lang="en-US" sz="2000" dirty="0" smtClean="0"/>
              <a:t>Together they:</a:t>
            </a:r>
            <a:endParaRPr lang="en-US" sz="2000" dirty="0"/>
          </a:p>
          <a:p>
            <a:pPr marL="109728" indent="0">
              <a:buNone/>
            </a:pPr>
            <a:r>
              <a:rPr lang="en-US" sz="2000" dirty="0"/>
              <a:t>• Establish annual goals</a:t>
            </a:r>
          </a:p>
          <a:p>
            <a:pPr marL="109728" indent="0">
              <a:buNone/>
            </a:pPr>
            <a:r>
              <a:rPr lang="en-US" sz="2000" dirty="0"/>
              <a:t>• Plan committee activities </a:t>
            </a:r>
            <a:endParaRPr lang="en-US" sz="2000" dirty="0" smtClean="0"/>
          </a:p>
          <a:p>
            <a:pPr marL="109728" indent="0">
              <a:buNone/>
            </a:pPr>
            <a:r>
              <a:rPr lang="en-US" sz="2000" dirty="0" smtClean="0"/>
              <a:t>• </a:t>
            </a:r>
            <a:r>
              <a:rPr lang="en-US" sz="2000" dirty="0"/>
              <a:t>Assign responsibilities</a:t>
            </a:r>
          </a:p>
          <a:p>
            <a:pPr marL="109728" indent="0">
              <a:buNone/>
            </a:pPr>
            <a:r>
              <a:rPr lang="en-US" sz="2000" dirty="0"/>
              <a:t>• Establish timelines</a:t>
            </a:r>
          </a:p>
        </p:txBody>
      </p:sp>
      <p:sp>
        <p:nvSpPr>
          <p:cNvPr id="3" name="Title 2"/>
          <p:cNvSpPr>
            <a:spLocks noGrp="1"/>
          </p:cNvSpPr>
          <p:nvPr>
            <p:ph type="title"/>
          </p:nvPr>
        </p:nvSpPr>
        <p:spPr/>
        <p:txBody>
          <a:bodyPr>
            <a:normAutofit/>
          </a:bodyPr>
          <a:lstStyle/>
          <a:p>
            <a:r>
              <a:rPr lang="en-US" b="0" dirty="0" smtClean="0">
                <a:solidFill>
                  <a:schemeClr val="tx1"/>
                </a:solidFill>
                <a:effectLst/>
              </a:rPr>
              <a:t>Advisory Committee Work Plan</a:t>
            </a:r>
            <a:endParaRPr lang="en-US" b="0" dirty="0">
              <a:solidFill>
                <a:schemeClr val="tx1"/>
              </a:solidFill>
              <a:effectLst/>
            </a:endParaRPr>
          </a:p>
        </p:txBody>
      </p:sp>
      <p:pic>
        <p:nvPicPr>
          <p:cNvPr id="7170" name="Picture 2" descr="http://t3.gstatic.com/images?q=tbn:ANd9GcQHgJ2CUE7VS73MAqrF7h0tdjgHLkduT5tyEZ3EmvLunPCjDiF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4240495"/>
            <a:ext cx="3276600" cy="1766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64332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4654"/>
            <a:ext cx="8229600" cy="5334000"/>
          </a:xfrm>
          <a:noFill/>
        </p:spPr>
        <p:txBody>
          <a:bodyPr>
            <a:normAutofit/>
          </a:bodyPr>
          <a:lstStyle/>
          <a:p>
            <a:pPr marL="109728" indent="0">
              <a:buNone/>
            </a:pPr>
            <a:r>
              <a:rPr lang="en-US" sz="2000" dirty="0" smtClean="0"/>
              <a:t>Priorities Include</a:t>
            </a:r>
          </a:p>
          <a:p>
            <a:pPr marL="109728" indent="0">
              <a:lnSpc>
                <a:spcPct val="150000"/>
              </a:lnSpc>
              <a:buNone/>
            </a:pPr>
            <a:r>
              <a:rPr lang="en-US" sz="2000" i="1" dirty="0" smtClean="0"/>
              <a:t>   	</a:t>
            </a:r>
            <a:r>
              <a:rPr lang="en-US" sz="2000" dirty="0" smtClean="0"/>
              <a:t>1. </a:t>
            </a:r>
            <a:r>
              <a:rPr lang="en-US" sz="2000" i="1" dirty="0" smtClean="0"/>
              <a:t> </a:t>
            </a:r>
            <a:r>
              <a:rPr lang="en-US" sz="2000" dirty="0" smtClean="0"/>
              <a:t>Curriculum and technical skill assessments</a:t>
            </a:r>
          </a:p>
          <a:p>
            <a:pPr marL="109728" indent="0">
              <a:lnSpc>
                <a:spcPct val="150000"/>
              </a:lnSpc>
              <a:buNone/>
            </a:pPr>
            <a:r>
              <a:rPr lang="en-US" sz="2000" dirty="0" smtClean="0"/>
              <a:t>	2.  Facilities, equipment and resources</a:t>
            </a:r>
          </a:p>
          <a:p>
            <a:pPr marL="109728" indent="0">
              <a:lnSpc>
                <a:spcPct val="150000"/>
              </a:lnSpc>
              <a:buNone/>
            </a:pPr>
            <a:r>
              <a:rPr lang="en-US" sz="2000" dirty="0" smtClean="0"/>
              <a:t>	3.  Staff development</a:t>
            </a:r>
          </a:p>
          <a:p>
            <a:pPr marL="109728" indent="0">
              <a:lnSpc>
                <a:spcPct val="150000"/>
              </a:lnSpc>
              <a:buNone/>
            </a:pPr>
            <a:r>
              <a:rPr lang="en-US" sz="2000" dirty="0" smtClean="0"/>
              <a:t>	4.  Career development and work-based learning</a:t>
            </a:r>
          </a:p>
          <a:p>
            <a:pPr marL="109728" indent="0">
              <a:lnSpc>
                <a:spcPct val="150000"/>
              </a:lnSpc>
              <a:buNone/>
            </a:pPr>
            <a:r>
              <a:rPr lang="en-US" sz="2000" dirty="0" smtClean="0"/>
              <a:t>	5.  Marketing and program advocacy</a:t>
            </a:r>
          </a:p>
          <a:p>
            <a:pPr marL="109728" indent="0">
              <a:lnSpc>
                <a:spcPct val="150000"/>
              </a:lnSpc>
              <a:buNone/>
            </a:pPr>
            <a:r>
              <a:rPr lang="en-US" sz="2000" dirty="0" smtClean="0"/>
              <a:t>	6.  Student recruitment, mentoring and placement</a:t>
            </a:r>
          </a:p>
          <a:p>
            <a:pPr marL="109728" indent="0">
              <a:lnSpc>
                <a:spcPct val="150000"/>
              </a:lnSpc>
              <a:buNone/>
            </a:pPr>
            <a:r>
              <a:rPr lang="en-US" sz="2000" dirty="0" smtClean="0"/>
              <a:t>	7.  Program innovations, new practice</a:t>
            </a:r>
          </a:p>
          <a:p>
            <a:pPr marL="109728" indent="0">
              <a:lnSpc>
                <a:spcPct val="150000"/>
              </a:lnSpc>
              <a:buNone/>
            </a:pPr>
            <a:r>
              <a:rPr lang="en-US" sz="2000" dirty="0" smtClean="0"/>
              <a:t>	8.  Evaluation of the program</a:t>
            </a:r>
          </a:p>
          <a:p>
            <a:pPr marL="109728" indent="0">
              <a:lnSpc>
                <a:spcPct val="150000"/>
              </a:lnSpc>
              <a:buNone/>
            </a:pPr>
            <a:r>
              <a:rPr lang="en-US" sz="2000" dirty="0"/>
              <a:t> </a:t>
            </a:r>
            <a:r>
              <a:rPr lang="en-US" sz="2000" dirty="0" smtClean="0"/>
              <a:t>         9.  Improvements to meet industry needs</a:t>
            </a:r>
          </a:p>
          <a:p>
            <a:pPr marL="109728" indent="0">
              <a:lnSpc>
                <a:spcPct val="150000"/>
              </a:lnSpc>
              <a:buNone/>
            </a:pPr>
            <a:endParaRPr lang="en-US" sz="2000" dirty="0" smtClean="0"/>
          </a:p>
          <a:p>
            <a:pPr marL="109728" indent="0">
              <a:lnSpc>
                <a:spcPct val="150000"/>
              </a:lnSpc>
              <a:buNone/>
            </a:pPr>
            <a:endParaRPr lang="en-US" sz="2000" dirty="0" smtClean="0"/>
          </a:p>
          <a:p>
            <a:pPr marL="109728" indent="0">
              <a:buNone/>
            </a:pPr>
            <a:endParaRPr lang="en-US" dirty="0"/>
          </a:p>
        </p:txBody>
      </p:sp>
      <p:sp>
        <p:nvSpPr>
          <p:cNvPr id="3" name="Title 2"/>
          <p:cNvSpPr>
            <a:spLocks noGrp="1"/>
          </p:cNvSpPr>
          <p:nvPr>
            <p:ph type="title"/>
          </p:nvPr>
        </p:nvSpPr>
        <p:spPr>
          <a:xfrm>
            <a:off x="457200" y="152400"/>
            <a:ext cx="8229600" cy="914400"/>
          </a:xfrm>
        </p:spPr>
        <p:txBody>
          <a:bodyPr/>
          <a:lstStyle/>
          <a:p>
            <a:pPr algn="ctr"/>
            <a:r>
              <a:rPr lang="en-US" b="0" dirty="0" smtClean="0">
                <a:solidFill>
                  <a:schemeClr val="tx1"/>
                </a:solidFill>
                <a:effectLst/>
              </a:rPr>
              <a:t>Advisory Committee Work Plan</a:t>
            </a:r>
            <a:endParaRPr lang="en-US" b="0" dirty="0">
              <a:solidFill>
                <a:schemeClr val="tx1"/>
              </a:solidFill>
              <a:effectLst/>
            </a:endParaRPr>
          </a:p>
        </p:txBody>
      </p:sp>
    </p:spTree>
    <p:extLst>
      <p:ext uri="{BB962C8B-B14F-4D97-AF65-F5344CB8AC3E}">
        <p14:creationId xmlns:p14="http://schemas.microsoft.com/office/powerpoint/2010/main" val="1216973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525963"/>
          </a:xfrm>
        </p:spPr>
        <p:txBody>
          <a:bodyPr>
            <a:normAutofit/>
          </a:bodyPr>
          <a:lstStyle/>
          <a:p>
            <a:r>
              <a:rPr lang="en-US" sz="2000" b="1" dirty="0" smtClean="0"/>
              <a:t>Annual Training </a:t>
            </a:r>
            <a:r>
              <a:rPr lang="en-US" sz="2000" dirty="0" smtClean="0"/>
              <a:t>held in the fall.</a:t>
            </a:r>
          </a:p>
          <a:p>
            <a:pPr marL="109728" indent="0">
              <a:buNone/>
            </a:pPr>
            <a:r>
              <a:rPr lang="en-US" sz="2000" dirty="0" smtClean="0"/>
              <a:t>   Advisory Committee Chair and Vice Chair are invited.</a:t>
            </a:r>
          </a:p>
          <a:p>
            <a:pPr marL="109728" indent="0">
              <a:buNone/>
            </a:pPr>
            <a:r>
              <a:rPr lang="en-US" sz="2000" dirty="0"/>
              <a:t> </a:t>
            </a:r>
            <a:r>
              <a:rPr lang="en-US" sz="2000" dirty="0" smtClean="0"/>
              <a:t>  Held at the Main Campus, the three hour event includes a </a:t>
            </a:r>
          </a:p>
          <a:p>
            <a:pPr marL="109728" indent="0">
              <a:buNone/>
            </a:pPr>
            <a:r>
              <a:rPr lang="en-US" sz="2000" dirty="0"/>
              <a:t> </a:t>
            </a:r>
            <a:r>
              <a:rPr lang="en-US" sz="2000" dirty="0" smtClean="0"/>
              <a:t>  meal and training materials.</a:t>
            </a:r>
          </a:p>
          <a:p>
            <a:pPr marL="109728" indent="0">
              <a:buNone/>
            </a:pPr>
            <a:endParaRPr lang="en-US" sz="2000" dirty="0"/>
          </a:p>
          <a:p>
            <a:r>
              <a:rPr lang="en-US" sz="2000" b="1" dirty="0" smtClean="0"/>
              <a:t>Annual Recognition </a:t>
            </a:r>
            <a:r>
              <a:rPr lang="en-US" sz="2000" dirty="0" smtClean="0"/>
              <a:t>event held in the spring.</a:t>
            </a:r>
          </a:p>
          <a:p>
            <a:pPr marL="109728" indent="0">
              <a:buNone/>
            </a:pPr>
            <a:r>
              <a:rPr lang="en-US" sz="2000" dirty="0"/>
              <a:t> </a:t>
            </a:r>
            <a:r>
              <a:rPr lang="en-US" sz="2000" dirty="0" smtClean="0"/>
              <a:t>  All committee members, lead faculty and Deans are invited.</a:t>
            </a:r>
          </a:p>
          <a:p>
            <a:pPr marL="109728" indent="0">
              <a:buNone/>
            </a:pPr>
            <a:r>
              <a:rPr lang="en-US" sz="2000" dirty="0"/>
              <a:t> </a:t>
            </a:r>
            <a:r>
              <a:rPr lang="en-US" sz="2000" dirty="0" smtClean="0"/>
              <a:t>  Held at the Main Campus, the two hour event includes a meal</a:t>
            </a:r>
          </a:p>
          <a:p>
            <a:pPr marL="109728" indent="0">
              <a:buNone/>
            </a:pPr>
            <a:r>
              <a:rPr lang="en-US" sz="2000" dirty="0"/>
              <a:t> </a:t>
            </a:r>
            <a:r>
              <a:rPr lang="en-US" sz="2000" dirty="0" smtClean="0"/>
              <a:t>  and presentations.</a:t>
            </a:r>
            <a:endParaRPr lang="en-US" sz="2000" dirty="0"/>
          </a:p>
        </p:txBody>
      </p:sp>
      <p:sp>
        <p:nvSpPr>
          <p:cNvPr id="3" name="Title 2"/>
          <p:cNvSpPr>
            <a:spLocks noGrp="1"/>
          </p:cNvSpPr>
          <p:nvPr>
            <p:ph type="title"/>
          </p:nvPr>
        </p:nvSpPr>
        <p:spPr/>
        <p:txBody>
          <a:bodyPr>
            <a:normAutofit/>
          </a:bodyPr>
          <a:lstStyle/>
          <a:p>
            <a:r>
              <a:rPr lang="en-US" b="0" dirty="0" smtClean="0">
                <a:solidFill>
                  <a:schemeClr val="tx1"/>
                </a:solidFill>
                <a:effectLst/>
              </a:rPr>
              <a:t>Advisory Committee Activities </a:t>
            </a:r>
            <a:endParaRPr lang="en-US" b="0" dirty="0">
              <a:solidFill>
                <a:schemeClr val="tx1"/>
              </a:solidFill>
              <a:effectLst/>
            </a:endParaRPr>
          </a:p>
        </p:txBody>
      </p:sp>
    </p:spTree>
    <p:extLst>
      <p:ext uri="{BB962C8B-B14F-4D97-AF65-F5344CB8AC3E}">
        <p14:creationId xmlns:p14="http://schemas.microsoft.com/office/powerpoint/2010/main" val="12825201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lgn="ctr">
              <a:buNone/>
            </a:pPr>
            <a:r>
              <a:rPr lang="en-US" sz="2000" dirty="0" smtClean="0"/>
              <a:t>Please take time to explore the Clark College website </a:t>
            </a:r>
          </a:p>
          <a:p>
            <a:pPr marL="109728" indent="0" algn="ctr">
              <a:buNone/>
            </a:pPr>
            <a:r>
              <a:rPr lang="en-US" sz="2000" dirty="0" smtClean="0"/>
              <a:t>for additional information.</a:t>
            </a:r>
          </a:p>
          <a:p>
            <a:pPr marL="109728" indent="0">
              <a:buNone/>
            </a:pPr>
            <a:endParaRPr lang="en-US" dirty="0" smtClean="0"/>
          </a:p>
          <a:p>
            <a:pPr marL="109728" indent="0">
              <a:buNone/>
            </a:pPr>
            <a:r>
              <a:rPr lang="en-US" sz="2000" dirty="0" smtClean="0"/>
              <a:t>Maps of campus locations </a:t>
            </a:r>
            <a:r>
              <a:rPr lang="en-US" sz="1800" dirty="0">
                <a:hlinkClick r:id="rId2"/>
              </a:rPr>
              <a:t>http://</a:t>
            </a:r>
            <a:r>
              <a:rPr lang="en-US" sz="1800" dirty="0" smtClean="0">
                <a:hlinkClick r:id="rId2"/>
              </a:rPr>
              <a:t>www.clark.edu/clark-and-community/visitors-guide/getting-to-clark/index.php</a:t>
            </a:r>
            <a:endParaRPr lang="en-US" sz="1800" dirty="0" smtClean="0"/>
          </a:p>
          <a:p>
            <a:pPr marL="109728" indent="0">
              <a:buNone/>
            </a:pPr>
            <a:endParaRPr lang="en-US" sz="1800" dirty="0" smtClean="0"/>
          </a:p>
          <a:p>
            <a:pPr marL="109728" indent="0">
              <a:buNone/>
            </a:pPr>
            <a:r>
              <a:rPr lang="en-US" sz="2000" dirty="0" smtClean="0"/>
              <a:t>The Clark College course </a:t>
            </a:r>
            <a:r>
              <a:rPr lang="en-US" sz="2000" dirty="0"/>
              <a:t>catalog </a:t>
            </a:r>
            <a:r>
              <a:rPr lang="en-US" sz="1800" dirty="0">
                <a:hlinkClick r:id="rId3"/>
              </a:rPr>
              <a:t>http://</a:t>
            </a:r>
            <a:r>
              <a:rPr lang="en-US" sz="1800" dirty="0" smtClean="0">
                <a:hlinkClick r:id="rId3"/>
              </a:rPr>
              <a:t>www.clark.edu/academics/catalog/archive.php</a:t>
            </a:r>
            <a:r>
              <a:rPr lang="en-US" sz="1800" dirty="0" smtClean="0"/>
              <a:t> </a:t>
            </a:r>
          </a:p>
          <a:p>
            <a:pPr marL="109728" indent="0">
              <a:buNone/>
            </a:pPr>
            <a:endParaRPr lang="en-US" sz="1800" dirty="0" smtClean="0"/>
          </a:p>
          <a:p>
            <a:pPr marL="109728" indent="0">
              <a:buNone/>
            </a:pPr>
            <a:r>
              <a:rPr lang="en-US" sz="2000" dirty="0" smtClean="0"/>
              <a:t>The Clark College Strategic Plan</a:t>
            </a:r>
          </a:p>
          <a:p>
            <a:pPr marL="109728" indent="0">
              <a:buNone/>
            </a:pPr>
            <a:r>
              <a:rPr lang="en-US" sz="1800" dirty="0" smtClean="0">
                <a:hlinkClick r:id="rId4"/>
              </a:rPr>
              <a:t>http</a:t>
            </a:r>
            <a:r>
              <a:rPr lang="en-US" sz="1800" dirty="0">
                <a:hlinkClick r:id="rId4"/>
              </a:rPr>
              <a:t>://</a:t>
            </a:r>
            <a:r>
              <a:rPr lang="en-US" sz="1800" dirty="0" smtClean="0">
                <a:hlinkClick r:id="rId4"/>
              </a:rPr>
              <a:t>www.clark.edu/clark-and-community/about/strategic_plan/index.php</a:t>
            </a:r>
            <a:endParaRPr lang="en-US" sz="1800" dirty="0" smtClean="0"/>
          </a:p>
          <a:p>
            <a:pPr marL="109728" indent="0">
              <a:buNone/>
            </a:pPr>
            <a:endParaRPr lang="en-US" sz="1800" dirty="0"/>
          </a:p>
        </p:txBody>
      </p:sp>
      <p:sp>
        <p:nvSpPr>
          <p:cNvPr id="3" name="Title 2"/>
          <p:cNvSpPr>
            <a:spLocks noGrp="1"/>
          </p:cNvSpPr>
          <p:nvPr>
            <p:ph type="title"/>
          </p:nvPr>
        </p:nvSpPr>
        <p:spPr/>
        <p:txBody>
          <a:bodyPr/>
          <a:lstStyle/>
          <a:p>
            <a:r>
              <a:rPr lang="en-US" b="0" dirty="0" smtClean="0">
                <a:solidFill>
                  <a:schemeClr val="tx1"/>
                </a:solidFill>
                <a:effectLst/>
              </a:rPr>
              <a:t>Welcome to Clark College</a:t>
            </a:r>
            <a:endParaRPr lang="en-US" b="0" dirty="0">
              <a:solidFill>
                <a:schemeClr val="tx1"/>
              </a:solidFill>
              <a:effectLst/>
            </a:endParaRPr>
          </a:p>
        </p:txBody>
      </p:sp>
    </p:spTree>
    <p:extLst>
      <p:ext uri="{BB962C8B-B14F-4D97-AF65-F5344CB8AC3E}">
        <p14:creationId xmlns:p14="http://schemas.microsoft.com/office/powerpoint/2010/main" val="2967876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457200" y="228600"/>
            <a:ext cx="8077200" cy="5088835"/>
          </a:xfrm>
        </p:spPr>
        <p:txBody>
          <a:bodyPr>
            <a:normAutofit fontScale="90000"/>
          </a:bodyPr>
          <a:lstStyle/>
          <a:p>
            <a:pPr algn="ctr"/>
            <a:r>
              <a:rPr lang="en-US" sz="4000" b="0" dirty="0">
                <a:solidFill>
                  <a:schemeClr val="bg1"/>
                </a:solidFill>
              </a:rPr>
              <a:t>Advisory committees</a:t>
            </a:r>
            <a:br>
              <a:rPr lang="en-US" sz="4000" b="0" dirty="0">
                <a:solidFill>
                  <a:schemeClr val="bg1"/>
                </a:solidFill>
              </a:rPr>
            </a:br>
            <a:r>
              <a:rPr lang="en-US" sz="4000" b="0" dirty="0" smtClean="0">
                <a:solidFill>
                  <a:schemeClr val="bg1"/>
                </a:solidFill>
              </a:rPr>
              <a:t>ensure </a:t>
            </a:r>
            <a:r>
              <a:rPr lang="en-US" sz="4000" b="0" dirty="0">
                <a:solidFill>
                  <a:schemeClr val="bg1"/>
                </a:solidFill>
              </a:rPr>
              <a:t>the quality of Clark College programs. By providing best practices, innovations and trend information about their business or industry, Advisory Members make certain that graduates are fully prepared to go to work.</a:t>
            </a:r>
          </a:p>
        </p:txBody>
      </p:sp>
      <p:pic>
        <p:nvPicPr>
          <p:cNvPr id="3074" name="Picture 2" descr="http://www.brentwoodconstruction.ie/images/4d2b4c60b975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10200" y="4962002"/>
            <a:ext cx="2743200" cy="174079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109728" indent="0" algn="ctr">
              <a:buNone/>
            </a:pPr>
            <a:r>
              <a:rPr lang="en-US" sz="2200" dirty="0" smtClean="0"/>
              <a:t>An advisory committee website has been set up to provide you access to meeting agendas, minutes, bylaws, work plans and the Advisory Committee Handbook.</a:t>
            </a:r>
          </a:p>
          <a:p>
            <a:pPr marL="109728" indent="0">
              <a:buNone/>
            </a:pPr>
            <a:endParaRPr lang="en-US" dirty="0"/>
          </a:p>
          <a:p>
            <a:pPr marL="109728" indent="0">
              <a:buNone/>
            </a:pPr>
            <a:r>
              <a:rPr lang="en-US" b="1" i="1" dirty="0" smtClean="0"/>
              <a:t>The link is:  </a:t>
            </a:r>
            <a:r>
              <a:rPr lang="en-US" b="1" i="1" dirty="0" smtClean="0">
                <a:hlinkClick r:id="rId2"/>
              </a:rPr>
              <a:t>Advisory Committee Website</a:t>
            </a:r>
            <a:endParaRPr lang="en-US" b="1" i="1" dirty="0" smtClean="0"/>
          </a:p>
          <a:p>
            <a:pPr marL="109728" indent="0">
              <a:buNone/>
            </a:pPr>
            <a:endParaRPr lang="en-US" b="1" i="1" dirty="0" smtClean="0"/>
          </a:p>
          <a:p>
            <a:pPr marL="109728" indent="0" algn="ctr">
              <a:buNone/>
            </a:pPr>
            <a:r>
              <a:rPr lang="en-US" sz="2400" b="1" i="1" dirty="0" smtClean="0"/>
              <a:t>Please </a:t>
            </a:r>
            <a:r>
              <a:rPr lang="en-US" sz="2400" b="1" i="1" dirty="0"/>
              <a:t>take a few minutes now to go to the advisory committee website and look at its features.  </a:t>
            </a:r>
          </a:p>
          <a:p>
            <a:pPr marL="109728" indent="0">
              <a:buNone/>
            </a:pPr>
            <a:endParaRPr lang="en-US" b="1" i="1" dirty="0" smtClean="0"/>
          </a:p>
          <a:p>
            <a:pPr marL="109728" indent="0">
              <a:buNone/>
            </a:pPr>
            <a:endParaRPr lang="en-US" b="1" i="1" dirty="0" smtClean="0"/>
          </a:p>
          <a:p>
            <a:pPr marL="109728" indent="0">
              <a:buNone/>
            </a:pPr>
            <a:r>
              <a:rPr lang="en-US" sz="2200" dirty="0" smtClean="0"/>
              <a:t>To access to your committee roster, contact Andreana </a:t>
            </a:r>
            <a:r>
              <a:rPr lang="en-US" sz="2200" dirty="0"/>
              <a:t>DiGiorgio at </a:t>
            </a:r>
            <a:r>
              <a:rPr lang="en-US" sz="2200" dirty="0" smtClean="0">
                <a:hlinkClick r:id="rId3"/>
              </a:rPr>
              <a:t>adigiorgio@clark.edu</a:t>
            </a:r>
            <a:r>
              <a:rPr lang="en-US" sz="2200" dirty="0" smtClean="0"/>
              <a:t>. </a:t>
            </a:r>
          </a:p>
          <a:p>
            <a:pPr marL="109728" indent="0">
              <a:buNone/>
            </a:pPr>
            <a:r>
              <a:rPr lang="en-US" dirty="0" smtClean="0"/>
              <a:t>   </a:t>
            </a:r>
          </a:p>
          <a:p>
            <a:pPr marL="109728" indent="0">
              <a:buNone/>
            </a:pPr>
            <a:endParaRPr lang="en-US" b="1" i="1" dirty="0"/>
          </a:p>
        </p:txBody>
      </p:sp>
      <p:sp>
        <p:nvSpPr>
          <p:cNvPr id="3" name="Title 2"/>
          <p:cNvSpPr>
            <a:spLocks noGrp="1"/>
          </p:cNvSpPr>
          <p:nvPr>
            <p:ph type="title"/>
          </p:nvPr>
        </p:nvSpPr>
        <p:spPr/>
        <p:txBody>
          <a:bodyPr/>
          <a:lstStyle/>
          <a:p>
            <a:r>
              <a:rPr lang="en-US" b="0" dirty="0" smtClean="0">
                <a:solidFill>
                  <a:schemeClr val="tx1"/>
                </a:solidFill>
                <a:effectLst/>
              </a:rPr>
              <a:t>Advisory Committee Website</a:t>
            </a:r>
            <a:endParaRPr lang="en-US" b="0" dirty="0">
              <a:solidFill>
                <a:schemeClr val="tx1"/>
              </a:solidFill>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219200"/>
            <a:ext cx="8229600" cy="5071871"/>
          </a:xfrm>
        </p:spPr>
        <p:txBody>
          <a:bodyPr>
            <a:normAutofit/>
          </a:bodyPr>
          <a:lstStyle/>
          <a:p>
            <a:pPr marL="109728" indent="0">
              <a:buNone/>
            </a:pPr>
            <a:r>
              <a:rPr lang="en-US" sz="2000" dirty="0" smtClean="0"/>
              <a:t>Contact:</a:t>
            </a:r>
          </a:p>
          <a:p>
            <a:pPr marL="109728" indent="0">
              <a:buNone/>
            </a:pPr>
            <a:endParaRPr lang="en-US" sz="800" dirty="0"/>
          </a:p>
          <a:p>
            <a:pPr marL="109728" indent="0">
              <a:buNone/>
            </a:pPr>
            <a:r>
              <a:rPr lang="en-US" sz="1600" b="1" dirty="0" smtClean="0"/>
              <a:t>Andreana DiGiorgio</a:t>
            </a:r>
          </a:p>
          <a:p>
            <a:pPr marL="109728" indent="0">
              <a:buNone/>
            </a:pPr>
            <a:r>
              <a:rPr lang="en-US" sz="1600" dirty="0" smtClean="0"/>
              <a:t>Office of Instruction - </a:t>
            </a:r>
            <a:r>
              <a:rPr lang="en-US" sz="1600" dirty="0"/>
              <a:t>Secretary Senior</a:t>
            </a:r>
          </a:p>
          <a:p>
            <a:pPr marL="109728" indent="0">
              <a:buNone/>
            </a:pPr>
            <a:r>
              <a:rPr lang="en-US" sz="1600" dirty="0" smtClean="0">
                <a:hlinkClick r:id="rId2"/>
              </a:rPr>
              <a:t>adigiorgio@clark.edu</a:t>
            </a:r>
            <a:r>
              <a:rPr lang="en-US" sz="1600" dirty="0" smtClean="0"/>
              <a:t> </a:t>
            </a:r>
          </a:p>
          <a:p>
            <a:pPr marL="109728" indent="0">
              <a:buNone/>
            </a:pPr>
            <a:r>
              <a:rPr lang="en-US" sz="1600" dirty="0"/>
              <a:t>(360) </a:t>
            </a:r>
            <a:r>
              <a:rPr lang="en-US" sz="1600" dirty="0" smtClean="0"/>
              <a:t>992-2322</a:t>
            </a:r>
          </a:p>
          <a:p>
            <a:pPr marL="109728" indent="0">
              <a:buNone/>
            </a:pPr>
            <a:endParaRPr lang="en-US" sz="1600" dirty="0"/>
          </a:p>
          <a:p>
            <a:pPr marL="109728" indent="0">
              <a:buNone/>
            </a:pPr>
            <a:r>
              <a:rPr lang="en-US" sz="1600" b="1" dirty="0" smtClean="0"/>
              <a:t>Cathy Sherick </a:t>
            </a:r>
          </a:p>
          <a:p>
            <a:pPr marL="109728" indent="0">
              <a:buNone/>
            </a:pPr>
            <a:r>
              <a:rPr lang="en-US" sz="1600" dirty="0" smtClean="0"/>
              <a:t>Associate Director Instructional </a:t>
            </a:r>
            <a:r>
              <a:rPr lang="en-US" sz="1600" dirty="0"/>
              <a:t>Programming &amp; </a:t>
            </a:r>
            <a:r>
              <a:rPr lang="en-US" sz="1600" dirty="0" smtClean="0"/>
              <a:t>Innovation</a:t>
            </a:r>
          </a:p>
          <a:p>
            <a:pPr marL="109728" indent="0">
              <a:buNone/>
            </a:pPr>
            <a:r>
              <a:rPr lang="en-US" sz="1600" dirty="0" smtClean="0">
                <a:hlinkClick r:id="rId3"/>
              </a:rPr>
              <a:t>csherick@clark.edu</a:t>
            </a:r>
            <a:r>
              <a:rPr lang="en-US" sz="1600" dirty="0" smtClean="0"/>
              <a:t> </a:t>
            </a:r>
            <a:endParaRPr lang="en-US" sz="1600" dirty="0"/>
          </a:p>
          <a:p>
            <a:pPr marL="109728" indent="0">
              <a:buNone/>
            </a:pPr>
            <a:r>
              <a:rPr lang="en-US" sz="1600" i="1" dirty="0"/>
              <a:t>(</a:t>
            </a:r>
            <a:r>
              <a:rPr lang="en-US" sz="1600" i="1" dirty="0" smtClean="0"/>
              <a:t>360) 992-2409</a:t>
            </a:r>
            <a:endParaRPr lang="en-US" sz="1600" dirty="0" smtClean="0"/>
          </a:p>
          <a:p>
            <a:pPr marL="109728" indent="0">
              <a:buNone/>
            </a:pPr>
            <a:endParaRPr lang="en-US" sz="1600" dirty="0" smtClean="0"/>
          </a:p>
          <a:p>
            <a:pPr marL="109728" indent="0">
              <a:buNone/>
            </a:pPr>
            <a:r>
              <a:rPr lang="en-US" sz="1600" b="1" dirty="0" smtClean="0"/>
              <a:t>Rachele Bakic</a:t>
            </a:r>
          </a:p>
          <a:p>
            <a:pPr marL="109728" indent="0">
              <a:buNone/>
            </a:pPr>
            <a:r>
              <a:rPr lang="en-US" sz="1600" dirty="0" smtClean="0"/>
              <a:t>Interim Director of Academic Services</a:t>
            </a:r>
          </a:p>
          <a:p>
            <a:pPr marL="109728" indent="0">
              <a:buNone/>
            </a:pPr>
            <a:r>
              <a:rPr lang="en-US" sz="1600" dirty="0" smtClean="0">
                <a:hlinkClick r:id="rId4"/>
              </a:rPr>
              <a:t>rbakic@clark.edu</a:t>
            </a:r>
            <a:r>
              <a:rPr lang="en-US" sz="1600" dirty="0" smtClean="0"/>
              <a:t> </a:t>
            </a:r>
          </a:p>
          <a:p>
            <a:pPr marL="109728" indent="0">
              <a:buNone/>
            </a:pPr>
            <a:r>
              <a:rPr lang="en-US" sz="1600" dirty="0" smtClean="0"/>
              <a:t>(360) 992-2621</a:t>
            </a:r>
          </a:p>
          <a:p>
            <a:pPr marL="109728" indent="0">
              <a:buNone/>
            </a:pPr>
            <a:endParaRPr lang="en-US" dirty="0" smtClean="0"/>
          </a:p>
          <a:p>
            <a:endParaRPr lang="en-US" dirty="0"/>
          </a:p>
        </p:txBody>
      </p:sp>
      <p:sp>
        <p:nvSpPr>
          <p:cNvPr id="3" name="Title 2"/>
          <p:cNvSpPr>
            <a:spLocks noGrp="1"/>
          </p:cNvSpPr>
          <p:nvPr>
            <p:ph type="title"/>
          </p:nvPr>
        </p:nvSpPr>
        <p:spPr/>
        <p:txBody>
          <a:bodyPr/>
          <a:lstStyle/>
          <a:p>
            <a:r>
              <a:rPr lang="en-US" b="0" dirty="0" smtClean="0">
                <a:solidFill>
                  <a:schemeClr val="tx1"/>
                </a:solidFill>
                <a:effectLst/>
              </a:rPr>
              <a:t>Questions?</a:t>
            </a:r>
            <a:endParaRPr lang="en-US" b="0" dirty="0">
              <a:solidFill>
                <a:schemeClr val="tx1"/>
              </a:solidFill>
              <a:effectLst/>
            </a:endParaRPr>
          </a:p>
        </p:txBody>
      </p:sp>
    </p:spTree>
    <p:extLst>
      <p:ext uri="{BB962C8B-B14F-4D97-AF65-F5344CB8AC3E}">
        <p14:creationId xmlns:p14="http://schemas.microsoft.com/office/powerpoint/2010/main" val="2528921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458200" cy="5300472"/>
          </a:xfrm>
        </p:spPr>
        <p:txBody>
          <a:bodyPr>
            <a:normAutofit/>
          </a:bodyPr>
          <a:lstStyle/>
          <a:p>
            <a:pPr marL="109728" indent="0">
              <a:buNone/>
            </a:pPr>
            <a:r>
              <a:rPr lang="en-US" sz="2400" dirty="0" smtClean="0"/>
              <a:t>Every state funded career and technical </a:t>
            </a:r>
          </a:p>
          <a:p>
            <a:pPr marL="109728" indent="0">
              <a:buNone/>
            </a:pPr>
            <a:r>
              <a:rPr lang="en-US" sz="2400" dirty="0" smtClean="0"/>
              <a:t>program is required to have an active Advisory </a:t>
            </a:r>
            <a:r>
              <a:rPr lang="en-US" sz="2400" dirty="0"/>
              <a:t>C</a:t>
            </a:r>
            <a:r>
              <a:rPr lang="en-US" sz="2400" dirty="0" smtClean="0"/>
              <a:t>ommittee.</a:t>
            </a:r>
          </a:p>
          <a:p>
            <a:pPr marL="109728" indent="0">
              <a:buNone/>
            </a:pPr>
            <a:endParaRPr lang="en-US" dirty="0" smtClean="0"/>
          </a:p>
          <a:p>
            <a:pPr marL="109728" indent="0">
              <a:buNone/>
            </a:pPr>
            <a:r>
              <a:rPr lang="en-US" sz="2400" dirty="0" smtClean="0"/>
              <a:t>Committees Provide</a:t>
            </a:r>
          </a:p>
          <a:p>
            <a:pPr lvl="2">
              <a:buClr>
                <a:schemeClr val="accent4">
                  <a:lumMod val="75000"/>
                </a:schemeClr>
              </a:buClr>
              <a:buFont typeface="Wingdings" pitchFamily="2" charset="2"/>
              <a:buChar char="§"/>
            </a:pPr>
            <a:r>
              <a:rPr lang="en-US" sz="2000" dirty="0" smtClean="0"/>
              <a:t>Program quality assessment</a:t>
            </a:r>
          </a:p>
          <a:p>
            <a:pPr lvl="2">
              <a:buClr>
                <a:schemeClr val="accent4">
                  <a:lumMod val="75000"/>
                </a:schemeClr>
              </a:buClr>
              <a:buFont typeface="Wingdings" pitchFamily="2" charset="2"/>
              <a:buChar char="§"/>
            </a:pPr>
            <a:r>
              <a:rPr lang="en-US" sz="2000" dirty="0" smtClean="0"/>
              <a:t>Unique training/educational experiences</a:t>
            </a:r>
          </a:p>
          <a:p>
            <a:pPr lvl="2">
              <a:buClr>
                <a:schemeClr val="accent4">
                  <a:lumMod val="75000"/>
                </a:schemeClr>
              </a:buClr>
              <a:buFont typeface="Wingdings" pitchFamily="2" charset="2"/>
              <a:buChar char="§"/>
            </a:pPr>
            <a:r>
              <a:rPr lang="en-US" sz="2000" dirty="0" smtClean="0"/>
              <a:t>Validation of content</a:t>
            </a:r>
          </a:p>
          <a:p>
            <a:pPr lvl="2">
              <a:buClr>
                <a:schemeClr val="accent4">
                  <a:lumMod val="75000"/>
                </a:schemeClr>
              </a:buClr>
              <a:buFont typeface="Wingdings" pitchFamily="2" charset="2"/>
              <a:buChar char="§"/>
            </a:pPr>
            <a:r>
              <a:rPr lang="en-US" sz="2000" dirty="0" smtClean="0"/>
              <a:t>Career guidance/student placement</a:t>
            </a:r>
          </a:p>
          <a:p>
            <a:pPr lvl="2">
              <a:buClr>
                <a:schemeClr val="accent4">
                  <a:lumMod val="75000"/>
                </a:schemeClr>
              </a:buClr>
              <a:buFont typeface="Wingdings" pitchFamily="2" charset="2"/>
              <a:buChar char="§"/>
            </a:pPr>
            <a:r>
              <a:rPr lang="en-US" sz="2000" dirty="0" smtClean="0"/>
              <a:t>Community promotion of programs</a:t>
            </a:r>
          </a:p>
          <a:p>
            <a:pPr lvl="2">
              <a:buClr>
                <a:schemeClr val="accent4">
                  <a:lumMod val="75000"/>
                </a:schemeClr>
              </a:buClr>
              <a:buFont typeface="Wingdings" pitchFamily="2" charset="2"/>
              <a:buChar char="§"/>
            </a:pPr>
            <a:r>
              <a:rPr lang="en-US" sz="2000" dirty="0" smtClean="0"/>
              <a:t>Community, business, industry resources</a:t>
            </a:r>
            <a:endParaRPr lang="en-US" sz="2000" dirty="0"/>
          </a:p>
        </p:txBody>
      </p:sp>
      <p:sp>
        <p:nvSpPr>
          <p:cNvPr id="3" name="Title 2"/>
          <p:cNvSpPr>
            <a:spLocks noGrp="1"/>
          </p:cNvSpPr>
          <p:nvPr>
            <p:ph type="title"/>
          </p:nvPr>
        </p:nvSpPr>
        <p:spPr/>
        <p:txBody>
          <a:bodyPr/>
          <a:lstStyle/>
          <a:p>
            <a:r>
              <a:rPr lang="en-US" b="0" dirty="0">
                <a:effectLst/>
              </a:rPr>
              <a:t>State Law </a:t>
            </a:r>
            <a:r>
              <a:rPr lang="en-US" b="0" dirty="0" smtClean="0">
                <a:effectLst/>
              </a:rPr>
              <a:t>                  </a:t>
            </a:r>
            <a:r>
              <a:rPr lang="en-US" sz="1800" dirty="0" smtClean="0"/>
              <a:t>(</a:t>
            </a:r>
            <a:r>
              <a:rPr lang="en-US" sz="1800" dirty="0"/>
              <a:t>RCW 28B.50.252</a:t>
            </a:r>
            <a:r>
              <a:rPr lang="en-US" sz="1800" dirty="0" smtClean="0"/>
              <a:t>)</a:t>
            </a:r>
            <a:endParaRPr lang="en-US" sz="1800" dirty="0"/>
          </a:p>
        </p:txBody>
      </p:sp>
      <p:pic>
        <p:nvPicPr>
          <p:cNvPr id="2050" name="Picture 2" descr="http://www.dartmouth.edu/~dartlife/archives/18-5/images/committe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3124200"/>
            <a:ext cx="2286000" cy="2000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ctr">
              <a:lnSpc>
                <a:spcPct val="150000"/>
              </a:lnSpc>
              <a:buNone/>
            </a:pPr>
            <a:r>
              <a:rPr lang="en-US" sz="2000" dirty="0" smtClean="0"/>
              <a:t>The focus and intent of this law is to ensure that</a:t>
            </a:r>
          </a:p>
          <a:p>
            <a:pPr marL="109728" indent="0" algn="ctr">
              <a:lnSpc>
                <a:spcPct val="150000"/>
              </a:lnSpc>
              <a:buNone/>
            </a:pPr>
            <a:r>
              <a:rPr lang="en-US" sz="2000" dirty="0"/>
              <a:t>Advisory Committee </a:t>
            </a:r>
            <a:r>
              <a:rPr lang="en-US" sz="2000" dirty="0" smtClean="0"/>
              <a:t>members, college administrators or </a:t>
            </a:r>
            <a:r>
              <a:rPr lang="en-US" sz="2000" dirty="0"/>
              <a:t>instructors </a:t>
            </a:r>
            <a:r>
              <a:rPr lang="en-US" sz="2000" dirty="0" smtClean="0"/>
              <a:t>are not the recipients of any personal or financial </a:t>
            </a:r>
            <a:r>
              <a:rPr lang="en-US" sz="2000" dirty="0"/>
              <a:t>gain or private </a:t>
            </a:r>
            <a:r>
              <a:rPr lang="en-US" sz="2000" dirty="0" smtClean="0"/>
              <a:t>advantage;</a:t>
            </a:r>
          </a:p>
          <a:p>
            <a:pPr marL="109728" indent="0" algn="ctr">
              <a:buNone/>
            </a:pPr>
            <a:endParaRPr lang="en-US" sz="2000" dirty="0"/>
          </a:p>
          <a:p>
            <a:pPr>
              <a:buClrTx/>
              <a:buFont typeface="Wingdings" panose="05000000000000000000" pitchFamily="2" charset="2"/>
              <a:buChar char="§"/>
            </a:pPr>
            <a:r>
              <a:rPr lang="en-US" sz="2000" dirty="0" smtClean="0"/>
              <a:t>Through their role on the committee </a:t>
            </a:r>
          </a:p>
          <a:p>
            <a:pPr>
              <a:buClrTx/>
              <a:buFont typeface="Wingdings" panose="05000000000000000000" pitchFamily="2" charset="2"/>
              <a:buChar char="§"/>
            </a:pPr>
            <a:r>
              <a:rPr lang="en-US" sz="2000" dirty="0" smtClean="0"/>
              <a:t>By </a:t>
            </a:r>
            <a:r>
              <a:rPr lang="en-US" sz="2000" dirty="0"/>
              <a:t>fulfilling responsibilities of their </a:t>
            </a:r>
            <a:r>
              <a:rPr lang="en-US" sz="2000" dirty="0" smtClean="0"/>
              <a:t>positions</a:t>
            </a:r>
            <a:endParaRPr lang="en-US" sz="2000" dirty="0"/>
          </a:p>
          <a:p>
            <a:pPr>
              <a:buClrTx/>
              <a:buFont typeface="Wingdings" panose="05000000000000000000" pitchFamily="2" charset="2"/>
              <a:buChar char="§"/>
            </a:pPr>
            <a:r>
              <a:rPr lang="en-US" sz="2000" dirty="0" smtClean="0"/>
              <a:t>From the actions or votes of the Advisory Committee, </a:t>
            </a:r>
            <a:r>
              <a:rPr lang="en-US" sz="2000" i="1" dirty="0" smtClean="0"/>
              <a:t>or</a:t>
            </a:r>
          </a:p>
          <a:p>
            <a:pPr>
              <a:buClrTx/>
              <a:buFont typeface="Wingdings" panose="05000000000000000000" pitchFamily="2" charset="2"/>
              <a:buChar char="§"/>
            </a:pPr>
            <a:r>
              <a:rPr lang="en-US" sz="2000" dirty="0" smtClean="0"/>
              <a:t>Through the efforts or outcomes of the program or the college</a:t>
            </a:r>
            <a:r>
              <a:rPr lang="en-US" sz="2000" dirty="0"/>
              <a:t>.</a:t>
            </a:r>
          </a:p>
        </p:txBody>
      </p:sp>
      <p:sp>
        <p:nvSpPr>
          <p:cNvPr id="3" name="Title 2"/>
          <p:cNvSpPr>
            <a:spLocks noGrp="1"/>
          </p:cNvSpPr>
          <p:nvPr>
            <p:ph type="title"/>
          </p:nvPr>
        </p:nvSpPr>
        <p:spPr>
          <a:xfrm>
            <a:off x="304800" y="274638"/>
            <a:ext cx="8534400" cy="1143000"/>
          </a:xfrm>
        </p:spPr>
        <p:txBody>
          <a:bodyPr>
            <a:normAutofit/>
          </a:bodyPr>
          <a:lstStyle/>
          <a:p>
            <a:r>
              <a:rPr lang="en-US" sz="4000" b="0" dirty="0" smtClean="0">
                <a:solidFill>
                  <a:schemeClr val="tx1"/>
                </a:solidFill>
                <a:effectLst/>
              </a:rPr>
              <a:t>Washington State Ethics Law </a:t>
            </a:r>
            <a:r>
              <a:rPr lang="en-US" sz="1600" dirty="0" smtClean="0">
                <a:effectLst/>
              </a:rPr>
              <a:t>42.52 RCW </a:t>
            </a:r>
            <a:endParaRPr lang="en-US" sz="1600" dirty="0">
              <a:effectLst/>
            </a:endParaRPr>
          </a:p>
        </p:txBody>
      </p:sp>
      <p:sp>
        <p:nvSpPr>
          <p:cNvPr id="4" name="AutoShape 2" descr="data:image/jpeg;base64,/9j/4AAQSkZJRgABAQAAAQABAAD/2wCEAAkGBhQSERUUEhQVFRQWFxgXGBgXFxwXFxcaFBUXFRgaFxoXHCYfGhwkGhcYIC8gIycpLCwsGh4xNTAqNSYrLCkBCQoKDQwNFAwNDSkYFBgpKSkpKSkpKSkpKSkpKSkpKSkpKSkpKSkpKSkpKSkpKSkpKSkpKSkpKSkpKSkpKSkpKf/AABEIALcBEwMBIgACEQEDEQH/xAAbAAACAwEBAQAAAAAAAAAAAAACAwABBAYFB//EAEQQAAIBAgMFBQQHAwoHAAAAAAECAAMRBCExBRJBUWEGcYGR8BMiocEHFDJCsdHhM1LxFSU0Q2Jyc4KSshYjJFN0orP/xAAVAQEBAAAAAAAAAAAAAAAAAAAAAf/EABYRAQEBAAAAAAAAAAAAAAAAAAARQf/aAAwDAQACEQMRAD8A+bCnnnLFC/GODR+RHX+P6SKBWCiw63PO9tfKAxl2z5y7euAhFbvEwahllvExLG8ATIVtrCAlEwAhqIIEMCBCPXxlb1pfSCRAaKnOHWFtDM6iOqnrbjAWvOC9SPNP3fXCZCIAm/CVuGPNO2UErAX7KCVjcpRYQFFJRp20jYTUD0gZRcaSxXPEeWUaVg2gD7URqt1ijSgexMDYtQw/biY6Stewjt0mBpWpeEAZlAjErEQNO7zlW8oK1/4QxY98CiPQgkwwIZo8oCb90kZbvkgIV8jGI/CZ1MIGFbaNXn+p4xTtf8otWsYVVbZH8YQstBvIRBaATNKk3ZRgFu+MKRRykaAW7fvEU6WyjVeGXBgZQY0jSW1Lll4+ucLdMAQ1wfXOShS96DuxlF7a90C2GvrTOZHBnoVRfMaH8p5xQiBUYKUXLsZQ5bDQectqkSBC9lIJe/CUVhbhl6aiAs05YTnDvKYwK3oBaWZQB4CBYMhlNe8IPAgMYlW3dADS92BqU3F4SEiZVa00I1xA0+2HWSZyJIGMGGOMAfjCB5QDBhVmEXeW8AWYmQS5YECryCWBbvlbtoFlrS2rDviXaEqQGpYymTkZaCU1OBR74YqkQd20sNlAsm/TxlKkiC/5xo6wIGt+GnrOKdukYWHXz/SRiOsoQYNjHlRKIHHzgAEgEWjAJREClxREOnXHEA94/KL1g7o5eUgfUccAB0iSJYtJv34QIGH8Ya1JBSPHygin3QGBxeW9IWglANfygO3KALJLUQCYV4DHEtGJHdADy0FoBCoZcWRJAtkz7osmaA0S65wBOsO58IIEsvAu8MC8GmMvhG8YAPlFs8a829nNjnFYlKXA5seSjM/l4iBq7PdlmxANWowpUEBLVG0NtQvOege0NDDHdwVBGI/rqy77nP7qnJR8e6B2r22KtT2FL3cPR91ANGK5Fjz4gfrOdcQPb7ROlemmKpotMkmnVVBZQ4AIYdCD8J4ig981UtpEYd6G6Dvur718xui1gOs9XZWCGHw/1ypmxbcoKbe84vdzf7q2Pj4QAwvYvEVBmEpsRdEqOFqOLaqmtuGdtZ5lLZLe2NGoVpMCQTUO6q2F8zn8L3iq+JZ6hqOxLlt4tfO/Qie3tvEfWcHTxB/a0n9jUNs2BBZWJvne4Gmu9zgacH2RoMwVtoUSxIAWmGckm1gNM89I2tsTZtFilbE1t5cmX2TKwPIgpl+s5HA1d2qjcnU/6WBnU/SfQAx7tl76o3w3fkIDWr7HTQV37wfzAiv5Y2WNMNVby8s3nJ7olFJR0e1NuYJk3aOFKHS5tp0sbg5TnhVEVuy4BsmV5IF4StfKAWR74sjOWw4wb5QLRL6zTgsK9V1p0l3nY2AHX5dZnE+gdiqdPB4CttB13nJNOkp5g2y/zXJPJTA24bsTg8DSWpj6gao2YW53cuCovvP1Jiz252eh3Uwd15inTHwJv5z5/tLalTEVWqVWLMx1OncBwHSZgZIPpFTYuztoqfqrihX1CEbtz1XQjqs4Ha2yKmGqtTqizL5EcCOkTSrEEEGzA3BBsQRxvPoONP8AKezfasB9Yw53WOgYAA38R8bwPm5N5e9G+yPKKKyimHKWuUDeghoGgOJIApGSQGGlmUtP14ygIFXzgEQiJajP1wgMUWsIy+cWDa3fGbmndAVUnW9gPcTF1VtvJSO7zzDG4t3D4TkXE6T6PtohMQ1J/sV0KW6nT5+cDnUaO3b9e7P8I3F4Z8JiHXLepsQLqGBHA2cEG4PEfhPTHbjFgWWqF5btKmOPRIHl0dmuVd92wpjea9xkTYWvrOo7bruUMFTFt0Ub+JVL/G8m3sXUTAhcVU3sRWIbdIAdFBvmFAF+Of70djsGcfgKDUbGrRXdKXz90bpAHM2Uj5QOHZp0WDUpsuszaVaqKB1QWv8AE+U8TC7Lq1KopKje0Jtu2NxzvyAnQ9sq1OnSoYWk4b2IO/bMb51Jtle+93XlHKqJ230poPb0m50h3ZaW85xB4zu/pOTLCtxNOx8AvSQcKTCUwfOVvSgmMh7pV5d+UAGSUNco20W6kQDEWxjVqXigIFqZ7GI7QM2CTC2G6lVqgIvc3BFm5/aOnlxnkLD3coAASXhBJNIAEz6N9HVHdwmJqvlTaw6H2Sszd/2gJyPZzstUxlSy+6gPvudB0F9WtwnYduttJhcMuCoC113TzRL3N/7TG/xkHzo1je404fjBdydf1go0J9JQynRU8YRogHITKrm814fHm4DWNvllrykF3t934fpJKOKPD5/KSAO/eRl1v3xakiFfKAv18pe7nzEOsovlpwgU9YFp+E0sLAdLiZ1W/hr0FwL9NfjPWwWxa9Zb06TsP3gtlPPM5QPKeBTuCCDYjPLLTj0np7V2FXw4BrIVBNgbg3PLIzzWMo6L/iilVCrjqJqsgAWrTO5UtbINwbhryg0tu4WgS+FoO1X7r1yGCZaqq5XH8LTm2hI0gdjMY9Vy9RizHj8hyHSM2dtarQbepOVPTQ940hbO2U1eqlKn9tzurc2F+/lA2rsiphqz0agG+hsbG40ByPHIiUejju2mLqqUaqQpyIUBbgcyM7TxC8gomaa+y2RKbNpUUsvcGK381MDJ7SdD2j7V/W6VJdwqaYtmb390KeAyuOuUwbN2JUr73slvu2uSQBdmCqLnUk8PylbX2O+GqblTdNxdWRgyMDxUjI/pAwgmS/r+EIGdLQ2HRw1NauO9pvtmmHSwcqLe85+6OFsj8g5cwrTodo7Ow1ei1bCB0NO3tKLneIUm2+jcRe1wecw7D2C+JfdQe6D7zWJA/XKB5uksm86zE0sBQO4x9o4ybdG8L2zuTle/I8M5h2zRwtSl7XDXVkIFRDqVY2D/AOogG37wgc7pLK2hGLU5wGnQyUmzgaSwusBwTWdR2P7FHGMXclKCGzHixyJVOR5nh3zwuz2zWxGIp0VyLta/Iat8AZ3fb3bC4WimCw3uDd962u7mNebG9zrrzkAbb7aUMGnsMIFZlyv9xbDU2+03dPnGIxbVGLOxZmJLE53JjHQN09fOZjRIlDUax04Sq9S+kWG5ayiSYAQkEIUTxykJgMHfJA9p1IkkB0jf13QmyuO/8IqhrHYj167rQK3vwH4RQex9cYxe+Kb14wOv7G4r2dDGuKdNmSnTcb4LDKqBa19Mw3eByiK/brFv/WbvRAFHHvk7KG+H2h/4t/JwR66Tn0aB0GAXF7Qb2C1CwPvn2jAKoU/aJIuMzoOc9yl9FaD9vjKSnoyjPO/2m5W5a9Jw4Pr14TMyZ8IH0Kv9GmFClhj1CggFjuEDe0BIYAX6xOJ7C4NKbGli/bVAPdQVKShj33yFuvnpMHZ+kDsnH/36Z/05zjWED3+xoK7Rw4Oq1QDxGVwZr7ftbaOI/vKfOmk8zse9sdhv8ZPxnpfSGP5xr96f/NIHPq097tGB7HBafsLHwc6+c8AW4zo+0Y/6TAHnSceTiUZdmY2n9XqUKlRqW9USorgFgCoZSGC52s3CX2l2lScYelQJZKNLcLEbu8xsWIBztlC7H7Jp4jF06dW5QhiQDY+6jMMxnqBC7aYGlSxtSnSQIihLKCTYmmpOZN9Tx6wG9jNnIXfEVh/ysOC1uBa2Q04a99p4m19qviKzVamrHTgoGgHQCdJjT7HZVJRrWfeYjiPtZ+IUeU5DjA04TaDUvaBLWqIabXF7q1ibdcp020cV9UwFKnTyqVwXdtCFOoHHO4HcD4ccROpwQoYulTWrUNOrSXcubbrKSSNRqOOfGBy7CXSrFQQPvDdPdcN+KidcvYVTpW5cBx8esyY/sJWUXQh+NgCCe78u6KObg3zhWIy0MCARlo1pTCWxgdr9FdEHGM5t/wAui7X77KT5EzxO1m0fbYys/De3R3Jl8rzDsrazUGZkJG8rIQDa4bX13zHvliSeMCGtC9qbQdy8W1MiA3fPKCHMpQZYW/CADGS/lD3LSK2v4wAKSRm8w5ySAaHWMqNcxKVIXq8A7yqiyyMpKhgfQuz1DA7mJ+rvWZHoH2itYMqDNrGwzv3zx0xeyrZUq5P9pz1/dNuXnFfR3c166Afbw1Qa24r0nLpA9jadeg1hQQoL/eYk2txuZ5zC8G8YDeUdX2ea2yMf1ZB5AfKcWBO42BT3tk4wae+CdOCLrnprOKK2kHUdl9q4VKlBPq16u8oNVnJ94ke8FvYam3hOi7Xdr1w+LdDh1Y2B3yQCbqL/AHTplPn+wf6VR/xE01+0J7X0lD+cHy+7T/2wNmK7dU6i/wBGUHwbzuM4jtNV38HgmsBcVcgMh7wsPKcojzqNvH+bsBY/90W/ziA/6NVH15Sc7I/hcAfO3jMPbb+n1767w/2LJ2Gxfs8dSJ4kr5i0LtwB9erEEEHdOXVFjRq20C+zcGwzCsynWwNjYaW4HynLMmU67YbjEYGrhv61T7Sn1sb2GfeP805NzY2OoysdQRkQZQsUydRCKGNpPnpeStU4DSAtcUynJmHcSPnN2D7QV6ZutVsjfM7w/wDa882su6cwR0It+M9LYewauJPuLZNWqMLIoGpvx7hnA0dox7QUsTuhfbBgwGm/TO6SBwBFj5zxbZz2+1O1KbslKjY0aChEfi9hmegJztPEBygWsjLKEtjA9TYmxEqJUr12qLQo7oJpqGdmc2VRvZDmSek0dquza4SsERmZXppUG8AHXf4MBoRaZdl9qMTh6Zp0arU1Lb5AA1sFvcjkBMmM2jUrOalV2eobXZjc5Cw7oCNwiDeMvzgOl4ED2EsPwiyvnCVYFk3lLrLvBvnAjNnKlj1rJILTBNGimFtz+ENcRl5+ukUW48SfnxgWwuRaLfX1wjKbyPTgej2U22MJiBVZSylWVgMmswGl8r3A1npfyzs5P2eCqVDzrVcrga7qG2Z8JzW568JZTLO0DqR27Rf2eBwqH+4DxB5XnkbZ222JqioUp0za26ihQeptqfyE80U/GRcoG7DbZq06T00cim995eBuAD8B4TDaWfX6yiJQeHrmnURwL7rBu+xvPS7Q7TGLrGre5KKDYEX3V5HT4zybZR1L3TARuT08ftYPhcPRz3qRqX5e+1wB4TGwBit0QNeyNoLRrpUdSwU33QbXIBAztzg7Qxxq1XqWtvG9tbch5TLuCWqwH4fGNTYMjFGGhF8rz2f+IKVQ72Iwy1Ht9tHKFsvvhcjPBCywggato48VGBVEpKBYKo/3HictZhYwyvWGUyge7g+39dEVGWjVC5LvoCRy8rTFtjtbiMSCHfdT9xPdW3hrPIdJSpnAkFhGExZMAgISmQrpBSBTZGEkFoJWA82tFsYsvCVYBAwGOcsvaKLQGIc5biCkjNAhbvkgkySBm9wjX08Pwy+cWgjK2nr1xgBQOkdf1pE0h6+Msvc+PKATPB3r9/5QiB4wNIF03hpUvlBC8vWYgg+vOAzdtIzyibiCRzlBb0sGJL/KM9kfX8IB70oVAYCrKv69d0BpW0KnzgK3CQGBe/nIfOQCQUr9YEBvCRrmBu684F7GA7dzlGRaufhAcwBeCTnLZYJgHcWkAlFeMq0A7+cnWCGgu8A3AtFmrFmQGBdpAl4SUo8JAXaCw4cYx8pKYtnIKFOSUzZ+vzklEoAsYdVs4ZyFh4xZF5BSjUywcr6ym4CUxzgAzEniByhsJCOmZ+EFzAOi2fnI8qk0upAKmcj3fMCLJvCQZSgPIQCQRqfKIJlpr4SizrKJ4+HnAcw0NhAq0fTpEzOBf4evxm0iwt0H5/OAom2loYU2lE29cYl2JgQt6+MtjcXiWbhGg5QK9fKRjnKGvfKdjAisTD3baxaNIz590BtfIAQKcDeMKkLQIRa8qpoO8wjrNKDKBiSiTGpSmggRbvAJVA6ymY+EpTKLwBCxZOfSFUbLK0UEMCzUEuCUkkGu4kVPdkkgJ4935Q6S39dLmSSBHNhfnM7GSSAdMQgvGSSBCLCEunrjKkgEy2F9dQPOLbLXxlSSgDG8JJIFUxmPWU26knwlySDPUy7+Uzl5ckoDWPtp1kkkFomfd/GJrVpJJRQqXlySSCU1v0jgOUkkAeMYK8kkAGrwfXxkkgEH9eusrf4SSQLWQySQFNJJJA//2Q=="/>
          <p:cNvSpPr>
            <a:spLocks noChangeAspect="1" noChangeArrowheads="1"/>
          </p:cNvSpPr>
          <p:nvPr/>
        </p:nvSpPr>
        <p:spPr bwMode="auto">
          <a:xfrm>
            <a:off x="63500" y="-725488"/>
            <a:ext cx="2257425" cy="15049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76518" y="914400"/>
            <a:ext cx="8229600" cy="5310500"/>
          </a:xfrm>
        </p:spPr>
        <p:txBody>
          <a:bodyPr>
            <a:normAutofit/>
          </a:bodyPr>
          <a:lstStyle/>
          <a:p>
            <a:pPr marL="109728" indent="0" algn="ctr">
              <a:buNone/>
            </a:pPr>
            <a:r>
              <a:rPr lang="en-US" sz="2000" dirty="0" smtClean="0"/>
              <a:t>Officers for Advisory Committees </a:t>
            </a:r>
            <a:r>
              <a:rPr lang="en-US" sz="2000" dirty="0"/>
              <a:t>are </a:t>
            </a:r>
            <a:r>
              <a:rPr lang="en-US" sz="2000" dirty="0" smtClean="0"/>
              <a:t>a Chairperson </a:t>
            </a:r>
            <a:r>
              <a:rPr lang="en-US" sz="2000" dirty="0"/>
              <a:t>and </a:t>
            </a:r>
            <a:r>
              <a:rPr lang="en-US" sz="2000" dirty="0" smtClean="0"/>
              <a:t>a Vice </a:t>
            </a:r>
            <a:r>
              <a:rPr lang="en-US" sz="2000" dirty="0"/>
              <a:t>Chairperson. Officers’ term is 2 years and may be re-elected.</a:t>
            </a:r>
          </a:p>
          <a:p>
            <a:pPr marL="109728" indent="0">
              <a:buNone/>
            </a:pPr>
            <a:endParaRPr lang="en-US" sz="1900" dirty="0" smtClean="0"/>
          </a:p>
          <a:p>
            <a:pPr marL="109728" indent="0">
              <a:buNone/>
            </a:pPr>
            <a:r>
              <a:rPr lang="en-US" sz="1900" dirty="0" smtClean="0"/>
              <a:t>Election </a:t>
            </a:r>
            <a:r>
              <a:rPr lang="en-US" sz="1900" dirty="0"/>
              <a:t>of officers is done by </a:t>
            </a:r>
            <a:r>
              <a:rPr lang="en-US" sz="1900" dirty="0" smtClean="0"/>
              <a:t>nomination and a vote by the committee. Elections </a:t>
            </a:r>
            <a:r>
              <a:rPr lang="en-US" sz="1900" dirty="0"/>
              <a:t>are </a:t>
            </a:r>
            <a:r>
              <a:rPr lang="en-US" sz="1900" dirty="0" smtClean="0"/>
              <a:t>generally held at the </a:t>
            </a:r>
            <a:r>
              <a:rPr lang="en-US" sz="1900" dirty="0"/>
              <a:t>last meeting of the academic year. This allows experienced members to lead and plan the agendas for the new academic </a:t>
            </a:r>
            <a:r>
              <a:rPr lang="en-US" sz="1900" dirty="0" smtClean="0"/>
              <a:t>year.</a:t>
            </a:r>
          </a:p>
          <a:p>
            <a:pPr marL="109728" indent="0">
              <a:buNone/>
            </a:pPr>
            <a:endParaRPr lang="en-US" sz="1900" dirty="0" smtClean="0"/>
          </a:p>
          <a:p>
            <a:pPr marL="109728" indent="0">
              <a:buNone/>
            </a:pPr>
            <a:r>
              <a:rPr lang="en-US" sz="1900" dirty="0" smtClean="0"/>
              <a:t>Faculty </a:t>
            </a:r>
            <a:r>
              <a:rPr lang="en-US" sz="1900" dirty="0"/>
              <a:t>or other college administrators and staff cannot serve as officers.</a:t>
            </a:r>
          </a:p>
          <a:p>
            <a:pPr marL="109728" indent="0">
              <a:buNone/>
            </a:pPr>
            <a:endParaRPr lang="en-US" sz="1900" dirty="0" smtClean="0"/>
          </a:p>
          <a:p>
            <a:pPr marL="109728" indent="0">
              <a:buNone/>
            </a:pPr>
            <a:r>
              <a:rPr lang="en-US" sz="1900" dirty="0" smtClean="0"/>
              <a:t>Committees follow </a:t>
            </a:r>
            <a:r>
              <a:rPr lang="en-US" sz="1900" i="1" u="sng" dirty="0" smtClean="0"/>
              <a:t>Roberts’ Rules of Order</a:t>
            </a:r>
            <a:r>
              <a:rPr lang="en-US" sz="1900" dirty="0" smtClean="0"/>
              <a:t> and are run by the elected Chairperson</a:t>
            </a:r>
            <a:r>
              <a:rPr lang="en-US" sz="1900" dirty="0"/>
              <a:t>. </a:t>
            </a:r>
            <a:endParaRPr lang="en-US" sz="1900" dirty="0" smtClean="0"/>
          </a:p>
          <a:p>
            <a:pPr marL="109728" indent="0">
              <a:buNone/>
            </a:pPr>
            <a:endParaRPr lang="en-US" sz="1900" dirty="0"/>
          </a:p>
          <a:p>
            <a:pPr marL="109728" indent="0">
              <a:buNone/>
            </a:pPr>
            <a:r>
              <a:rPr lang="en-US" sz="1900" dirty="0" smtClean="0"/>
              <a:t>Meeting </a:t>
            </a:r>
            <a:r>
              <a:rPr lang="en-US" sz="1900" dirty="0"/>
              <a:t>coordination, minutes and state </a:t>
            </a:r>
            <a:r>
              <a:rPr lang="en-US" sz="1900" dirty="0" smtClean="0"/>
              <a:t>record regulations </a:t>
            </a:r>
            <a:r>
              <a:rPr lang="en-US" sz="1900" dirty="0"/>
              <a:t>are </a:t>
            </a:r>
            <a:r>
              <a:rPr lang="en-US" sz="1900" dirty="0" smtClean="0"/>
              <a:t>   managed </a:t>
            </a:r>
            <a:r>
              <a:rPr lang="en-US" sz="1900" dirty="0"/>
              <a:t>by the Clark College Advisory Committee Coordinator.</a:t>
            </a:r>
          </a:p>
          <a:p>
            <a:pPr marL="109728" indent="0">
              <a:buNone/>
            </a:pPr>
            <a:endParaRPr lang="en-US" sz="2000" dirty="0"/>
          </a:p>
          <a:p>
            <a:pPr marL="109728" indent="0">
              <a:buNone/>
            </a:pPr>
            <a:endParaRPr lang="en-US" sz="2000" dirty="0" smtClean="0"/>
          </a:p>
        </p:txBody>
      </p:sp>
      <p:sp>
        <p:nvSpPr>
          <p:cNvPr id="3" name="Title 2"/>
          <p:cNvSpPr>
            <a:spLocks noGrp="1"/>
          </p:cNvSpPr>
          <p:nvPr>
            <p:ph type="title"/>
          </p:nvPr>
        </p:nvSpPr>
        <p:spPr>
          <a:xfrm>
            <a:off x="457200" y="97665"/>
            <a:ext cx="8077200" cy="969135"/>
          </a:xfrm>
        </p:spPr>
        <p:txBody>
          <a:bodyPr/>
          <a:lstStyle/>
          <a:p>
            <a:r>
              <a:rPr lang="en-US" b="0" dirty="0" smtClean="0">
                <a:solidFill>
                  <a:schemeClr val="tx1"/>
                </a:solidFill>
                <a:effectLst/>
              </a:rPr>
              <a:t>Governance</a:t>
            </a:r>
            <a:endParaRPr lang="en-US" b="0" dirty="0">
              <a:solidFill>
                <a:schemeClr val="tx1"/>
              </a:solidFill>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342900" y="1371600"/>
            <a:ext cx="8534400" cy="4572000"/>
          </a:xfrm>
        </p:spPr>
        <p:txBody>
          <a:bodyPr>
            <a:noAutofit/>
          </a:bodyPr>
          <a:lstStyle/>
          <a:p>
            <a:pPr marL="109728" indent="0">
              <a:buNone/>
            </a:pPr>
            <a:r>
              <a:rPr lang="en-US" sz="2000" dirty="0"/>
              <a:t>Effective advisory committees should be large enough to reflect the diversity of the community, yet small enough to operate effectively. </a:t>
            </a:r>
          </a:p>
          <a:p>
            <a:pPr marL="109728" indent="0">
              <a:buNone/>
            </a:pPr>
            <a:endParaRPr lang="en-US" sz="2000" dirty="0" smtClean="0"/>
          </a:p>
          <a:p>
            <a:pPr marL="109728" indent="0">
              <a:buNone/>
            </a:pPr>
            <a:r>
              <a:rPr lang="en-US" sz="2000" dirty="0" smtClean="0"/>
              <a:t>Committee size can </a:t>
            </a:r>
            <a:r>
              <a:rPr lang="en-US" sz="2000" dirty="0"/>
              <a:t>vary based </a:t>
            </a:r>
            <a:r>
              <a:rPr lang="en-US" sz="2000" dirty="0" smtClean="0"/>
              <a:t>upon;</a:t>
            </a:r>
          </a:p>
          <a:p>
            <a:pPr>
              <a:buClrTx/>
              <a:buFont typeface="Arial" panose="020B0604020202020204" pitchFamily="34" charset="0"/>
              <a:buChar char="•"/>
            </a:pPr>
            <a:r>
              <a:rPr lang="en-US" sz="2000" dirty="0" smtClean="0"/>
              <a:t>The size and scope </a:t>
            </a:r>
            <a:r>
              <a:rPr lang="en-US" sz="2000" dirty="0"/>
              <a:t>of the </a:t>
            </a:r>
            <a:r>
              <a:rPr lang="en-US" sz="2000" dirty="0" smtClean="0"/>
              <a:t>professional or </a:t>
            </a:r>
            <a:r>
              <a:rPr lang="en-US" sz="2000" dirty="0"/>
              <a:t>technical </a:t>
            </a:r>
            <a:r>
              <a:rPr lang="en-US" sz="2000" dirty="0" smtClean="0"/>
              <a:t>program</a:t>
            </a:r>
          </a:p>
          <a:p>
            <a:pPr>
              <a:buClrTx/>
              <a:buFont typeface="Arial" panose="020B0604020202020204" pitchFamily="34" charset="0"/>
              <a:buChar char="•"/>
            </a:pPr>
            <a:r>
              <a:rPr lang="en-US" sz="2000" dirty="0" smtClean="0"/>
              <a:t>Diversity </a:t>
            </a:r>
            <a:r>
              <a:rPr lang="en-US" sz="2000" dirty="0"/>
              <a:t>of </a:t>
            </a:r>
            <a:r>
              <a:rPr lang="en-US" sz="2000" dirty="0" smtClean="0"/>
              <a:t>businesses and </a:t>
            </a:r>
            <a:r>
              <a:rPr lang="en-US" sz="2000" dirty="0"/>
              <a:t>industries in the </a:t>
            </a:r>
            <a:r>
              <a:rPr lang="en-US" sz="2000" dirty="0" smtClean="0"/>
              <a:t>community</a:t>
            </a:r>
          </a:p>
          <a:p>
            <a:pPr>
              <a:buClrTx/>
              <a:buFont typeface="Arial" panose="020B0604020202020204" pitchFamily="34" charset="0"/>
              <a:buChar char="•"/>
            </a:pPr>
            <a:r>
              <a:rPr lang="en-US" sz="2000" dirty="0" smtClean="0"/>
              <a:t>Purpose </a:t>
            </a:r>
            <a:r>
              <a:rPr lang="en-US" sz="2000" dirty="0"/>
              <a:t>of the </a:t>
            </a:r>
            <a:r>
              <a:rPr lang="en-US" sz="2000" dirty="0" smtClean="0"/>
              <a:t>committee </a:t>
            </a:r>
          </a:p>
          <a:p>
            <a:pPr marL="109728" indent="0">
              <a:buNone/>
            </a:pPr>
            <a:endParaRPr lang="en-US" sz="2000" dirty="0" smtClean="0"/>
          </a:p>
          <a:p>
            <a:pPr marL="109728" indent="0">
              <a:buNone/>
            </a:pPr>
            <a:r>
              <a:rPr lang="en-US" sz="2000" dirty="0" smtClean="0"/>
              <a:t>The State Board of Community &amp; Technical Colleges recommends </a:t>
            </a:r>
            <a:r>
              <a:rPr lang="en-US" sz="2000" dirty="0"/>
              <a:t>a minimum of five committee members. </a:t>
            </a:r>
            <a:r>
              <a:rPr lang="en-US" sz="2000" dirty="0" smtClean="0"/>
              <a:t>Eight </a:t>
            </a:r>
            <a:r>
              <a:rPr lang="en-US" sz="2000" dirty="0"/>
              <a:t>to fifteen members is </a:t>
            </a:r>
            <a:r>
              <a:rPr lang="en-US" sz="2000" dirty="0" smtClean="0"/>
              <a:t>most typical and committees with </a:t>
            </a:r>
            <a:r>
              <a:rPr lang="en-US" sz="2000" dirty="0"/>
              <a:t>more than </a:t>
            </a:r>
            <a:r>
              <a:rPr lang="en-US" sz="2000" dirty="0" smtClean="0"/>
              <a:t>sixteen </a:t>
            </a:r>
            <a:r>
              <a:rPr lang="en-US" sz="2000" dirty="0"/>
              <a:t>members can become </a:t>
            </a:r>
            <a:r>
              <a:rPr lang="en-US" sz="2000" dirty="0" smtClean="0"/>
              <a:t>unmanageable</a:t>
            </a:r>
            <a:r>
              <a:rPr lang="en-US" sz="2000" dirty="0"/>
              <a:t>.</a:t>
            </a:r>
          </a:p>
        </p:txBody>
      </p:sp>
      <p:sp>
        <p:nvSpPr>
          <p:cNvPr id="3" name="Title 2"/>
          <p:cNvSpPr>
            <a:spLocks noGrp="1"/>
          </p:cNvSpPr>
          <p:nvPr>
            <p:ph type="title"/>
          </p:nvPr>
        </p:nvSpPr>
        <p:spPr>
          <a:xfrm>
            <a:off x="457200" y="457200"/>
            <a:ext cx="8305800" cy="762000"/>
          </a:xfrm>
        </p:spPr>
        <p:txBody>
          <a:bodyPr/>
          <a:lstStyle/>
          <a:p>
            <a:r>
              <a:rPr lang="en-US" b="0" dirty="0" smtClean="0">
                <a:solidFill>
                  <a:schemeClr val="tx1"/>
                </a:solidFill>
                <a:effectLst/>
              </a:rPr>
              <a:t>Committee Size</a:t>
            </a:r>
            <a:endParaRPr lang="en-US" b="0" dirty="0">
              <a:solidFill>
                <a:schemeClr val="tx1"/>
              </a:solidFill>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525963"/>
          </a:xfrm>
        </p:spPr>
        <p:txBody>
          <a:bodyPr>
            <a:normAutofit fontScale="85000" lnSpcReduction="20000"/>
          </a:bodyPr>
          <a:lstStyle/>
          <a:p>
            <a:pPr marL="109728" indent="0">
              <a:buNone/>
            </a:pPr>
            <a:endParaRPr lang="en-US" sz="2000" dirty="0" smtClean="0"/>
          </a:p>
          <a:p>
            <a:pPr marL="109728" indent="0">
              <a:buNone/>
            </a:pPr>
            <a:r>
              <a:rPr lang="en-US" sz="2200" b="1" dirty="0" smtClean="0"/>
              <a:t>Schedules: </a:t>
            </a:r>
            <a:r>
              <a:rPr lang="en-US" sz="2200" dirty="0" smtClean="0"/>
              <a:t>Meetings are scheduled by the committee members according to their availability and that of the college to support the meeting time.</a:t>
            </a:r>
            <a:endParaRPr lang="en-US" sz="2200" b="1" dirty="0" smtClean="0"/>
          </a:p>
          <a:p>
            <a:pPr marL="109728" indent="0">
              <a:buNone/>
            </a:pPr>
            <a:endParaRPr lang="en-US" sz="2200" b="1" dirty="0"/>
          </a:p>
          <a:p>
            <a:pPr marL="109728" indent="0">
              <a:buNone/>
            </a:pPr>
            <a:r>
              <a:rPr lang="en-US" sz="2200" b="1" dirty="0" smtClean="0"/>
              <a:t>Attendance:</a:t>
            </a:r>
            <a:r>
              <a:rPr lang="en-US" sz="2200" dirty="0" smtClean="0"/>
              <a:t> The ability of the Advisory Committee to function is reliant on attendance.   </a:t>
            </a:r>
          </a:p>
          <a:p>
            <a:pPr marL="109728" indent="0">
              <a:buNone/>
            </a:pPr>
            <a:r>
              <a:rPr lang="en-US" sz="2200" dirty="0" smtClean="0"/>
              <a:t>-RSVP’s and attendance communications show respect for the other members and their time. </a:t>
            </a:r>
          </a:p>
          <a:p>
            <a:pPr marL="109728" indent="0">
              <a:buNone/>
            </a:pPr>
            <a:r>
              <a:rPr lang="en-US" sz="2200" dirty="0" smtClean="0"/>
              <a:t>-Members not </a:t>
            </a:r>
            <a:r>
              <a:rPr lang="en-US" sz="2200" dirty="0" smtClean="0"/>
              <a:t>attending </a:t>
            </a:r>
            <a:r>
              <a:rPr lang="en-US" sz="2200" dirty="0" smtClean="0"/>
              <a:t>at least 50% of the scheduled meetings should be </a:t>
            </a:r>
            <a:r>
              <a:rPr lang="en-US" sz="2200" dirty="0" smtClean="0"/>
              <a:t>replaced in </a:t>
            </a:r>
            <a:r>
              <a:rPr lang="en-US" sz="2200" dirty="0" smtClean="0"/>
              <a:t>order to maintain a viable committee.</a:t>
            </a:r>
          </a:p>
          <a:p>
            <a:pPr marL="109728" indent="0">
              <a:buNone/>
            </a:pPr>
            <a:endParaRPr lang="en-US" sz="2200" dirty="0" smtClean="0"/>
          </a:p>
          <a:p>
            <a:pPr marL="109728" indent="0">
              <a:buNone/>
            </a:pPr>
            <a:r>
              <a:rPr lang="en-US" sz="2200" b="1" dirty="0"/>
              <a:t>Location</a:t>
            </a:r>
            <a:r>
              <a:rPr lang="en-US" sz="2200" dirty="0"/>
              <a:t> of meetings: Typically held on the Clark College campus to provide adequate space, technology and public access.</a:t>
            </a:r>
          </a:p>
          <a:p>
            <a:pPr marL="109728" indent="0">
              <a:buNone/>
            </a:pPr>
            <a:endParaRPr lang="en-US" sz="2200" dirty="0"/>
          </a:p>
          <a:p>
            <a:pPr marL="109728" indent="0">
              <a:buNone/>
            </a:pPr>
            <a:r>
              <a:rPr lang="en-US" sz="2200" b="1" dirty="0"/>
              <a:t>Frequency</a:t>
            </a:r>
            <a:r>
              <a:rPr lang="en-US" sz="2200" dirty="0"/>
              <a:t> of meetings: The State requires that a minimum of two meetings be held each year.</a:t>
            </a:r>
          </a:p>
          <a:p>
            <a:pPr marL="109728" indent="0">
              <a:buNone/>
            </a:pPr>
            <a:endParaRPr lang="en-US" dirty="0"/>
          </a:p>
        </p:txBody>
      </p:sp>
      <p:sp>
        <p:nvSpPr>
          <p:cNvPr id="3" name="Title 2"/>
          <p:cNvSpPr>
            <a:spLocks noGrp="1"/>
          </p:cNvSpPr>
          <p:nvPr>
            <p:ph type="title"/>
          </p:nvPr>
        </p:nvSpPr>
        <p:spPr/>
        <p:txBody>
          <a:bodyPr/>
          <a:lstStyle/>
          <a:p>
            <a:r>
              <a:rPr lang="en-US" b="0" dirty="0" smtClean="0">
                <a:solidFill>
                  <a:schemeClr val="tx1"/>
                </a:solidFill>
                <a:effectLst/>
              </a:rPr>
              <a:t>Committee Meetings</a:t>
            </a:r>
            <a:endParaRPr lang="en-US" b="0" dirty="0">
              <a:solidFill>
                <a:schemeClr val="tx1"/>
              </a:solidFill>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600200"/>
            <a:ext cx="8077200" cy="4267200"/>
          </a:xfrm>
        </p:spPr>
        <p:txBody>
          <a:bodyPr>
            <a:normAutofit/>
          </a:bodyPr>
          <a:lstStyle/>
          <a:p>
            <a:pPr marL="109728" indent="0" algn="ctr">
              <a:buNone/>
            </a:pPr>
            <a:r>
              <a:rPr lang="en-US" sz="2000" dirty="0"/>
              <a:t>Committee membership </a:t>
            </a:r>
            <a:r>
              <a:rPr lang="en-US" sz="2000" dirty="0" smtClean="0"/>
              <a:t>is reviewed </a:t>
            </a:r>
            <a:r>
              <a:rPr lang="en-US" sz="2000" dirty="0"/>
              <a:t>and updated </a:t>
            </a:r>
            <a:r>
              <a:rPr lang="en-US" sz="2000" dirty="0" smtClean="0"/>
              <a:t>annually. Broad-based </a:t>
            </a:r>
            <a:r>
              <a:rPr lang="en-US" sz="2000" dirty="0"/>
              <a:t>representation of the </a:t>
            </a:r>
            <a:r>
              <a:rPr lang="en-US" sz="2000" dirty="0" smtClean="0"/>
              <a:t>industry is optimal. </a:t>
            </a:r>
          </a:p>
          <a:p>
            <a:pPr marL="109728" indent="0">
              <a:buNone/>
            </a:pPr>
            <a:endParaRPr lang="en-US" sz="2000" dirty="0" smtClean="0"/>
          </a:p>
          <a:p>
            <a:pPr marL="109728" indent="0">
              <a:buNone/>
            </a:pPr>
            <a:r>
              <a:rPr lang="en-US" sz="2000" dirty="0" smtClean="0"/>
              <a:t>As required </a:t>
            </a:r>
            <a:r>
              <a:rPr lang="en-US" sz="2000" dirty="0"/>
              <a:t>by the </a:t>
            </a:r>
            <a:r>
              <a:rPr lang="en-US" sz="2000" dirty="0" smtClean="0"/>
              <a:t>state, committees must maintain a fifty percent employee and fifty percent employer balance. </a:t>
            </a:r>
          </a:p>
          <a:p>
            <a:pPr marL="109728" indent="0">
              <a:buNone/>
            </a:pPr>
            <a:endParaRPr lang="en-US" sz="2000" dirty="0"/>
          </a:p>
          <a:p>
            <a:pPr marL="109728" indent="0">
              <a:buNone/>
            </a:pPr>
            <a:r>
              <a:rPr lang="en-US" sz="2000" dirty="0" smtClean="0"/>
              <a:t>Three-year </a:t>
            </a:r>
            <a:r>
              <a:rPr lang="en-US" sz="2000" dirty="0"/>
              <a:t>terms of service </a:t>
            </a:r>
            <a:r>
              <a:rPr lang="en-US" sz="2000" dirty="0" smtClean="0"/>
              <a:t>most typically provide needed rotation. </a:t>
            </a:r>
          </a:p>
          <a:p>
            <a:pPr marL="109728" indent="0">
              <a:buNone/>
            </a:pPr>
            <a:endParaRPr lang="en-US" sz="2000" dirty="0"/>
          </a:p>
          <a:p>
            <a:pPr marL="109728" indent="0">
              <a:buNone/>
            </a:pPr>
            <a:r>
              <a:rPr lang="en-US" sz="2000" dirty="0" smtClean="0"/>
              <a:t>Advisory Committee members are encouraged to invite professionals interested in serving to meetings. </a:t>
            </a:r>
          </a:p>
          <a:p>
            <a:pPr marL="109728" indent="0">
              <a:buNone/>
            </a:pPr>
            <a:endParaRPr lang="en-US" sz="2000" dirty="0"/>
          </a:p>
          <a:p>
            <a:pPr marL="109728" indent="0">
              <a:buNone/>
            </a:pPr>
            <a:endParaRPr lang="en-US" sz="2000" dirty="0"/>
          </a:p>
        </p:txBody>
      </p:sp>
      <p:sp>
        <p:nvSpPr>
          <p:cNvPr id="3" name="Title 2"/>
          <p:cNvSpPr>
            <a:spLocks noGrp="1"/>
          </p:cNvSpPr>
          <p:nvPr>
            <p:ph type="title"/>
          </p:nvPr>
        </p:nvSpPr>
        <p:spPr>
          <a:xfrm>
            <a:off x="457200" y="274638"/>
            <a:ext cx="8229600" cy="1325562"/>
          </a:xfrm>
        </p:spPr>
        <p:txBody>
          <a:bodyPr/>
          <a:lstStyle/>
          <a:p>
            <a:r>
              <a:rPr lang="en-US" b="0" dirty="0" smtClean="0">
                <a:solidFill>
                  <a:schemeClr val="tx1"/>
                </a:solidFill>
                <a:effectLst/>
              </a:rPr>
              <a:t>Terms of Service</a:t>
            </a:r>
            <a:endParaRPr lang="en-US" b="0" dirty="0">
              <a:solidFill>
                <a:schemeClr val="tx1"/>
              </a:solidFill>
              <a:effectLst/>
            </a:endParaRPr>
          </a:p>
        </p:txBody>
      </p:sp>
      <p:pic>
        <p:nvPicPr>
          <p:cNvPr id="6148" name="Picture 4" descr="http://t1.gstatic.com/images?q=tbn:ANd9GcRnT4KxWpmaDl4bByLi2ri97KV5zLpHJu2mPKIuLhu1hKfLSqQxU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5257800"/>
            <a:ext cx="1415896" cy="1415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70359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151879"/>
            <a:ext cx="7924800" cy="5096521"/>
          </a:xfrm>
        </p:spPr>
        <p:txBody>
          <a:bodyPr>
            <a:noAutofit/>
          </a:bodyPr>
          <a:lstStyle/>
          <a:p>
            <a:pPr marL="109728" indent="0" algn="ctr">
              <a:buNone/>
            </a:pPr>
            <a:r>
              <a:rPr lang="en-US" sz="2000" dirty="0"/>
              <a:t>Vision • Interest • Availability • Character</a:t>
            </a:r>
          </a:p>
          <a:p>
            <a:pPr marL="109728" indent="0" algn="ctr">
              <a:buNone/>
            </a:pPr>
            <a:r>
              <a:rPr lang="en-US" sz="2000" dirty="0"/>
              <a:t>Leadership • </a:t>
            </a:r>
            <a:r>
              <a:rPr lang="en-US" sz="2000" dirty="0" smtClean="0"/>
              <a:t>Skills/Experience </a:t>
            </a:r>
            <a:endParaRPr lang="en-US" sz="2000" dirty="0"/>
          </a:p>
          <a:p>
            <a:pPr marL="109728" indent="0">
              <a:buNone/>
            </a:pPr>
            <a:endParaRPr lang="en-US" sz="2000" dirty="0" smtClean="0"/>
          </a:p>
          <a:p>
            <a:pPr marL="109728" indent="0">
              <a:buNone/>
            </a:pPr>
            <a:r>
              <a:rPr lang="en-US" sz="2000" dirty="0" smtClean="0"/>
              <a:t>Advisory </a:t>
            </a:r>
            <a:r>
              <a:rPr lang="en-US" sz="2000" dirty="0"/>
              <a:t>committee members should </a:t>
            </a:r>
            <a:r>
              <a:rPr lang="en-US" sz="2000" dirty="0" smtClean="0"/>
              <a:t>be;</a:t>
            </a:r>
          </a:p>
          <a:p>
            <a:pPr>
              <a:buClrTx/>
              <a:buFont typeface="Arial" panose="020B0604020202020204" pitchFamily="34" charset="0"/>
              <a:buChar char="•"/>
            </a:pPr>
            <a:r>
              <a:rPr lang="en-US" sz="2000" dirty="0" smtClean="0"/>
              <a:t>Knowledgeable </a:t>
            </a:r>
            <a:r>
              <a:rPr lang="en-US" sz="2000" dirty="0"/>
              <a:t>about the </a:t>
            </a:r>
            <a:r>
              <a:rPr lang="en-US" sz="2000" dirty="0" smtClean="0"/>
              <a:t>target occupations.</a:t>
            </a:r>
          </a:p>
          <a:p>
            <a:pPr>
              <a:buClrTx/>
              <a:buFont typeface="Arial" panose="020B0604020202020204" pitchFamily="34" charset="0"/>
              <a:buChar char="•"/>
            </a:pPr>
            <a:r>
              <a:rPr lang="en-US" sz="2000" dirty="0" smtClean="0"/>
              <a:t>Have </a:t>
            </a:r>
            <a:r>
              <a:rPr lang="en-US" sz="2000" dirty="0"/>
              <a:t>significant work experience in </a:t>
            </a:r>
            <a:r>
              <a:rPr lang="en-US" sz="2000" dirty="0" smtClean="0"/>
              <a:t>the technical or professional field.</a:t>
            </a:r>
          </a:p>
          <a:p>
            <a:pPr>
              <a:buClrTx/>
              <a:buFont typeface="Arial" panose="020B0604020202020204" pitchFamily="34" charset="0"/>
              <a:buChar char="•"/>
            </a:pPr>
            <a:r>
              <a:rPr lang="en-US" sz="2000" dirty="0" smtClean="0"/>
              <a:t>Able to demonstrate good </a:t>
            </a:r>
            <a:r>
              <a:rPr lang="en-US" sz="2000" dirty="0"/>
              <a:t>communication </a:t>
            </a:r>
            <a:r>
              <a:rPr lang="en-US" sz="2000" dirty="0" smtClean="0"/>
              <a:t>and administrative skills.</a:t>
            </a:r>
          </a:p>
          <a:p>
            <a:pPr>
              <a:buFont typeface="Arial" panose="020B0604020202020204" pitchFamily="34" charset="0"/>
              <a:buChar char="•"/>
            </a:pPr>
            <a:endParaRPr lang="en-US" sz="2000" dirty="0"/>
          </a:p>
          <a:p>
            <a:pPr marL="109728" indent="0" algn="ctr">
              <a:buNone/>
            </a:pPr>
            <a:r>
              <a:rPr lang="en-US" sz="2000" dirty="0" smtClean="0"/>
              <a:t>Members are typically recruited through business or organizational associations, professional affiliations and local community networks. </a:t>
            </a:r>
          </a:p>
          <a:p>
            <a:pPr marL="109728" indent="0" algn="ctr">
              <a:buNone/>
            </a:pPr>
            <a:endParaRPr lang="en-US" sz="2000" dirty="0" smtClean="0"/>
          </a:p>
          <a:p>
            <a:pPr marL="109728" indent="0">
              <a:buNone/>
            </a:pPr>
            <a:endParaRPr lang="en-US" sz="2000" dirty="0" smtClean="0"/>
          </a:p>
          <a:p>
            <a:pPr marL="109728" indent="0" algn="ctr">
              <a:buNone/>
            </a:pPr>
            <a:r>
              <a:rPr lang="en-US" sz="2000" dirty="0" smtClean="0"/>
              <a:t> </a:t>
            </a:r>
            <a:endParaRPr lang="en-US" sz="2000" dirty="0"/>
          </a:p>
        </p:txBody>
      </p:sp>
      <p:sp>
        <p:nvSpPr>
          <p:cNvPr id="3" name="Title 2"/>
          <p:cNvSpPr>
            <a:spLocks noGrp="1"/>
          </p:cNvSpPr>
          <p:nvPr>
            <p:ph type="title"/>
          </p:nvPr>
        </p:nvSpPr>
        <p:spPr>
          <a:xfrm>
            <a:off x="457200" y="274638"/>
            <a:ext cx="8229600" cy="792162"/>
          </a:xfrm>
        </p:spPr>
        <p:txBody>
          <a:bodyPr/>
          <a:lstStyle/>
          <a:p>
            <a:r>
              <a:rPr lang="en-US" b="0" dirty="0" smtClean="0">
                <a:solidFill>
                  <a:schemeClr val="tx1"/>
                </a:solidFill>
                <a:effectLst/>
              </a:rPr>
              <a:t>Selection of Members</a:t>
            </a:r>
            <a:endParaRPr lang="en-US" b="0" dirty="0">
              <a:solidFill>
                <a:schemeClr val="tx1"/>
              </a:solidFill>
              <a:effectLst/>
            </a:endParaRPr>
          </a:p>
        </p:txBody>
      </p:sp>
      <p:pic>
        <p:nvPicPr>
          <p:cNvPr id="5124" name="Picture 4" descr="http://t1.gstatic.com/images?q=tbn:ANd9GcTUipKb_bhVharuJ--SgZJa9UzT82oHqYOFLOULjqnY-CUSvib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6600" y="1600200"/>
            <a:ext cx="1502269"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29037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1703</TotalTime>
  <Words>1319</Words>
  <Application>Microsoft Office PowerPoint</Application>
  <PresentationFormat>On-screen Show (4:3)</PresentationFormat>
  <Paragraphs>196</Paragraphs>
  <Slides>21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Lucida Sans Unicode</vt:lpstr>
      <vt:lpstr>Verdana</vt:lpstr>
      <vt:lpstr>Wingdings</vt:lpstr>
      <vt:lpstr>Wingdings 2</vt:lpstr>
      <vt:lpstr>Wingdings 3</vt:lpstr>
      <vt:lpstr>Concourse</vt:lpstr>
      <vt:lpstr>Clark College  New Advisory Committee Member Orientation</vt:lpstr>
      <vt:lpstr>Advisory committees ensure the quality of Clark College programs. By providing best practices, innovations and trend information about their business or industry, Advisory Members make certain that graduates are fully prepared to go to work.</vt:lpstr>
      <vt:lpstr>State Law                   (RCW 28B.50.252)</vt:lpstr>
      <vt:lpstr>Washington State Ethics Law 42.52 RCW </vt:lpstr>
      <vt:lpstr>Governance</vt:lpstr>
      <vt:lpstr>Committee Size</vt:lpstr>
      <vt:lpstr>Committee Meetings</vt:lpstr>
      <vt:lpstr>Terms of Service</vt:lpstr>
      <vt:lpstr>Selection of Members</vt:lpstr>
      <vt:lpstr>Role of the Chairperson</vt:lpstr>
      <vt:lpstr>Responsibilities of the Chairperson</vt:lpstr>
      <vt:lpstr>Role of Vice-Chairperson</vt:lpstr>
      <vt:lpstr>Bylaws</vt:lpstr>
      <vt:lpstr>Quorum</vt:lpstr>
      <vt:lpstr>Voting</vt:lpstr>
      <vt:lpstr>Advisory Committee Work Plan</vt:lpstr>
      <vt:lpstr>Advisory Committee Work Plan</vt:lpstr>
      <vt:lpstr>Advisory Committee Activities </vt:lpstr>
      <vt:lpstr>Welcome to Clark College</vt:lpstr>
      <vt:lpstr>Advisory Committee Website</vt:lpstr>
      <vt:lpstr>Questions?</vt:lpstr>
    </vt:vector>
  </TitlesOfParts>
  <Company>Clark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Advisory Committee Member Training</dc:title>
  <dc:creator>Setup</dc:creator>
  <cp:lastModifiedBy>Bakic, Rachele</cp:lastModifiedBy>
  <cp:revision>77</cp:revision>
  <cp:lastPrinted>2015-03-24T21:02:46Z</cp:lastPrinted>
  <dcterms:created xsi:type="dcterms:W3CDTF">2012-01-23T16:45:39Z</dcterms:created>
  <dcterms:modified xsi:type="dcterms:W3CDTF">2015-03-26T20:31:11Z</dcterms:modified>
</cp:coreProperties>
</file>