
<file path=[Content_Types].xml><?xml version="1.0" encoding="utf-8"?>
<Types xmlns="http://schemas.openxmlformats.org/package/2006/content-types">
  <Default Extension="emf" ContentType="image/x-emf"/>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modernComment_102_3DA8758D.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93455" r:id="rId5"/>
  </p:sldMasterIdLst>
  <p:notesMasterIdLst>
    <p:notesMasterId r:id="rId16"/>
  </p:notesMasterIdLst>
  <p:sldIdLst>
    <p:sldId id="256" r:id="rId6"/>
    <p:sldId id="257" r:id="rId7"/>
    <p:sldId id="258" r:id="rId8"/>
    <p:sldId id="259" r:id="rId9"/>
    <p:sldId id="260" r:id="rId10"/>
    <p:sldId id="261" r:id="rId11"/>
    <p:sldId id="262" r:id="rId12"/>
    <p:sldId id="264" r:id="rId13"/>
    <p:sldId id="263" r:id="rId14"/>
    <p:sldId id="265"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01CB738-7F45-DF3A-DDF3-0135CF868CEE}" name="Flores, Elizabeth" initials="FE" userId="S::EFlores@clark.edu::f8a9bc5d-6f28-4ae0-851d-dd9b736a486d"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E3632C"/>
    <a:srgbClr val="00699A"/>
    <a:srgbClr val="719931"/>
    <a:srgbClr val="003D69"/>
    <a:srgbClr val="2F373C"/>
    <a:srgbClr val="4F4D76"/>
    <a:srgbClr val="000080"/>
    <a:srgbClr val="65B3A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449" autoAdjust="0"/>
    <p:restoredTop sz="95246"/>
  </p:normalViewPr>
  <p:slideViewPr>
    <p:cSldViewPr snapToGrid="0" snapToObjects="1">
      <p:cViewPr varScale="1">
        <p:scale>
          <a:sx n="72" d="100"/>
          <a:sy n="72" d="100"/>
        </p:scale>
        <p:origin x="1740" y="54"/>
      </p:cViewPr>
      <p:guideLst>
        <p:guide orient="horz" pos="2160"/>
        <p:guide pos="2880"/>
      </p:guideLst>
    </p:cSldViewPr>
  </p:slideViewPr>
  <p:notesTextViewPr>
    <p:cViewPr>
      <p:scale>
        <a:sx n="100" d="100"/>
        <a:sy n="100" d="100"/>
      </p:scale>
      <p:origin x="0" y="0"/>
    </p:cViewPr>
  </p:notesTextViewPr>
  <p:sorterViewPr>
    <p:cViewPr>
      <p:scale>
        <a:sx n="149" d="100"/>
        <a:sy n="149"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comments/modernComment_102_3DA8758D.xml><?xml version="1.0" encoding="utf-8"?>
<p188:cmLst xmlns:a="http://schemas.openxmlformats.org/drawingml/2006/main" xmlns:r="http://schemas.openxmlformats.org/officeDocument/2006/relationships" xmlns:p188="http://schemas.microsoft.com/office/powerpoint/2018/8/main">
  <p188:cm id="{6670AB8F-A1C3-4896-9213-DB66B1ECFE00}" authorId="{501CB738-7F45-DF3A-DDF3-0135CF868CEE}" created="2024-07-30T14:39:02.274">
    <pc:sldMkLst xmlns:pc="http://schemas.microsoft.com/office/powerpoint/2013/main/command">
      <pc:docMk/>
      <pc:sldMk cId="1034450317" sldId="258"/>
    </pc:sldMkLst>
    <p188:txBody>
      <a:bodyPr/>
      <a:lstStyle/>
      <a:p>
        <a:r>
          <a:rPr lang="en-US"/>
          <a:t>Check-in about including Carl D. Perkins</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09701C-88FD-8440-9534-8D59A0D7B15F}" type="datetimeFigureOut">
              <a:rPr lang="en-US" smtClean="0"/>
              <a:t>7/23/2024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49B6E1-8680-F046-A770-9863407A9D0A}" type="slidenum">
              <a:rPr lang="en-US" smtClean="0"/>
              <a:t>‹#›</a:t>
            </a:fld>
            <a:endParaRPr lang="en-US"/>
          </a:p>
        </p:txBody>
      </p:sp>
    </p:spTree>
    <p:extLst>
      <p:ext uri="{BB962C8B-B14F-4D97-AF65-F5344CB8AC3E}">
        <p14:creationId xmlns:p14="http://schemas.microsoft.com/office/powerpoint/2010/main" val="895619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0"/>
            <a:ext cx="9144000" cy="590702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2450592"/>
            <a:ext cx="7772400" cy="1149858"/>
          </a:xfrm>
        </p:spPr>
        <p:txBody>
          <a:bodyPr/>
          <a:lstStyle>
            <a:lvl1pPr>
              <a:defRPr>
                <a:solidFill>
                  <a:srgbClr val="003D69"/>
                </a:solidFill>
              </a:defRPr>
            </a:lvl1pPr>
          </a:lstStyle>
          <a:p>
            <a:r>
              <a:rPr lang="en-US"/>
              <a:t>Click to edit Master title style</a:t>
            </a:r>
          </a:p>
        </p:txBody>
      </p:sp>
      <p:sp>
        <p:nvSpPr>
          <p:cNvPr id="3" name="Subtitle 2"/>
          <p:cNvSpPr>
            <a:spLocks noGrp="1"/>
          </p:cNvSpPr>
          <p:nvPr>
            <p:ph type="subTitle" idx="1"/>
          </p:nvPr>
        </p:nvSpPr>
        <p:spPr>
          <a:xfrm>
            <a:off x="1371600" y="4071476"/>
            <a:ext cx="6400800" cy="108574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75F599B-5305-3C47-A6D0-98CABE48ECE5}" type="datetime1">
              <a:rPr lang="en-US" smtClean="0"/>
              <a:t>7/23/2024</a:t>
            </a:fld>
            <a:endParaRPr lang="en-US" dirty="0"/>
          </a:p>
        </p:txBody>
      </p:sp>
      <p:sp>
        <p:nvSpPr>
          <p:cNvPr id="6" name="Slide Number Placeholder 5"/>
          <p:cNvSpPr>
            <a:spLocks noGrp="1"/>
          </p:cNvSpPr>
          <p:nvPr>
            <p:ph type="sldNum" sz="quarter" idx="12"/>
          </p:nvPr>
        </p:nvSpPr>
        <p:spPr/>
        <p:txBody>
          <a:bodyPr/>
          <a:lstStyle/>
          <a:p>
            <a:fld id="{AF88E988-FB04-AB4E-BE5A-59F242AF7F7A}" type="slidenum">
              <a:rPr lang="en-US" smtClean="0"/>
              <a:t>‹#›</a:t>
            </a:fld>
            <a:endParaRPr lang="en-US"/>
          </a:p>
        </p:txBody>
      </p:sp>
      <p:sp>
        <p:nvSpPr>
          <p:cNvPr id="8" name="Rectangle 7"/>
          <p:cNvSpPr/>
          <p:nvPr userDrawn="1"/>
        </p:nvSpPr>
        <p:spPr>
          <a:xfrm>
            <a:off x="7548424" y="6159632"/>
            <a:ext cx="1554480" cy="698367"/>
          </a:xfrm>
          <a:prstGeom prst="rect">
            <a:avLst/>
          </a:prstGeom>
          <a:solidFill>
            <a:srgbClr val="003D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descr="BrightFuture-2Color.eps"/>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478274" y="0"/>
            <a:ext cx="2197983" cy="2197983"/>
          </a:xfrm>
          <a:prstGeom prst="rect">
            <a:avLst/>
          </a:prstGeom>
        </p:spPr>
      </p:pic>
    </p:spTree>
    <p:extLst>
      <p:ext uri="{BB962C8B-B14F-4D97-AF65-F5344CB8AC3E}">
        <p14:creationId xmlns:p14="http://schemas.microsoft.com/office/powerpoint/2010/main" val="1728351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9B50F56-8B88-D74B-BB58-3E5FD151B998}" type="datetime1">
              <a:rPr lang="en-US" smtClean="0"/>
              <a:t>7/23/2024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3723317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CA68E1-6870-AF44-90B5-2014BFA05BFA}" type="datetime1">
              <a:rPr lang="en-US" smtClean="0"/>
              <a:t>7/23/2024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2417996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50592"/>
            <a:ext cx="9144000" cy="1143000"/>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C608883-996C-E54C-896D-EE272CCD3639}" type="datetime1">
              <a:rPr lang="en-US" smtClean="0"/>
              <a:t>7/23/2024</a:t>
            </a:fld>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3220382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7F893C-E275-3643-8FDD-193DF153A6B2}" type="datetime1">
              <a:rPr lang="en-US" smtClean="0"/>
              <a:t>7/23/2024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91AF2B4D-6B12-4EDF-87BB-2B55CECB6611}" type="slidenum">
              <a:rPr lang="en-US" smtClean="0"/>
              <a:pPr/>
              <a:t>‹#›</a:t>
            </a:fld>
            <a:endParaRPr lang="en-US"/>
          </a:p>
        </p:txBody>
      </p:sp>
    </p:spTree>
    <p:extLst>
      <p:ext uri="{BB962C8B-B14F-4D97-AF65-F5344CB8AC3E}">
        <p14:creationId xmlns:p14="http://schemas.microsoft.com/office/powerpoint/2010/main" val="1122394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33F2A6B-AE56-D341-9E41-372C7DFFF5A0}" type="datetime1">
              <a:rPr lang="en-US" smtClean="0"/>
              <a:t>7/23/2024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1260594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87F8BCF-C42E-A04C-8CEF-D89181B4D0D6}" type="datetime1">
              <a:rPr lang="en-US" smtClean="0"/>
              <a:t>7/23/2024</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2486824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9545B95-80B7-6C4A-BD18-6B9AA024B267}" type="datetime1">
              <a:rPr lang="en-US" smtClean="0"/>
              <a:t>7/23/2024</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1084712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10B02E-3E7F-D542-8578-C1E589F58E88}" type="datetime1">
              <a:rPr lang="en-US" smtClean="0"/>
              <a:t>7/23/2024</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1249224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6D0C366-23A3-474C-AB6E-AE444A846820}" type="datetime1">
              <a:rPr lang="en-US" smtClean="0"/>
              <a:t>7/23/2024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Tree>
    <p:extLst>
      <p:ext uri="{BB962C8B-B14F-4D97-AF65-F5344CB8AC3E}">
        <p14:creationId xmlns:p14="http://schemas.microsoft.com/office/powerpoint/2010/main" val="1218220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720F15C-9053-7743-BAC7-41279B2547D8}" type="datetime1">
              <a:rPr lang="en-US" smtClean="0"/>
              <a:t>7/23/2024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3615983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6126161"/>
            <a:ext cx="9144000" cy="822960"/>
          </a:xfrm>
          <a:prstGeom prst="rect">
            <a:avLst/>
          </a:prstGeom>
          <a:solidFill>
            <a:srgbClr val="003D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userDrawn="1"/>
        </p:nvSpPr>
        <p:spPr>
          <a:xfrm>
            <a:off x="0" y="0"/>
            <a:ext cx="9144000" cy="1244184"/>
          </a:xfrm>
          <a:prstGeom prst="rect">
            <a:avLst/>
          </a:prstGeom>
          <a:solidFill>
            <a:srgbClr val="00699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79685" y="50592"/>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41796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10312"/>
            <a:ext cx="2133600" cy="365125"/>
          </a:xfrm>
          <a:prstGeom prst="rect">
            <a:avLst/>
          </a:prstGeom>
        </p:spPr>
        <p:txBody>
          <a:bodyPr vert="horz" lIns="91440" tIns="45720" rIns="91440" bIns="45720" rtlCol="0" anchor="ctr"/>
          <a:lstStyle>
            <a:lvl1pPr algn="l">
              <a:defRPr sz="1200">
                <a:solidFill>
                  <a:schemeClr val="bg1"/>
                </a:solidFill>
              </a:defRPr>
            </a:lvl1pPr>
          </a:lstStyle>
          <a:p>
            <a:fld id="{055D035D-E8EF-1C46-933E-1A0DC9CD5494}" type="datetime1">
              <a:rPr lang="en-US" smtClean="0"/>
              <a:pPr/>
              <a:t>7/23/2024</a:t>
            </a:fld>
            <a:endParaRPr lang="en-US"/>
          </a:p>
        </p:txBody>
      </p:sp>
      <p:sp>
        <p:nvSpPr>
          <p:cNvPr id="6" name="Slide Number Placeholder 5"/>
          <p:cNvSpPr>
            <a:spLocks noGrp="1"/>
          </p:cNvSpPr>
          <p:nvPr>
            <p:ph type="sldNum" sz="quarter" idx="4"/>
          </p:nvPr>
        </p:nvSpPr>
        <p:spPr>
          <a:xfrm>
            <a:off x="3505200" y="6310312"/>
            <a:ext cx="2133600" cy="365125"/>
          </a:xfrm>
          <a:prstGeom prst="rect">
            <a:avLst/>
          </a:prstGeom>
        </p:spPr>
        <p:txBody>
          <a:bodyPr vert="horz" lIns="91440" tIns="45720" rIns="91440" bIns="45720" rtlCol="0" anchor="ctr"/>
          <a:lstStyle>
            <a:lvl1pPr algn="ctr">
              <a:defRPr sz="1200">
                <a:solidFill>
                  <a:schemeClr val="bg1"/>
                </a:solidFill>
              </a:defRPr>
            </a:lvl1pPr>
          </a:lstStyle>
          <a:p>
            <a:fld id="{2066355A-084C-D24E-9AD2-7E4FC41EA627}" type="slidenum">
              <a:rPr lang="en-US" smtClean="0"/>
              <a:pPr/>
              <a:t>‹#›</a:t>
            </a:fld>
            <a:endParaRPr lang="en-US"/>
          </a:p>
        </p:txBody>
      </p:sp>
      <p:pic>
        <p:nvPicPr>
          <p:cNvPr id="11" name="Picture 10" descr="powerpoint-logo.gif"/>
          <p:cNvPicPr>
            <a:picLocks noChangeAspect="1"/>
          </p:cNvPicPr>
          <p:nvPr userDrawn="1"/>
        </p:nvPicPr>
        <p:blipFill rotWithShape="1">
          <a:blip r:embed="rId13" cstate="screen">
            <a:extLst>
              <a:ext uri="{28A0092B-C50C-407E-A947-70E740481C1C}">
                <a14:useLocalDpi xmlns:a14="http://schemas.microsoft.com/office/drawing/2010/main"/>
              </a:ext>
            </a:extLst>
          </a:blip>
          <a:srcRect l="14754" t="36663" r="13817" b="34990"/>
          <a:stretch/>
        </p:blipFill>
        <p:spPr>
          <a:xfrm>
            <a:off x="7626096" y="6072813"/>
            <a:ext cx="1517904" cy="930960"/>
          </a:xfrm>
          <a:prstGeom prst="rect">
            <a:avLst/>
          </a:prstGeom>
        </p:spPr>
      </p:pic>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56" r:id="rId1"/>
    <p:sldLayoutId id="2147493457" r:id="rId2"/>
    <p:sldLayoutId id="2147493458" r:id="rId3"/>
    <p:sldLayoutId id="2147493459" r:id="rId4"/>
    <p:sldLayoutId id="2147493460" r:id="rId5"/>
    <p:sldLayoutId id="2147493461" r:id="rId6"/>
    <p:sldLayoutId id="2147493462" r:id="rId7"/>
    <p:sldLayoutId id="2147493463" r:id="rId8"/>
    <p:sldLayoutId id="2147493464" r:id="rId9"/>
    <p:sldLayoutId id="2147493465" r:id="rId10"/>
    <p:sldLayoutId id="2147493466" r:id="rId11"/>
  </p:sldLayoutIdLst>
  <p:hf hdr="0" ftr="0" dt="0"/>
  <p:txStyles>
    <p:titleStyle>
      <a:lvl1pPr algn="ctr" defTabSz="457200" rtl="0" eaLnBrk="1" latinLnBrk="0" hangingPunct="1">
        <a:spcBef>
          <a:spcPct val="0"/>
        </a:spcBef>
        <a:buNone/>
        <a:defRPr sz="4000" kern="1200">
          <a:solidFill>
            <a:schemeClr val="bg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advisorycoordinator@clark.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sbctc.edu/colleges-staff/policies-rules/policy-manual/chapter-4" TargetMode="External"/><Relationship Id="rId2" Type="http://schemas.microsoft.com/office/2018/10/relationships/comments" Target="../comments/modernComment_102_3DA8758D.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app.leg.wa.gov/RCW/default.aspx?cite=42.52.030&amp;pdf=true" TargetMode="External"/><Relationship Id="rId2" Type="http://schemas.openxmlformats.org/officeDocument/2006/relationships/hyperlink" Target="https://app.leg.wa.gov/RCW/default.aspx?cite=42.52.050&amp;pdf=true" TargetMode="External"/><Relationship Id="rId1" Type="http://schemas.openxmlformats.org/officeDocument/2006/relationships/slideLayout" Target="../slideLayouts/slideLayout2.xml"/><Relationship Id="rId4" Type="http://schemas.openxmlformats.org/officeDocument/2006/relationships/hyperlink" Target="https://app.leg.wa.gov/RCW/default.aspx?cite=42.52.040&amp;pdf=true"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app.leg.wa.gov/RCW/default.aspx?cite=42.52.160&amp;pdf=true" TargetMode="External"/><Relationship Id="rId2" Type="http://schemas.openxmlformats.org/officeDocument/2006/relationships/hyperlink" Target="https://app.leg.wa.gov/RCW/default.aspx?cite=42.52.070&amp;pdf=tru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app.leg.wa.gov/RCW/default.aspx?cite=42.52.140&amp;pdf=true" TargetMode="External"/><Relationship Id="rId2" Type="http://schemas.openxmlformats.org/officeDocument/2006/relationships/hyperlink" Target="https://app.leg.wa.gov/RCW/default.aspx?cite=42.52.050&amp;pdf=tru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Advisory Committee</a:t>
            </a:r>
          </a:p>
        </p:txBody>
      </p:sp>
      <p:sp>
        <p:nvSpPr>
          <p:cNvPr id="3" name="Subtitle 2"/>
          <p:cNvSpPr>
            <a:spLocks noGrp="1"/>
          </p:cNvSpPr>
          <p:nvPr>
            <p:ph type="subTitle" idx="1"/>
          </p:nvPr>
        </p:nvSpPr>
        <p:spPr>
          <a:xfrm>
            <a:off x="1371600" y="3600450"/>
            <a:ext cx="6400800" cy="1085740"/>
          </a:xfrm>
        </p:spPr>
        <p:txBody>
          <a:bodyPr>
            <a:normAutofit/>
          </a:bodyPr>
          <a:lstStyle/>
          <a:p>
            <a:r>
              <a:rPr lang="en-US" dirty="0"/>
              <a:t>Ethics Training</a:t>
            </a:r>
          </a:p>
          <a:p>
            <a:r>
              <a:rPr lang="en-US" sz="2000" dirty="0"/>
              <a:t>2024-2025</a:t>
            </a:r>
          </a:p>
        </p:txBody>
      </p:sp>
    </p:spTree>
    <p:extLst>
      <p:ext uri="{BB962C8B-B14F-4D97-AF65-F5344CB8AC3E}">
        <p14:creationId xmlns:p14="http://schemas.microsoft.com/office/powerpoint/2010/main" val="19169967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E190F7-FE2A-5F4C-B4A7-A82DA114402F}"/>
              </a:ext>
            </a:extLst>
          </p:cNvPr>
          <p:cNvSpPr>
            <a:spLocks noGrp="1"/>
          </p:cNvSpPr>
          <p:nvPr>
            <p:ph idx="1"/>
          </p:nvPr>
        </p:nvSpPr>
        <p:spPr/>
        <p:txBody>
          <a:bodyPr/>
          <a:lstStyle/>
          <a:p>
            <a:pPr marL="0" indent="0" algn="ctr">
              <a:buNone/>
            </a:pPr>
            <a:r>
              <a:rPr lang="en-US" dirty="0"/>
              <a:t>If you have further questions or concerns regarding this topic, or suspect a potential ethical conflict, please contact the Advisory Committee Coordinator at </a:t>
            </a:r>
            <a:r>
              <a:rPr lang="en-US" dirty="0">
                <a:hlinkClick r:id="rId2"/>
              </a:rPr>
              <a:t>advisorycoordinator@clark.edu</a:t>
            </a:r>
            <a:r>
              <a:rPr lang="en-US" dirty="0"/>
              <a:t> for support. </a:t>
            </a:r>
          </a:p>
        </p:txBody>
      </p:sp>
      <p:sp>
        <p:nvSpPr>
          <p:cNvPr id="4" name="Slide Number Placeholder 3">
            <a:extLst>
              <a:ext uri="{FF2B5EF4-FFF2-40B4-BE49-F238E27FC236}">
                <a16:creationId xmlns:a16="http://schemas.microsoft.com/office/drawing/2014/main" id="{1081B89C-40EC-F91F-1581-0146C3888734}"/>
              </a:ext>
            </a:extLst>
          </p:cNvPr>
          <p:cNvSpPr>
            <a:spLocks noGrp="1"/>
          </p:cNvSpPr>
          <p:nvPr>
            <p:ph type="sldNum" sz="quarter" idx="12"/>
          </p:nvPr>
        </p:nvSpPr>
        <p:spPr/>
        <p:txBody>
          <a:bodyPr/>
          <a:lstStyle/>
          <a:p>
            <a:fld id="{2066355A-084C-D24E-9AD2-7E4FC41EA627}" type="slidenum">
              <a:rPr lang="en-US" smtClean="0"/>
              <a:t>9</a:t>
            </a:fld>
            <a:endParaRPr lang="en-US"/>
          </a:p>
        </p:txBody>
      </p:sp>
    </p:spTree>
    <p:extLst>
      <p:ext uri="{BB962C8B-B14F-4D97-AF65-F5344CB8AC3E}">
        <p14:creationId xmlns:p14="http://schemas.microsoft.com/office/powerpoint/2010/main" val="1258641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0" dirty="0">
                <a:solidFill>
                  <a:srgbClr val="FFFFFF"/>
                </a:solidFill>
                <a:effectLst/>
              </a:rPr>
              <a:t>Washington State Ethics Law </a:t>
            </a:r>
            <a:r>
              <a:rPr lang="en-US" sz="4000" dirty="0">
                <a:solidFill>
                  <a:srgbClr val="FFFFFF"/>
                </a:solidFill>
                <a:effectLst/>
              </a:rPr>
              <a:t>42.52 RCW </a:t>
            </a:r>
            <a:endParaRPr lang="en-US" dirty="0"/>
          </a:p>
        </p:txBody>
      </p:sp>
      <p:sp>
        <p:nvSpPr>
          <p:cNvPr id="3" name="Content Placeholder 2"/>
          <p:cNvSpPr>
            <a:spLocks noGrp="1"/>
          </p:cNvSpPr>
          <p:nvPr>
            <p:ph idx="1"/>
          </p:nvPr>
        </p:nvSpPr>
        <p:spPr/>
        <p:txBody>
          <a:bodyPr>
            <a:normAutofit fontScale="92500" lnSpcReduction="20000"/>
          </a:bodyPr>
          <a:lstStyle/>
          <a:p>
            <a:pPr marL="109728" indent="0">
              <a:buNone/>
            </a:pPr>
            <a:r>
              <a:rPr lang="en-US" sz="3200" dirty="0"/>
              <a:t>The focus and intent of this law is to ensure that</a:t>
            </a:r>
          </a:p>
          <a:p>
            <a:pPr marL="109728" indent="0">
              <a:buNone/>
            </a:pPr>
            <a:r>
              <a:rPr lang="en-US" sz="3200" dirty="0"/>
              <a:t>Advisory Committee members, College Administrators, or Instructors are not the recipients of any personal or financial gain or private advantage;</a:t>
            </a:r>
          </a:p>
          <a:p>
            <a:pPr>
              <a:buClrTx/>
              <a:buFont typeface="Wingdings" panose="05000000000000000000" pitchFamily="2" charset="2"/>
              <a:buChar char="§"/>
            </a:pPr>
            <a:r>
              <a:rPr lang="en-US" sz="3200" dirty="0"/>
              <a:t>Through their role on the committee </a:t>
            </a:r>
          </a:p>
          <a:p>
            <a:pPr>
              <a:buClrTx/>
              <a:buFont typeface="Wingdings" panose="05000000000000000000" pitchFamily="2" charset="2"/>
              <a:buChar char="§"/>
            </a:pPr>
            <a:r>
              <a:rPr lang="en-US" sz="3200" dirty="0"/>
              <a:t>By fulfilling the responsibilities of their positions</a:t>
            </a:r>
          </a:p>
          <a:p>
            <a:pPr>
              <a:buClrTx/>
              <a:buFont typeface="Wingdings" panose="05000000000000000000" pitchFamily="2" charset="2"/>
              <a:buChar char="§"/>
            </a:pPr>
            <a:r>
              <a:rPr lang="en-US" sz="3200" dirty="0"/>
              <a:t>From the actions or votes of the Advisory Committee, </a:t>
            </a:r>
            <a:r>
              <a:rPr lang="en-US" sz="3200" i="1" dirty="0"/>
              <a:t>or</a:t>
            </a:r>
          </a:p>
          <a:p>
            <a:pPr>
              <a:buClrTx/>
              <a:buFont typeface="Wingdings" panose="05000000000000000000" pitchFamily="2" charset="2"/>
              <a:buChar char="§"/>
            </a:pPr>
            <a:r>
              <a:rPr lang="en-US" sz="3200" dirty="0"/>
              <a:t>Through the efforts or outcomes of the program or the college.</a:t>
            </a:r>
          </a:p>
        </p:txBody>
      </p:sp>
      <p:sp>
        <p:nvSpPr>
          <p:cNvPr id="4" name="Slide Number Placeholder 3"/>
          <p:cNvSpPr>
            <a:spLocks noGrp="1"/>
          </p:cNvSpPr>
          <p:nvPr>
            <p:ph type="sldNum" sz="quarter" idx="12"/>
          </p:nvPr>
        </p:nvSpPr>
        <p:spPr/>
        <p:txBody>
          <a:bodyPr/>
          <a:lstStyle/>
          <a:p>
            <a:fld id="{2066355A-084C-D24E-9AD2-7E4FC41EA627}" type="slidenum">
              <a:rPr lang="en-US" smtClean="0"/>
              <a:t>1</a:t>
            </a:fld>
            <a:endParaRPr lang="en-US"/>
          </a:p>
        </p:txBody>
      </p:sp>
    </p:spTree>
    <p:extLst>
      <p:ext uri="{BB962C8B-B14F-4D97-AF65-F5344CB8AC3E}">
        <p14:creationId xmlns:p14="http://schemas.microsoft.com/office/powerpoint/2010/main" val="266515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A09CC-817F-3D7A-25F7-F6D93A1E3D49}"/>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AE876D7E-2DF1-5B5E-97EA-F18C2B403F84}"/>
              </a:ext>
            </a:extLst>
          </p:cNvPr>
          <p:cNvSpPr>
            <a:spLocks noGrp="1"/>
          </p:cNvSpPr>
          <p:nvPr>
            <p:ph idx="1"/>
          </p:nvPr>
        </p:nvSpPr>
        <p:spPr/>
        <p:txBody>
          <a:bodyPr>
            <a:normAutofit fontScale="85000" lnSpcReduction="20000"/>
          </a:bodyPr>
          <a:lstStyle/>
          <a:p>
            <a:r>
              <a:rPr lang="en-US" sz="3200" b="0" i="0" dirty="0">
                <a:effectLst/>
                <a:highlight>
                  <a:srgbClr val="FFFFFF"/>
                </a:highlight>
              </a:rPr>
              <a:t>This training is required for all Advisory </a:t>
            </a:r>
            <a:r>
              <a:rPr lang="en-US" dirty="0">
                <a:highlight>
                  <a:srgbClr val="FFFFFF"/>
                </a:highlight>
              </a:rPr>
              <a:t>C</a:t>
            </a:r>
            <a:r>
              <a:rPr lang="en-US" sz="3200" b="0" i="0" dirty="0">
                <a:effectLst/>
                <a:highlight>
                  <a:srgbClr val="FFFFFF"/>
                </a:highlight>
              </a:rPr>
              <a:t>ommittee members by the State Board for Community Colleges. </a:t>
            </a:r>
          </a:p>
          <a:p>
            <a:r>
              <a:rPr lang="en-US" sz="3200" b="0" i="0" dirty="0">
                <a:effectLst/>
                <a:highlight>
                  <a:srgbClr val="FFFFFF"/>
                </a:highlight>
                <a:hlinkClick r:id="rId3"/>
              </a:rPr>
              <a:t>Chapter 4.40.20 </a:t>
            </a:r>
            <a:r>
              <a:rPr lang="en-US" sz="3200" b="0" i="0" dirty="0">
                <a:effectLst/>
                <a:highlight>
                  <a:srgbClr val="FFFFFF"/>
                </a:highlight>
              </a:rPr>
              <a:t>o</a:t>
            </a:r>
            <a:r>
              <a:rPr lang="en-US" dirty="0">
                <a:highlight>
                  <a:srgbClr val="FFFFFF"/>
                </a:highlight>
              </a:rPr>
              <a:t>f the SBCTC Policy Manual s</a:t>
            </a:r>
            <a:r>
              <a:rPr lang="en-US" sz="3200" b="0" i="0" dirty="0">
                <a:effectLst/>
                <a:highlight>
                  <a:srgbClr val="FFFFFF"/>
                </a:highlight>
              </a:rPr>
              <a:t>tates that Advisory Committee training “…should include pertinent sections of the Washington Ethics Law as it pertains to their involvement with the college.”</a:t>
            </a:r>
          </a:p>
          <a:p>
            <a:pPr marL="0" indent="0">
              <a:buNone/>
            </a:pPr>
            <a:r>
              <a:rPr lang="en-US" sz="3200" b="0" i="0" dirty="0">
                <a:effectLst/>
                <a:highlight>
                  <a:srgbClr val="FFFFFF"/>
                </a:highlight>
              </a:rPr>
              <a:t>WHY?</a:t>
            </a:r>
          </a:p>
          <a:p>
            <a:pPr marL="0" marR="0">
              <a:spcBef>
                <a:spcPts val="0"/>
              </a:spcBef>
              <a:spcAft>
                <a:spcPts val="0"/>
              </a:spcAft>
            </a:pPr>
            <a:r>
              <a:rPr lang="en-US" dirty="0">
                <a:effectLst/>
                <a:ea typeface="Aptos" panose="020B0004020202020204" pitchFamily="34" charset="0"/>
                <a:cs typeface="Aptos" panose="020B0004020202020204" pitchFamily="34" charset="0"/>
              </a:rPr>
              <a:t>Required for the Carl D. Perkins grant; this grant aims to improve the quality of technical education by providing funds to develop academic knowledge and technical skills for students.</a:t>
            </a:r>
          </a:p>
          <a:p>
            <a:pPr>
              <a:buFont typeface="Arial" panose="020B0604020202020204" pitchFamily="34" charset="0"/>
              <a:buChar char="•"/>
            </a:pPr>
            <a:r>
              <a:rPr lang="en-US" sz="3200" b="0" i="0" dirty="0">
                <a:effectLst/>
                <a:highlight>
                  <a:srgbClr val="FFFFFF"/>
                </a:highlight>
              </a:rPr>
              <a:t>Referenced in the skills standards for College </a:t>
            </a:r>
            <a:r>
              <a:rPr lang="en-US" dirty="0">
                <a:highlight>
                  <a:srgbClr val="FFFFFF"/>
                </a:highlight>
              </a:rPr>
              <a:t>F</a:t>
            </a:r>
            <a:r>
              <a:rPr lang="en-US" sz="3200" b="0" i="0" dirty="0">
                <a:effectLst/>
                <a:highlight>
                  <a:srgbClr val="FFFFFF"/>
                </a:highlight>
              </a:rPr>
              <a:t>aculty.</a:t>
            </a:r>
          </a:p>
          <a:p>
            <a:endParaRPr lang="en-US" dirty="0"/>
          </a:p>
        </p:txBody>
      </p:sp>
      <p:sp>
        <p:nvSpPr>
          <p:cNvPr id="4" name="Slide Number Placeholder 3">
            <a:extLst>
              <a:ext uri="{FF2B5EF4-FFF2-40B4-BE49-F238E27FC236}">
                <a16:creationId xmlns:a16="http://schemas.microsoft.com/office/drawing/2014/main" id="{5B38F371-E4CF-2ADC-8831-653CECDCA6DB}"/>
              </a:ext>
            </a:extLst>
          </p:cNvPr>
          <p:cNvSpPr>
            <a:spLocks noGrp="1"/>
          </p:cNvSpPr>
          <p:nvPr>
            <p:ph type="sldNum" sz="quarter" idx="12"/>
          </p:nvPr>
        </p:nvSpPr>
        <p:spPr/>
        <p:txBody>
          <a:bodyPr/>
          <a:lstStyle/>
          <a:p>
            <a:fld id="{2066355A-084C-D24E-9AD2-7E4FC41EA627}" type="slidenum">
              <a:rPr lang="en-US" smtClean="0"/>
              <a:t>2</a:t>
            </a:fld>
            <a:endParaRPr lang="en-US"/>
          </a:p>
        </p:txBody>
      </p:sp>
      <p:sp>
        <p:nvSpPr>
          <p:cNvPr id="5" name="Title 1">
            <a:extLst>
              <a:ext uri="{FF2B5EF4-FFF2-40B4-BE49-F238E27FC236}">
                <a16:creationId xmlns:a16="http://schemas.microsoft.com/office/drawing/2014/main" id="{10F6F7FB-E6F3-3BDF-B4D5-08574E4085B7}"/>
              </a:ext>
            </a:extLst>
          </p:cNvPr>
          <p:cNvSpPr txBox="1">
            <a:spLocks/>
          </p:cNvSpPr>
          <p:nvPr/>
        </p:nvSpPr>
        <p:spPr>
          <a:xfrm>
            <a:off x="0" y="0"/>
            <a:ext cx="91440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000" kern="1200">
                <a:solidFill>
                  <a:schemeClr val="bg1"/>
                </a:solidFill>
                <a:latin typeface="+mj-lt"/>
                <a:ea typeface="+mj-ea"/>
                <a:cs typeface="+mj-cs"/>
              </a:defRPr>
            </a:lvl1pPr>
          </a:lstStyle>
          <a:p>
            <a:r>
              <a:rPr lang="en-US" dirty="0"/>
              <a:t>Ethics Awareness </a:t>
            </a:r>
          </a:p>
        </p:txBody>
      </p:sp>
    </p:spTree>
    <p:extLst>
      <p:ext uri="{BB962C8B-B14F-4D97-AF65-F5344CB8AC3E}">
        <p14:creationId xmlns:p14="http://schemas.microsoft.com/office/powerpoint/2010/main" val="1034450317"/>
      </p:ext>
    </p:extLst>
  </p:cSld>
  <p:clrMapOvr>
    <a:masterClrMapping/>
  </p:clrMapOvr>
  <p:extLst>
    <p:ext uri="{6950BFC3-D8DA-4A85-94F7-54DA5524770B}">
      <p188:commentRel xmlns:p188="http://schemas.microsoft.com/office/powerpoint/2018/8/main" r:id="rId2"/>
    </p:ext>
  </p:extLs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40603-F625-A6F0-3156-586D1981AB95}"/>
              </a:ext>
            </a:extLst>
          </p:cNvPr>
          <p:cNvSpPr>
            <a:spLocks noGrp="1"/>
          </p:cNvSpPr>
          <p:nvPr>
            <p:ph type="title"/>
          </p:nvPr>
        </p:nvSpPr>
        <p:spPr/>
        <p:txBody>
          <a:bodyPr/>
          <a:lstStyle/>
          <a:p>
            <a:r>
              <a:rPr lang="en-US" dirty="0"/>
              <a:t>Ethical Standards for Advisory Committees</a:t>
            </a:r>
          </a:p>
        </p:txBody>
      </p:sp>
      <p:sp>
        <p:nvSpPr>
          <p:cNvPr id="3" name="Content Placeholder 2">
            <a:extLst>
              <a:ext uri="{FF2B5EF4-FFF2-40B4-BE49-F238E27FC236}">
                <a16:creationId xmlns:a16="http://schemas.microsoft.com/office/drawing/2014/main" id="{C6307F79-1A49-D6C1-5C23-A8ED42E0F9F3}"/>
              </a:ext>
            </a:extLst>
          </p:cNvPr>
          <p:cNvSpPr>
            <a:spLocks noGrp="1"/>
          </p:cNvSpPr>
          <p:nvPr>
            <p:ph idx="1"/>
          </p:nvPr>
        </p:nvSpPr>
        <p:spPr/>
        <p:txBody>
          <a:bodyPr>
            <a:normAutofit lnSpcReduction="10000"/>
          </a:bodyPr>
          <a:lstStyle/>
          <a:p>
            <a:pPr marL="514350" indent="-514350">
              <a:buFont typeface="+mj-lt"/>
              <a:buAutoNum type="arabicPeriod"/>
            </a:pPr>
            <a:r>
              <a:rPr lang="en-US" b="0" i="0" dirty="0">
                <a:solidFill>
                  <a:srgbClr val="242424"/>
                </a:solidFill>
                <a:effectLst/>
                <a:highlight>
                  <a:srgbClr val="FFFFFF"/>
                </a:highlight>
              </a:rPr>
              <a:t>It is unacceptable to use confidential information obtained through your position on the advisory committee for personal gain. </a:t>
            </a:r>
            <a:r>
              <a:rPr lang="en-US" b="0" i="0" dirty="0">
                <a:solidFill>
                  <a:srgbClr val="242424"/>
                </a:solidFill>
                <a:effectLst/>
                <a:highlight>
                  <a:srgbClr val="FFFFFF"/>
                </a:highlight>
                <a:hlinkClick r:id="rId2"/>
              </a:rPr>
              <a:t>(RCW 42.52.050)</a:t>
            </a:r>
            <a:endParaRPr lang="en-US" b="0" i="0" dirty="0">
              <a:solidFill>
                <a:srgbClr val="242424"/>
              </a:solidFill>
              <a:effectLst/>
              <a:highlight>
                <a:srgbClr val="FFFFFF"/>
              </a:highlight>
            </a:endParaRPr>
          </a:p>
          <a:p>
            <a:pPr marL="514350" indent="-514350">
              <a:buFont typeface="+mj-lt"/>
              <a:buAutoNum type="arabicPeriod"/>
            </a:pPr>
            <a:endParaRPr lang="en-US" b="0" i="0" dirty="0">
              <a:solidFill>
                <a:srgbClr val="242424"/>
              </a:solidFill>
              <a:effectLst/>
              <a:highlight>
                <a:srgbClr val="FFFFFF"/>
              </a:highlight>
            </a:endParaRPr>
          </a:p>
          <a:p>
            <a:pPr marL="514350" indent="-514350">
              <a:buFont typeface="+mj-lt"/>
              <a:buAutoNum type="arabicPeriod"/>
            </a:pPr>
            <a:r>
              <a:rPr lang="en-US" b="0" i="0" dirty="0">
                <a:solidFill>
                  <a:srgbClr val="242424"/>
                </a:solidFill>
                <a:effectLst/>
                <a:highlight>
                  <a:srgbClr val="FFFFFF"/>
                </a:highlight>
              </a:rPr>
              <a:t>It is important to disclose any potential conflicts of interest arising from your involvement with the advisory committee. </a:t>
            </a:r>
            <a:r>
              <a:rPr lang="en-US" b="0" i="0" dirty="0">
                <a:solidFill>
                  <a:srgbClr val="242424"/>
                </a:solidFill>
                <a:effectLst/>
                <a:highlight>
                  <a:srgbClr val="FFFFFF"/>
                </a:highlight>
                <a:hlinkClick r:id="rId3"/>
              </a:rPr>
              <a:t>(RCW. 42.52.030)  </a:t>
            </a:r>
            <a:r>
              <a:rPr lang="en-US" b="0" i="0" dirty="0">
                <a:solidFill>
                  <a:srgbClr val="242424"/>
                </a:solidFill>
                <a:effectLst/>
                <a:highlight>
                  <a:srgbClr val="FFFFFF"/>
                </a:highlight>
              </a:rPr>
              <a:t> </a:t>
            </a:r>
            <a:r>
              <a:rPr lang="en-US" b="0" i="0" dirty="0">
                <a:solidFill>
                  <a:srgbClr val="242424"/>
                </a:solidFill>
                <a:effectLst/>
                <a:highlight>
                  <a:srgbClr val="FFFFFF"/>
                </a:highlight>
                <a:hlinkClick r:id="rId4"/>
              </a:rPr>
              <a:t>(RCW. 42.52.040) </a:t>
            </a: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423CFE45-4791-56E6-EA69-3322D0FE51EA}"/>
              </a:ext>
            </a:extLst>
          </p:cNvPr>
          <p:cNvSpPr>
            <a:spLocks noGrp="1"/>
          </p:cNvSpPr>
          <p:nvPr>
            <p:ph type="sldNum" sz="quarter" idx="12"/>
          </p:nvPr>
        </p:nvSpPr>
        <p:spPr/>
        <p:txBody>
          <a:bodyPr/>
          <a:lstStyle/>
          <a:p>
            <a:fld id="{2066355A-084C-D24E-9AD2-7E4FC41EA627}" type="slidenum">
              <a:rPr lang="en-US" smtClean="0"/>
              <a:t>3</a:t>
            </a:fld>
            <a:endParaRPr lang="en-US"/>
          </a:p>
        </p:txBody>
      </p:sp>
    </p:spTree>
    <p:extLst>
      <p:ext uri="{BB962C8B-B14F-4D97-AF65-F5344CB8AC3E}">
        <p14:creationId xmlns:p14="http://schemas.microsoft.com/office/powerpoint/2010/main" val="76719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54B37-7958-ECB1-6EF2-ECDDA2BEB8A9}"/>
              </a:ext>
            </a:extLst>
          </p:cNvPr>
          <p:cNvSpPr>
            <a:spLocks noGrp="1"/>
          </p:cNvSpPr>
          <p:nvPr>
            <p:ph type="title"/>
          </p:nvPr>
        </p:nvSpPr>
        <p:spPr/>
        <p:txBody>
          <a:bodyPr/>
          <a:lstStyle/>
          <a:p>
            <a:r>
              <a:rPr lang="en-US" dirty="0"/>
              <a:t>Ethical Standards for Advisory Committees</a:t>
            </a:r>
          </a:p>
        </p:txBody>
      </p:sp>
      <p:sp>
        <p:nvSpPr>
          <p:cNvPr id="3" name="Content Placeholder 2">
            <a:extLst>
              <a:ext uri="{FF2B5EF4-FFF2-40B4-BE49-F238E27FC236}">
                <a16:creationId xmlns:a16="http://schemas.microsoft.com/office/drawing/2014/main" id="{D30C6C83-B860-7832-B4D7-939EB1834B1D}"/>
              </a:ext>
            </a:extLst>
          </p:cNvPr>
          <p:cNvSpPr>
            <a:spLocks noGrp="1"/>
          </p:cNvSpPr>
          <p:nvPr>
            <p:ph idx="1"/>
          </p:nvPr>
        </p:nvSpPr>
        <p:spPr/>
        <p:txBody>
          <a:bodyPr>
            <a:normAutofit/>
          </a:bodyPr>
          <a:lstStyle/>
          <a:p>
            <a:pPr marL="514350" indent="-514350">
              <a:buFont typeface="+mj-lt"/>
              <a:buAutoNum type="arabicPeriod" startAt="3"/>
            </a:pPr>
            <a:r>
              <a:rPr lang="en-US" b="0" i="0" dirty="0">
                <a:solidFill>
                  <a:srgbClr val="242424"/>
                </a:solidFill>
                <a:effectLst/>
                <a:highlight>
                  <a:srgbClr val="FFFFFF"/>
                </a:highlight>
              </a:rPr>
              <a:t>Engaging in discriminatory practices, such as hiring based on race, gender, or nepotism, is not ethically permissible. </a:t>
            </a:r>
            <a:r>
              <a:rPr lang="en-US" b="0" i="0" dirty="0">
                <a:solidFill>
                  <a:srgbClr val="242424"/>
                </a:solidFill>
                <a:effectLst/>
                <a:highlight>
                  <a:srgbClr val="FFFFFF"/>
                </a:highlight>
                <a:hlinkClick r:id="rId2"/>
              </a:rPr>
              <a:t>(RCW.42.52.070)</a:t>
            </a:r>
            <a:endParaRPr lang="en-US" b="0" i="0" dirty="0">
              <a:solidFill>
                <a:srgbClr val="242424"/>
              </a:solidFill>
              <a:effectLst/>
              <a:highlight>
                <a:srgbClr val="FFFFFF"/>
              </a:highlight>
            </a:endParaRPr>
          </a:p>
          <a:p>
            <a:pPr marL="514350" indent="-514350">
              <a:buFont typeface="+mj-lt"/>
              <a:buAutoNum type="arabicPeriod" startAt="3"/>
            </a:pPr>
            <a:endParaRPr lang="en-US" b="0" i="0" dirty="0">
              <a:solidFill>
                <a:srgbClr val="242424"/>
              </a:solidFill>
              <a:effectLst/>
              <a:highlight>
                <a:srgbClr val="FFFFFF"/>
              </a:highlight>
            </a:endParaRPr>
          </a:p>
          <a:p>
            <a:pPr marL="514350" indent="-514350">
              <a:buFont typeface="+mj-lt"/>
              <a:buAutoNum type="arabicPeriod" startAt="3"/>
            </a:pPr>
            <a:r>
              <a:rPr lang="en-US" b="0" i="0" dirty="0">
                <a:solidFill>
                  <a:srgbClr val="242424"/>
                </a:solidFill>
                <a:effectLst/>
                <a:highlight>
                  <a:srgbClr val="FFFFFF"/>
                </a:highlight>
              </a:rPr>
              <a:t>It is unethical to endorse products or services during committee meetings without disclosing any financial interests you may have in those products or services. </a:t>
            </a:r>
            <a:r>
              <a:rPr lang="en-US" dirty="0">
                <a:solidFill>
                  <a:srgbClr val="242424"/>
                </a:solidFill>
                <a:highlight>
                  <a:srgbClr val="FFFFFF"/>
                </a:highlight>
                <a:hlinkClick r:id="rId3"/>
              </a:rPr>
              <a:t>(RCW.42.52.160)</a:t>
            </a:r>
            <a:endParaRPr lang="en-US" dirty="0"/>
          </a:p>
        </p:txBody>
      </p:sp>
      <p:sp>
        <p:nvSpPr>
          <p:cNvPr id="4" name="Slide Number Placeholder 3">
            <a:extLst>
              <a:ext uri="{FF2B5EF4-FFF2-40B4-BE49-F238E27FC236}">
                <a16:creationId xmlns:a16="http://schemas.microsoft.com/office/drawing/2014/main" id="{F953D625-320F-5858-C662-374DE8305D9C}"/>
              </a:ext>
            </a:extLst>
          </p:cNvPr>
          <p:cNvSpPr>
            <a:spLocks noGrp="1"/>
          </p:cNvSpPr>
          <p:nvPr>
            <p:ph type="sldNum" sz="quarter" idx="12"/>
          </p:nvPr>
        </p:nvSpPr>
        <p:spPr/>
        <p:txBody>
          <a:bodyPr/>
          <a:lstStyle/>
          <a:p>
            <a:fld id="{2066355A-084C-D24E-9AD2-7E4FC41EA627}" type="slidenum">
              <a:rPr lang="en-US" smtClean="0"/>
              <a:t>4</a:t>
            </a:fld>
            <a:endParaRPr lang="en-US"/>
          </a:p>
        </p:txBody>
      </p:sp>
    </p:spTree>
    <p:extLst>
      <p:ext uri="{BB962C8B-B14F-4D97-AF65-F5344CB8AC3E}">
        <p14:creationId xmlns:p14="http://schemas.microsoft.com/office/powerpoint/2010/main" val="1967989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B2771-AA6B-72EB-8734-9FC54A386A3A}"/>
              </a:ext>
            </a:extLst>
          </p:cNvPr>
          <p:cNvSpPr>
            <a:spLocks noGrp="1"/>
          </p:cNvSpPr>
          <p:nvPr>
            <p:ph type="title"/>
          </p:nvPr>
        </p:nvSpPr>
        <p:spPr/>
        <p:txBody>
          <a:bodyPr/>
          <a:lstStyle/>
          <a:p>
            <a:r>
              <a:rPr lang="en-US" dirty="0"/>
              <a:t>Ethical Standards for Advisory Committees</a:t>
            </a:r>
          </a:p>
        </p:txBody>
      </p:sp>
      <p:sp>
        <p:nvSpPr>
          <p:cNvPr id="3" name="Content Placeholder 2">
            <a:extLst>
              <a:ext uri="{FF2B5EF4-FFF2-40B4-BE49-F238E27FC236}">
                <a16:creationId xmlns:a16="http://schemas.microsoft.com/office/drawing/2014/main" id="{552DC6FB-B7F6-05D8-565B-66CB4D5D4CD3}"/>
              </a:ext>
            </a:extLst>
          </p:cNvPr>
          <p:cNvSpPr>
            <a:spLocks noGrp="1"/>
          </p:cNvSpPr>
          <p:nvPr>
            <p:ph idx="1"/>
          </p:nvPr>
        </p:nvSpPr>
        <p:spPr/>
        <p:txBody>
          <a:bodyPr>
            <a:normAutofit/>
          </a:bodyPr>
          <a:lstStyle/>
          <a:p>
            <a:pPr marL="514350" indent="-514350">
              <a:buFont typeface="+mj-lt"/>
              <a:buAutoNum type="arabicPeriod" startAt="5"/>
            </a:pPr>
            <a:r>
              <a:rPr lang="en-US" b="0" i="0" dirty="0">
                <a:solidFill>
                  <a:srgbClr val="242424"/>
                </a:solidFill>
                <a:effectLst/>
                <a:highlight>
                  <a:srgbClr val="FFFFFF"/>
                </a:highlight>
              </a:rPr>
              <a:t>Sharing proprietary information from one organization with another organization without permission is unethical. </a:t>
            </a:r>
            <a:r>
              <a:rPr lang="en-US" b="0" i="0" dirty="0">
                <a:solidFill>
                  <a:srgbClr val="242424"/>
                </a:solidFill>
                <a:effectLst/>
                <a:highlight>
                  <a:srgbClr val="FFFFFF"/>
                </a:highlight>
                <a:hlinkClick r:id="rId2"/>
              </a:rPr>
              <a:t>(RCW 42.52.050)</a:t>
            </a:r>
            <a:endParaRPr lang="en-US" b="0" i="0" dirty="0">
              <a:solidFill>
                <a:srgbClr val="242424"/>
              </a:solidFill>
              <a:effectLst/>
              <a:highlight>
                <a:srgbClr val="FFFFFF"/>
              </a:highlight>
            </a:endParaRPr>
          </a:p>
          <a:p>
            <a:pPr marL="514350" indent="-514350">
              <a:buFont typeface="+mj-lt"/>
              <a:buAutoNum type="arabicPeriod" startAt="5"/>
            </a:pPr>
            <a:endParaRPr lang="en-US" b="0" i="0" dirty="0">
              <a:solidFill>
                <a:srgbClr val="242424"/>
              </a:solidFill>
              <a:effectLst/>
              <a:highlight>
                <a:srgbClr val="FFFFFF"/>
              </a:highlight>
            </a:endParaRPr>
          </a:p>
          <a:p>
            <a:pPr marL="514350" indent="-514350">
              <a:buFont typeface="+mj-lt"/>
              <a:buAutoNum type="arabicPeriod" startAt="5"/>
            </a:pPr>
            <a:r>
              <a:rPr lang="en-US" b="0" i="0" dirty="0">
                <a:solidFill>
                  <a:srgbClr val="242424"/>
                </a:solidFill>
                <a:effectLst/>
                <a:highlight>
                  <a:srgbClr val="FFFFFF"/>
                </a:highlight>
              </a:rPr>
              <a:t>It is not acceptable to accept gifts or favors from vendors or suppliers as a token of appreciation for your role on the advisory committee. </a:t>
            </a:r>
            <a:r>
              <a:rPr lang="en-US" b="0" i="0" dirty="0">
                <a:solidFill>
                  <a:srgbClr val="242424"/>
                </a:solidFill>
                <a:effectLst/>
                <a:highlight>
                  <a:srgbClr val="FFFFFF"/>
                </a:highlight>
                <a:hlinkClick r:id="rId3"/>
              </a:rPr>
              <a:t>(RCW 42.52.140) </a:t>
            </a:r>
            <a:endParaRPr lang="en-US" b="0" i="0" dirty="0">
              <a:solidFill>
                <a:srgbClr val="242424"/>
              </a:solidFill>
              <a:effectLst/>
              <a:highlight>
                <a:srgbClr val="FFFFFF"/>
              </a:highlight>
            </a:endParaRPr>
          </a:p>
          <a:p>
            <a:pPr marL="0" indent="0">
              <a:buNone/>
            </a:pPr>
            <a:endParaRPr lang="en-US" dirty="0"/>
          </a:p>
        </p:txBody>
      </p:sp>
      <p:sp>
        <p:nvSpPr>
          <p:cNvPr id="4" name="Slide Number Placeholder 3">
            <a:extLst>
              <a:ext uri="{FF2B5EF4-FFF2-40B4-BE49-F238E27FC236}">
                <a16:creationId xmlns:a16="http://schemas.microsoft.com/office/drawing/2014/main" id="{BB50DBA2-55CB-A99F-4CA2-EED435C334B7}"/>
              </a:ext>
            </a:extLst>
          </p:cNvPr>
          <p:cNvSpPr>
            <a:spLocks noGrp="1"/>
          </p:cNvSpPr>
          <p:nvPr>
            <p:ph type="sldNum" sz="quarter" idx="12"/>
          </p:nvPr>
        </p:nvSpPr>
        <p:spPr/>
        <p:txBody>
          <a:bodyPr/>
          <a:lstStyle/>
          <a:p>
            <a:fld id="{2066355A-084C-D24E-9AD2-7E4FC41EA627}" type="slidenum">
              <a:rPr lang="en-US" smtClean="0"/>
              <a:t>5</a:t>
            </a:fld>
            <a:endParaRPr lang="en-US"/>
          </a:p>
        </p:txBody>
      </p:sp>
    </p:spTree>
    <p:extLst>
      <p:ext uri="{BB962C8B-B14F-4D97-AF65-F5344CB8AC3E}">
        <p14:creationId xmlns:p14="http://schemas.microsoft.com/office/powerpoint/2010/main" val="277821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0F704-8E1A-78B2-4374-5B48A1097681}"/>
              </a:ext>
            </a:extLst>
          </p:cNvPr>
          <p:cNvSpPr>
            <a:spLocks noGrp="1"/>
          </p:cNvSpPr>
          <p:nvPr>
            <p:ph type="title"/>
          </p:nvPr>
        </p:nvSpPr>
        <p:spPr/>
        <p:txBody>
          <a:bodyPr/>
          <a:lstStyle/>
          <a:p>
            <a:r>
              <a:rPr lang="en-US" dirty="0"/>
              <a:t>Ethical Standards for Advisory Committees</a:t>
            </a:r>
          </a:p>
        </p:txBody>
      </p:sp>
      <p:sp>
        <p:nvSpPr>
          <p:cNvPr id="3" name="Content Placeholder 2">
            <a:extLst>
              <a:ext uri="{FF2B5EF4-FFF2-40B4-BE49-F238E27FC236}">
                <a16:creationId xmlns:a16="http://schemas.microsoft.com/office/drawing/2014/main" id="{92242C06-A7B5-C169-8C6E-6B545FE9D05C}"/>
              </a:ext>
            </a:extLst>
          </p:cNvPr>
          <p:cNvSpPr>
            <a:spLocks noGrp="1"/>
          </p:cNvSpPr>
          <p:nvPr>
            <p:ph idx="1"/>
          </p:nvPr>
        </p:nvSpPr>
        <p:spPr/>
        <p:txBody>
          <a:bodyPr>
            <a:normAutofit fontScale="85000" lnSpcReduction="10000"/>
          </a:bodyPr>
          <a:lstStyle/>
          <a:p>
            <a:pPr marL="514350" indent="-514350">
              <a:buFont typeface="+mj-lt"/>
              <a:buAutoNum type="arabicPeriod" startAt="7"/>
            </a:pPr>
            <a:r>
              <a:rPr lang="en-US" b="0" i="0" dirty="0">
                <a:solidFill>
                  <a:srgbClr val="242424"/>
                </a:solidFill>
                <a:effectLst/>
              </a:rPr>
              <a:t>It is unethical to manipulate data or statistics to present a more favorable picture of a program's performance.</a:t>
            </a:r>
            <a:endParaRPr lang="en-US" dirty="0"/>
          </a:p>
          <a:p>
            <a:pPr marL="514350" indent="-514350">
              <a:buFont typeface="+mj-lt"/>
              <a:buAutoNum type="arabicPeriod" startAt="7"/>
            </a:pPr>
            <a:endParaRPr lang="en-US" b="0" i="0" dirty="0">
              <a:solidFill>
                <a:srgbClr val="242424"/>
              </a:solidFill>
              <a:effectLst/>
            </a:endParaRPr>
          </a:p>
          <a:p>
            <a:pPr marL="514350" indent="-514350">
              <a:buFont typeface="+mj-lt"/>
              <a:buAutoNum type="arabicPeriod" startAt="7"/>
            </a:pPr>
            <a:r>
              <a:rPr lang="en-US" b="0" i="0" dirty="0">
                <a:solidFill>
                  <a:srgbClr val="242424"/>
                </a:solidFill>
                <a:effectLst/>
              </a:rPr>
              <a:t>It is important to prioritize transparency and honesty in all communications and interactions related to your role on the advisory committee.</a:t>
            </a:r>
          </a:p>
          <a:p>
            <a:pPr marL="514350" indent="-514350">
              <a:buFont typeface="+mj-lt"/>
              <a:buAutoNum type="arabicPeriod" startAt="7"/>
            </a:pPr>
            <a:endParaRPr lang="en-US" b="0" i="0" dirty="0">
              <a:solidFill>
                <a:srgbClr val="242424"/>
              </a:solidFill>
              <a:effectLst/>
            </a:endParaRPr>
          </a:p>
          <a:p>
            <a:pPr marL="514350" indent="-514350">
              <a:buFont typeface="+mj-lt"/>
              <a:buAutoNum type="arabicPeriod" startAt="7"/>
            </a:pPr>
            <a:r>
              <a:rPr lang="en-US" b="0" i="0" dirty="0">
                <a:solidFill>
                  <a:srgbClr val="242424"/>
                </a:solidFill>
                <a:effectLst/>
              </a:rPr>
              <a:t>It is unethical to disregard safety protocols or regulations if it means achieving a project deadline or cost-saving measure.</a:t>
            </a:r>
            <a:endParaRPr lang="en-US" dirty="0"/>
          </a:p>
        </p:txBody>
      </p:sp>
      <p:sp>
        <p:nvSpPr>
          <p:cNvPr id="4" name="Slide Number Placeholder 3">
            <a:extLst>
              <a:ext uri="{FF2B5EF4-FFF2-40B4-BE49-F238E27FC236}">
                <a16:creationId xmlns:a16="http://schemas.microsoft.com/office/drawing/2014/main" id="{F2C4B29A-7212-3BC2-1315-5BA41047BF16}"/>
              </a:ext>
            </a:extLst>
          </p:cNvPr>
          <p:cNvSpPr>
            <a:spLocks noGrp="1"/>
          </p:cNvSpPr>
          <p:nvPr>
            <p:ph type="sldNum" sz="quarter" idx="12"/>
          </p:nvPr>
        </p:nvSpPr>
        <p:spPr/>
        <p:txBody>
          <a:bodyPr/>
          <a:lstStyle/>
          <a:p>
            <a:fld id="{2066355A-084C-D24E-9AD2-7E4FC41EA627}" type="slidenum">
              <a:rPr lang="en-US" smtClean="0"/>
              <a:t>6</a:t>
            </a:fld>
            <a:endParaRPr lang="en-US"/>
          </a:p>
        </p:txBody>
      </p:sp>
    </p:spTree>
    <p:extLst>
      <p:ext uri="{BB962C8B-B14F-4D97-AF65-F5344CB8AC3E}">
        <p14:creationId xmlns:p14="http://schemas.microsoft.com/office/powerpoint/2010/main" val="1458324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EA6A1-A253-E186-2458-ECD0F54D52BD}"/>
              </a:ext>
            </a:extLst>
          </p:cNvPr>
          <p:cNvSpPr>
            <a:spLocks noGrp="1"/>
          </p:cNvSpPr>
          <p:nvPr>
            <p:ph type="title"/>
          </p:nvPr>
        </p:nvSpPr>
        <p:spPr/>
        <p:txBody>
          <a:bodyPr/>
          <a:lstStyle/>
          <a:p>
            <a:r>
              <a:rPr lang="en-US" dirty="0"/>
              <a:t>Is it ethical? </a:t>
            </a:r>
          </a:p>
        </p:txBody>
      </p:sp>
      <p:sp>
        <p:nvSpPr>
          <p:cNvPr id="3" name="Content Placeholder 2">
            <a:extLst>
              <a:ext uri="{FF2B5EF4-FFF2-40B4-BE49-F238E27FC236}">
                <a16:creationId xmlns:a16="http://schemas.microsoft.com/office/drawing/2014/main" id="{59EE8F2C-9A10-92BC-31A1-E0532D44187C}"/>
              </a:ext>
            </a:extLst>
          </p:cNvPr>
          <p:cNvSpPr>
            <a:spLocks noGrp="1"/>
          </p:cNvSpPr>
          <p:nvPr>
            <p:ph idx="1"/>
          </p:nvPr>
        </p:nvSpPr>
        <p:spPr/>
        <p:txBody>
          <a:bodyPr>
            <a:normAutofit/>
          </a:bodyPr>
          <a:lstStyle/>
          <a:p>
            <a:r>
              <a:rPr lang="en-US" sz="2000" b="0" i="0" u="none" strike="noStrike" baseline="0" dirty="0">
                <a:solidFill>
                  <a:srgbClr val="000000"/>
                </a:solidFill>
              </a:rPr>
              <a:t>An Advisory member of the baking committee sells commercial baking ovens. He convinces the committee that x brand of ovens is the most appropriate for the program. While he does not vote, he is aware that his company is the only company that sells the ovens locally. Is this an ethics violation? </a:t>
            </a:r>
          </a:p>
          <a:p>
            <a:pPr marL="0" indent="0">
              <a:buNone/>
            </a:pPr>
            <a:endParaRPr lang="en-US" sz="2000" b="0" i="0" u="none" strike="noStrike" baseline="0" dirty="0">
              <a:solidFill>
                <a:srgbClr val="000000"/>
              </a:solidFill>
            </a:endParaRPr>
          </a:p>
          <a:p>
            <a:r>
              <a:rPr lang="en-US" sz="2000" dirty="0">
                <a:effectLst/>
                <a:ea typeface="Calibri" panose="020F0502020204030204" pitchFamily="34" charset="0"/>
                <a:cs typeface="Times New Roman" panose="02020603050405020304" pitchFamily="18" charset="0"/>
              </a:rPr>
              <a:t>Public appointees must practice open and accountable government. </a:t>
            </a:r>
            <a:r>
              <a:rPr lang="en-US" sz="2000" dirty="0">
                <a:effectLst/>
              </a:rPr>
              <a:t>When an important decision has been made in an advisory meeting, would it be ethical to request that opposing views be omitted from the minutes?</a:t>
            </a:r>
          </a:p>
          <a:p>
            <a:pPr marL="0" indent="0">
              <a:buNone/>
            </a:pPr>
            <a:endParaRPr lang="en-US" sz="2000" dirty="0">
              <a:effectLst/>
              <a:ea typeface="Calibri" panose="020F0502020204030204" pitchFamily="34" charset="0"/>
              <a:cs typeface="Times New Roman" panose="02020603050405020304" pitchFamily="18" charset="0"/>
            </a:endParaRPr>
          </a:p>
          <a:p>
            <a:pPr algn="l"/>
            <a:r>
              <a:rPr lang="en-US" sz="2000" dirty="0"/>
              <a:t>Would i</a:t>
            </a:r>
            <a:r>
              <a:rPr lang="en-US" sz="2000" b="0" i="0" u="none" strike="noStrike" baseline="0" dirty="0"/>
              <a:t>nsisting that students in Prof‐Tech programs participate in work‐site experiences only at businesses owned by advisory committee members be an ethics violation? </a:t>
            </a:r>
            <a:endParaRPr lang="en-US" sz="2000" i="1" dirty="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C05F1F3E-605B-0AF8-E091-DC6EC8B12AB9}"/>
              </a:ext>
            </a:extLst>
          </p:cNvPr>
          <p:cNvSpPr>
            <a:spLocks noGrp="1"/>
          </p:cNvSpPr>
          <p:nvPr>
            <p:ph type="sldNum" sz="quarter" idx="12"/>
          </p:nvPr>
        </p:nvSpPr>
        <p:spPr/>
        <p:txBody>
          <a:bodyPr/>
          <a:lstStyle/>
          <a:p>
            <a:fld id="{2066355A-084C-D24E-9AD2-7E4FC41EA627}" type="slidenum">
              <a:rPr lang="en-US" smtClean="0"/>
              <a:t>7</a:t>
            </a:fld>
            <a:endParaRPr lang="en-US"/>
          </a:p>
        </p:txBody>
      </p:sp>
    </p:spTree>
    <p:extLst>
      <p:ext uri="{BB962C8B-B14F-4D97-AF65-F5344CB8AC3E}">
        <p14:creationId xmlns:p14="http://schemas.microsoft.com/office/powerpoint/2010/main" val="3065232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26602-80C2-E47F-C916-750909F9798C}"/>
              </a:ext>
            </a:extLst>
          </p:cNvPr>
          <p:cNvSpPr>
            <a:spLocks noGrp="1"/>
          </p:cNvSpPr>
          <p:nvPr>
            <p:ph type="title"/>
          </p:nvPr>
        </p:nvSpPr>
        <p:spPr/>
        <p:txBody>
          <a:bodyPr/>
          <a:lstStyle/>
          <a:p>
            <a:r>
              <a:rPr lang="en-US" dirty="0"/>
              <a:t>Thank you!</a:t>
            </a:r>
          </a:p>
        </p:txBody>
      </p:sp>
      <p:sp>
        <p:nvSpPr>
          <p:cNvPr id="3" name="Content Placeholder 2">
            <a:extLst>
              <a:ext uri="{FF2B5EF4-FFF2-40B4-BE49-F238E27FC236}">
                <a16:creationId xmlns:a16="http://schemas.microsoft.com/office/drawing/2014/main" id="{ED577599-E7EF-B6B1-EC26-8056C83FFB00}"/>
              </a:ext>
            </a:extLst>
          </p:cNvPr>
          <p:cNvSpPr>
            <a:spLocks noGrp="1"/>
          </p:cNvSpPr>
          <p:nvPr>
            <p:ph idx="1"/>
          </p:nvPr>
        </p:nvSpPr>
        <p:spPr/>
        <p:txBody>
          <a:bodyPr>
            <a:normAutofit fontScale="70000" lnSpcReduction="20000"/>
          </a:bodyPr>
          <a:lstStyle/>
          <a:p>
            <a:pPr marL="0" indent="0">
              <a:buNone/>
            </a:pPr>
            <a:r>
              <a:rPr lang="en-US" sz="3200" b="0" i="0" dirty="0">
                <a:effectLst/>
                <a:highlight>
                  <a:srgbClr val="FFFFFF"/>
                </a:highlight>
              </a:rPr>
              <a:t>You are critical to the success of our Professional-Technical programs as you work and offer advice on:</a:t>
            </a:r>
          </a:p>
          <a:p>
            <a:pPr marL="0" indent="0">
              <a:buNone/>
            </a:pPr>
            <a:endParaRPr lang="en-US" sz="3200" b="0" i="0" dirty="0">
              <a:effectLst/>
              <a:highlight>
                <a:srgbClr val="FFFFFF"/>
              </a:highlight>
            </a:endParaRPr>
          </a:p>
          <a:p>
            <a:pPr>
              <a:buFont typeface="Arial" panose="020B0604020202020204" pitchFamily="34" charset="0"/>
              <a:buChar char="•"/>
            </a:pPr>
            <a:r>
              <a:rPr lang="en-US" sz="3200" b="1" i="0" dirty="0">
                <a:effectLst/>
                <a:highlight>
                  <a:srgbClr val="FFFFFF"/>
                </a:highlight>
              </a:rPr>
              <a:t>Community Relations</a:t>
            </a:r>
            <a:endParaRPr lang="en-US" sz="3200" b="0" i="0" dirty="0">
              <a:effectLst/>
              <a:highlight>
                <a:srgbClr val="FFFFFF"/>
              </a:highlight>
            </a:endParaRPr>
          </a:p>
          <a:p>
            <a:pPr>
              <a:buFont typeface="Arial" panose="020B0604020202020204" pitchFamily="34" charset="0"/>
              <a:buChar char="•"/>
            </a:pPr>
            <a:r>
              <a:rPr lang="en-US" sz="3200" b="1" i="0" dirty="0">
                <a:effectLst/>
                <a:highlight>
                  <a:srgbClr val="FFFFFF"/>
                </a:highlight>
              </a:rPr>
              <a:t>Community Resources</a:t>
            </a:r>
            <a:endParaRPr lang="en-US" sz="3200" b="0" i="0" dirty="0">
              <a:effectLst/>
              <a:highlight>
                <a:srgbClr val="FFFFFF"/>
              </a:highlight>
            </a:endParaRPr>
          </a:p>
          <a:p>
            <a:pPr>
              <a:buFont typeface="Arial" panose="020B0604020202020204" pitchFamily="34" charset="0"/>
              <a:buChar char="•"/>
            </a:pPr>
            <a:r>
              <a:rPr lang="en-US" sz="3200" b="1" i="0" dirty="0">
                <a:effectLst/>
                <a:highlight>
                  <a:srgbClr val="FFFFFF"/>
                </a:highlight>
              </a:rPr>
              <a:t>Student Organizations</a:t>
            </a:r>
            <a:endParaRPr lang="en-US" sz="3200" b="0" i="0" dirty="0">
              <a:effectLst/>
              <a:highlight>
                <a:srgbClr val="FFFFFF"/>
              </a:highlight>
            </a:endParaRPr>
          </a:p>
          <a:p>
            <a:pPr>
              <a:buFont typeface="Arial" panose="020B0604020202020204" pitchFamily="34" charset="0"/>
              <a:buChar char="•"/>
            </a:pPr>
            <a:r>
              <a:rPr lang="en-US" sz="3200" b="1" i="0" dirty="0">
                <a:effectLst/>
                <a:highlight>
                  <a:srgbClr val="FFFFFF"/>
                </a:highlight>
              </a:rPr>
              <a:t>Job Placement</a:t>
            </a:r>
            <a:endParaRPr lang="en-US" sz="3200" b="0" i="0" dirty="0">
              <a:effectLst/>
              <a:highlight>
                <a:srgbClr val="FFFFFF"/>
              </a:highlight>
            </a:endParaRPr>
          </a:p>
          <a:p>
            <a:pPr>
              <a:buFont typeface="Arial" panose="020B0604020202020204" pitchFamily="34" charset="0"/>
              <a:buChar char="•"/>
            </a:pPr>
            <a:r>
              <a:rPr lang="en-US" sz="3200" b="1" i="0" dirty="0">
                <a:effectLst/>
                <a:highlight>
                  <a:srgbClr val="FFFFFF"/>
                </a:highlight>
              </a:rPr>
              <a:t>Staff Development</a:t>
            </a:r>
            <a:endParaRPr lang="en-US" sz="3200" b="0" i="0" dirty="0">
              <a:effectLst/>
              <a:highlight>
                <a:srgbClr val="FFFFFF"/>
              </a:highlight>
            </a:endParaRPr>
          </a:p>
          <a:p>
            <a:pPr>
              <a:buFont typeface="Arial" panose="020B0604020202020204" pitchFamily="34" charset="0"/>
              <a:buChar char="•"/>
            </a:pPr>
            <a:r>
              <a:rPr lang="en-US" sz="3200" b="1" i="0" dirty="0">
                <a:effectLst/>
                <a:highlight>
                  <a:srgbClr val="FFFFFF"/>
                </a:highlight>
              </a:rPr>
              <a:t>Legislative Process</a:t>
            </a:r>
            <a:endParaRPr lang="en-US" sz="3200" b="0" i="0" dirty="0">
              <a:effectLst/>
              <a:highlight>
                <a:srgbClr val="FFFFFF"/>
              </a:highlight>
            </a:endParaRPr>
          </a:p>
          <a:p>
            <a:pPr>
              <a:buFont typeface="Arial" panose="020B0604020202020204" pitchFamily="34" charset="0"/>
              <a:buChar char="•"/>
            </a:pPr>
            <a:r>
              <a:rPr lang="en-US" sz="3200" b="1" i="0" dirty="0">
                <a:effectLst/>
                <a:highlight>
                  <a:srgbClr val="FFFFFF"/>
                </a:highlight>
              </a:rPr>
              <a:t>Program Review</a:t>
            </a:r>
            <a:endParaRPr lang="en-US" sz="3200" b="0" i="0" dirty="0">
              <a:effectLst/>
              <a:highlight>
                <a:srgbClr val="FFFFFF"/>
              </a:highlight>
            </a:endParaRPr>
          </a:p>
          <a:p>
            <a:pPr>
              <a:buFont typeface="Arial" panose="020B0604020202020204" pitchFamily="34" charset="0"/>
              <a:buChar char="•"/>
            </a:pPr>
            <a:r>
              <a:rPr lang="en-US" sz="3200" b="1" i="0" dirty="0">
                <a:effectLst/>
                <a:highlight>
                  <a:srgbClr val="FFFFFF"/>
                </a:highlight>
              </a:rPr>
              <a:t>Recruitment</a:t>
            </a:r>
            <a:endParaRPr lang="en-US" sz="3200" b="0" i="0" dirty="0">
              <a:effectLst/>
              <a:highlight>
                <a:srgbClr val="FFFFFF"/>
              </a:highlight>
            </a:endParaRPr>
          </a:p>
          <a:p>
            <a:pPr>
              <a:buFont typeface="Arial" panose="020B0604020202020204" pitchFamily="34" charset="0"/>
              <a:buChar char="•"/>
            </a:pPr>
            <a:r>
              <a:rPr lang="en-US" sz="3200" b="1" i="0" dirty="0">
                <a:effectLst/>
                <a:highlight>
                  <a:srgbClr val="FFFFFF"/>
                </a:highlight>
              </a:rPr>
              <a:t>Curriculum Review and Updating</a:t>
            </a:r>
            <a:endParaRPr lang="en-US" sz="3200" b="0" i="0" dirty="0">
              <a:effectLst/>
              <a:highlight>
                <a:srgbClr val="FFFFFF"/>
              </a:highlight>
            </a:endParaRPr>
          </a:p>
          <a:p>
            <a:pPr marL="0" indent="0">
              <a:buNone/>
            </a:pPr>
            <a:endParaRPr lang="en-US" dirty="0"/>
          </a:p>
        </p:txBody>
      </p:sp>
      <p:sp>
        <p:nvSpPr>
          <p:cNvPr id="4" name="Slide Number Placeholder 3">
            <a:extLst>
              <a:ext uri="{FF2B5EF4-FFF2-40B4-BE49-F238E27FC236}">
                <a16:creationId xmlns:a16="http://schemas.microsoft.com/office/drawing/2014/main" id="{98327629-1418-BA59-84FB-52C80CE0EEB0}"/>
              </a:ext>
            </a:extLst>
          </p:cNvPr>
          <p:cNvSpPr>
            <a:spLocks noGrp="1"/>
          </p:cNvSpPr>
          <p:nvPr>
            <p:ph type="sldNum" sz="quarter" idx="12"/>
          </p:nvPr>
        </p:nvSpPr>
        <p:spPr/>
        <p:txBody>
          <a:bodyPr/>
          <a:lstStyle/>
          <a:p>
            <a:fld id="{2066355A-084C-D24E-9AD2-7E4FC41EA627}" type="slidenum">
              <a:rPr lang="en-US" smtClean="0"/>
              <a:t>8</a:t>
            </a:fld>
            <a:endParaRPr lang="en-US"/>
          </a:p>
        </p:txBody>
      </p:sp>
    </p:spTree>
    <p:extLst>
      <p:ext uri="{BB962C8B-B14F-4D97-AF65-F5344CB8AC3E}">
        <p14:creationId xmlns:p14="http://schemas.microsoft.com/office/powerpoint/2010/main" val="25326249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p:properties xmlns:p="http://schemas.microsoft.com/office/2006/metadata/properties" xmlns:xsi="http://www.w3.org/2001/XMLSchema-instance" xmlns:pc="http://schemas.microsoft.com/office/infopath/2007/PartnerControls">
  <documentManagement>
    <_dlc_DocId xmlns="c8efb34f-d989-4703-bfb0-e8e75afbfddf">NVTPR644DACP-8-28</_dlc_DocId>
    <_dlc_DocIdUrl xmlns="c8efb34f-d989-4703-bfb0-e8e75afbfddf">
      <Url>http://team.clark.edu/sites/ClarkNet/departments/commark/_layouts/DocIdRedir.aspx?ID=NVTPR644DACP-8-28</Url>
      <Description>NVTPR644DACP-8-28</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8BF3A1F869112F4FB5C61F9F55004E1D" ma:contentTypeVersion="1" ma:contentTypeDescription="Create a new document." ma:contentTypeScope="" ma:versionID="8acab62f36a534325c74ddbeaa50d53b">
  <xsd:schema xmlns:xsd="http://www.w3.org/2001/XMLSchema" xmlns:xs="http://www.w3.org/2001/XMLSchema" xmlns:p="http://schemas.microsoft.com/office/2006/metadata/properties" xmlns:ns2="c8efb34f-d989-4703-bfb0-e8e75afbfddf" targetNamespace="http://schemas.microsoft.com/office/2006/metadata/properties" ma:root="true" ma:fieldsID="c67ad71a2ce260b096c6c0286b2786c1" ns2:_="">
    <xsd:import namespace="c8efb34f-d989-4703-bfb0-e8e75afbfddf"/>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efb34f-d989-4703-bfb0-e8e75afbfddf"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F5F67F7-1755-46FD-925C-6CD43D156894}">
  <ds:schemaRefs>
    <ds:schemaRef ds:uri="http://schemas.microsoft.com/sharepoint/events"/>
  </ds:schemaRefs>
</ds:datastoreItem>
</file>

<file path=customXml/itemProps2.xml><?xml version="1.0" encoding="utf-8"?>
<ds:datastoreItem xmlns:ds="http://schemas.openxmlformats.org/officeDocument/2006/customXml" ds:itemID="{7B6F2769-7194-4217-93D3-3AF3A4742282}">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c8efb34f-d989-4703-bfb0-e8e75afbfddf"/>
    <ds:schemaRef ds:uri="http://www.w3.org/XML/1998/namespace"/>
    <ds:schemaRef ds:uri="http://purl.org/dc/dcmitype/"/>
  </ds:schemaRefs>
</ds:datastoreItem>
</file>

<file path=customXml/itemProps3.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4.xml><?xml version="1.0" encoding="utf-8"?>
<ds:datastoreItem xmlns:ds="http://schemas.openxmlformats.org/officeDocument/2006/customXml" ds:itemID="{686B7180-0229-4F87-9516-4F4944732B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efb34f-d989-4703-bfb0-e8e75afbfd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ClarkCollege</Template>
  <TotalTime>29937</TotalTime>
  <Words>621</Words>
  <Application>Microsoft Office PowerPoint</Application>
  <PresentationFormat>On-screen Show (4:3)</PresentationFormat>
  <Paragraphs>63</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Aptos</vt:lpstr>
      <vt:lpstr>Arial</vt:lpstr>
      <vt:lpstr>Calibri</vt:lpstr>
      <vt:lpstr>Garamond</vt:lpstr>
      <vt:lpstr>Wingdings</vt:lpstr>
      <vt:lpstr>Office Theme</vt:lpstr>
      <vt:lpstr>Advisory Committee</vt:lpstr>
      <vt:lpstr>Washington State Ethics Law 42.52 RCW </vt:lpstr>
      <vt:lpstr> </vt:lpstr>
      <vt:lpstr>Ethical Standards for Advisory Committees</vt:lpstr>
      <vt:lpstr>Ethical Standards for Advisory Committees</vt:lpstr>
      <vt:lpstr>Ethical Standards for Advisory Committees</vt:lpstr>
      <vt:lpstr>Ethical Standards for Advisory Committees</vt:lpstr>
      <vt:lpstr>Is it ethical? </vt:lpstr>
      <vt:lpstr>Thank you!</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Header for presentation</dc:title>
  <dc:creator>Toccara Stark</dc:creator>
  <cp:lastModifiedBy>Flores, Elizabeth</cp:lastModifiedBy>
  <cp:revision>141</cp:revision>
  <dcterms:created xsi:type="dcterms:W3CDTF">2017-01-09T23:59:48Z</dcterms:created>
  <dcterms:modified xsi:type="dcterms:W3CDTF">2024-08-12T23:12:29Z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0x0101008BF3A1F869112F4FB5C61F9F55004E1D</vt:lpwstr>
  </property>
  <property fmtid="{D5CDD505-2E9C-101B-9397-08002B2CF9AE}" pid="3" name="_dlc_DocIdItemGuid">
    <vt:lpwstr>777ede03-2390-45cd-be63-ef867f2ca180</vt:lpwstr>
  </property>
</Properties>
</file>