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40" r:id="rId2"/>
  </p:sldMasterIdLst>
  <p:notesMasterIdLst>
    <p:notesMasterId r:id="rId16"/>
  </p:notesMasterIdLst>
  <p:handoutMasterIdLst>
    <p:handoutMasterId r:id="rId17"/>
  </p:handoutMasterIdLst>
  <p:sldIdLst>
    <p:sldId id="257" r:id="rId3"/>
    <p:sldId id="263" r:id="rId4"/>
    <p:sldId id="258" r:id="rId5"/>
    <p:sldId id="260" r:id="rId6"/>
    <p:sldId id="261" r:id="rId7"/>
    <p:sldId id="259" r:id="rId8"/>
    <p:sldId id="269" r:id="rId9"/>
    <p:sldId id="262" r:id="rId10"/>
    <p:sldId id="264" r:id="rId11"/>
    <p:sldId id="265" r:id="rId12"/>
    <p:sldId id="267" r:id="rId13"/>
    <p:sldId id="266" r:id="rId14"/>
    <p:sldId id="268"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8" autoAdjust="0"/>
    <p:restoredTop sz="94660"/>
  </p:normalViewPr>
  <p:slideViewPr>
    <p:cSldViewPr snapToGrid="0">
      <p:cViewPr varScale="1">
        <p:scale>
          <a:sx n="115" d="100"/>
          <a:sy n="115" d="100"/>
        </p:scale>
        <p:origin x="258"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A85C9F-FCD6-4993-9528-4311BF84B060}" type="doc">
      <dgm:prSet loTypeId="urn:microsoft.com/office/officeart/2008/layout/AscendingPictureAccentProcess" loCatId="process" qsTypeId="urn:microsoft.com/office/officeart/2005/8/quickstyle/simple4" qsCatId="simple" csTypeId="urn:microsoft.com/office/officeart/2005/8/colors/colorful1" csCatId="colorful" phldr="1"/>
      <dgm:spPr/>
      <dgm:t>
        <a:bodyPr/>
        <a:lstStyle/>
        <a:p>
          <a:endParaRPr lang="en-US"/>
        </a:p>
      </dgm:t>
    </dgm:pt>
    <dgm:pt modelId="{AB1508C4-962A-456C-9EFB-7744E7A6850E}">
      <dgm:prSet phldrT="[Text]"/>
      <dgm:spPr/>
      <dgm:t>
        <a:bodyPr/>
        <a:lstStyle/>
        <a:p>
          <a:r>
            <a:rPr lang="en-US" dirty="0" smtClean="0"/>
            <a:t>Conceive</a:t>
          </a:r>
          <a:endParaRPr lang="en-US" dirty="0"/>
        </a:p>
      </dgm:t>
    </dgm:pt>
    <dgm:pt modelId="{2228883B-4DCC-4D74-AFD0-B6D0AFC41D97}" type="parTrans" cxnId="{9D92BF6C-C70E-4372-9CE8-102B09C068E5}">
      <dgm:prSet/>
      <dgm:spPr/>
      <dgm:t>
        <a:bodyPr/>
        <a:lstStyle/>
        <a:p>
          <a:endParaRPr lang="en-US"/>
        </a:p>
      </dgm:t>
    </dgm:pt>
    <dgm:pt modelId="{0DD5DE82-B95D-4528-A702-A258F5E2C4C0}" type="sibTrans" cxnId="{9D92BF6C-C70E-4372-9CE8-102B09C068E5}">
      <dgm:prSet/>
      <dgm:spPr>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extLst>
        <a:ext uri="{E40237B7-FDA0-4F09-8148-C483321AD2D9}">
          <dgm14:cNvPr xmlns:dgm14="http://schemas.microsoft.com/office/drawing/2010/diagram" id="0" name="" descr="Closeup of hand holding pencil and sketching" title="Sample Picture"/>
        </a:ext>
      </dgm:extLst>
    </dgm:pt>
    <dgm:pt modelId="{C439EFA3-ACE9-4C38-B298-4238E6E66A25}">
      <dgm:prSet phldrT="[Text]"/>
      <dgm:spPr/>
      <dgm:t>
        <a:bodyPr/>
        <a:lstStyle/>
        <a:p>
          <a:r>
            <a:rPr lang="en-US" dirty="0" smtClean="0"/>
            <a:t>Advise</a:t>
          </a:r>
          <a:endParaRPr lang="en-US" dirty="0"/>
        </a:p>
      </dgm:t>
    </dgm:pt>
    <dgm:pt modelId="{B2A4E454-63C8-4F5E-9A0E-B5946C12C4D5}" type="parTrans" cxnId="{E5C3E95D-1AA4-4834-866B-0747BAC89A42}">
      <dgm:prSet/>
      <dgm:spPr/>
      <dgm:t>
        <a:bodyPr/>
        <a:lstStyle/>
        <a:p>
          <a:endParaRPr lang="en-US"/>
        </a:p>
      </dgm:t>
    </dgm:pt>
    <dgm:pt modelId="{4ED2BF27-E356-4271-BA0C-541D11CE4E57}" type="sibTrans" cxnId="{E5C3E95D-1AA4-4834-866B-0747BAC89A42}">
      <dgm:prSet/>
      <dgm:spPr>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t>
        <a:bodyPr/>
        <a:lstStyle/>
        <a:p>
          <a:endParaRPr lang="en-US"/>
        </a:p>
      </dgm:t>
      <dgm:extLst>
        <a:ext uri="{E40237B7-FDA0-4F09-8148-C483321AD2D9}">
          <dgm14:cNvPr xmlns:dgm14="http://schemas.microsoft.com/office/drawing/2010/diagram" id="0" name="" descr="Closeup of hands holding magnifier and pen" title="Sample Picture"/>
        </a:ext>
      </dgm:extLst>
    </dgm:pt>
    <dgm:pt modelId="{FE41D54D-1250-4C9D-AE1C-6ADFB89E3A98}">
      <dgm:prSet phldrT="[Text]"/>
      <dgm:spPr/>
      <dgm:t>
        <a:bodyPr/>
        <a:lstStyle/>
        <a:p>
          <a:r>
            <a:rPr lang="en-US" dirty="0" smtClean="0"/>
            <a:t>Train</a:t>
          </a:r>
          <a:endParaRPr lang="en-US" dirty="0"/>
        </a:p>
      </dgm:t>
    </dgm:pt>
    <dgm:pt modelId="{E407F257-8AE5-49F2-A8D0-34676DBB7188}" type="parTrans" cxnId="{E63875D3-AF8D-481A-AADA-3FF7DCF57D9B}">
      <dgm:prSet/>
      <dgm:spPr/>
      <dgm:t>
        <a:bodyPr/>
        <a:lstStyle/>
        <a:p>
          <a:endParaRPr lang="en-US"/>
        </a:p>
      </dgm:t>
    </dgm:pt>
    <dgm:pt modelId="{58C2F588-1BB4-4D51-A46C-70E04AC3E278}" type="sibTrans" cxnId="{E63875D3-AF8D-481A-AADA-3FF7DCF57D9B}">
      <dgm:prSet/>
      <dgm:spPr>
        <a:blipFill dpi="0" rotWithShape="1">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t>
        <a:bodyPr/>
        <a:lstStyle/>
        <a:p>
          <a:endParaRPr lang="en-US"/>
        </a:p>
      </dgm:t>
      <dgm:extLst>
        <a:ext uri="{E40237B7-FDA0-4F09-8148-C483321AD2D9}">
          <dgm14:cNvPr xmlns:dgm14="http://schemas.microsoft.com/office/drawing/2010/diagram" id="0" name="" descr="Closeup of finger pushing power button" title="Sample Picture"/>
        </a:ext>
      </dgm:extLst>
    </dgm:pt>
    <dgm:pt modelId="{2F80060B-2178-4C39-88DE-E22E8C663FD1}">
      <dgm:prSet phldrT="[Text]"/>
      <dgm:spPr/>
      <dgm:t>
        <a:bodyPr/>
        <a:lstStyle/>
        <a:p>
          <a:r>
            <a:rPr lang="en-US" dirty="0" smtClean="0"/>
            <a:t>Employ</a:t>
          </a:r>
          <a:endParaRPr lang="en-US" dirty="0"/>
        </a:p>
      </dgm:t>
    </dgm:pt>
    <dgm:pt modelId="{8B1FFC24-0A78-4047-BFB1-2046A9542B6F}" type="parTrans" cxnId="{1D8ECA4B-E737-4CD8-ACFC-DE18A28E6C07}">
      <dgm:prSet/>
      <dgm:spPr/>
      <dgm:t>
        <a:bodyPr/>
        <a:lstStyle/>
        <a:p>
          <a:endParaRPr lang="en-US"/>
        </a:p>
      </dgm:t>
    </dgm:pt>
    <dgm:pt modelId="{24613E54-F040-4D87-9E02-F9F71F79060E}" type="sibTrans" cxnId="{1D8ECA4B-E737-4CD8-ACFC-DE18A28E6C07}">
      <dgm:prSet/>
      <dgm:spPr>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a:stretch>
        </a:blipFill>
      </dgm:spPr>
      <dgm:t>
        <a:bodyPr/>
        <a:lstStyle/>
        <a:p>
          <a:endParaRPr lang="en-US"/>
        </a:p>
      </dgm:t>
      <dgm:extLst>
        <a:ext uri="{E40237B7-FDA0-4F09-8148-C483321AD2D9}">
          <dgm14:cNvPr xmlns:dgm14="http://schemas.microsoft.com/office/drawing/2010/diagram" id="0" name="" descr="Closeup of hand holding pen and pointing to data in column chart" title="Sample Picture"/>
        </a:ext>
      </dgm:extLst>
    </dgm:pt>
    <dgm:pt modelId="{77BA099B-FABA-4EDB-8759-5E2C45E01008}">
      <dgm:prSet phldrT="[Text]"/>
      <dgm:spPr/>
      <dgm:t>
        <a:bodyPr/>
        <a:lstStyle/>
        <a:p>
          <a:r>
            <a:rPr lang="en-US" dirty="0" smtClean="0"/>
            <a:t>Equip</a:t>
          </a:r>
          <a:endParaRPr lang="en-US" dirty="0"/>
        </a:p>
      </dgm:t>
    </dgm:pt>
    <dgm:pt modelId="{EE4C2868-C8D1-438D-84C2-1764E0A268CC}" type="sibTrans" cxnId="{AC839F40-C05E-41CD-9415-03F68BE022EB}">
      <dgm:prSet/>
      <dgm:spPr>
        <a:blipFill dpi="0" rotWithShape="1">
          <a:blip xmlns:r="http://schemas.openxmlformats.org/officeDocument/2006/relationships" r:embed="rId5">
            <a:extLst>
              <a:ext uri="{28A0092B-C50C-407E-A947-70E740481C1C}">
                <a14:useLocalDpi xmlns:a14="http://schemas.microsoft.com/office/drawing/2010/main" val="0"/>
              </a:ext>
            </a:extLst>
          </a:blip>
          <a:srcRect/>
          <a:stretch>
            <a:fillRect/>
          </a:stretch>
        </a:blipFill>
      </dgm:spPr>
      <dgm:t>
        <a:bodyPr/>
        <a:lstStyle/>
        <a:p>
          <a:endParaRPr lang="en-US"/>
        </a:p>
      </dgm:t>
      <dgm:extLst>
        <a:ext uri="{E40237B7-FDA0-4F09-8148-C483321AD2D9}">
          <dgm14:cNvPr xmlns:dgm14="http://schemas.microsoft.com/office/drawing/2010/diagram" id="0" name="" descr="Closeup of hand plugging cables into computer" title="Sample Picture"/>
        </a:ext>
      </dgm:extLst>
    </dgm:pt>
    <dgm:pt modelId="{4C46E7D0-91BB-4252-A54B-DE010D9F9F06}" type="parTrans" cxnId="{AC839F40-C05E-41CD-9415-03F68BE022EB}">
      <dgm:prSet/>
      <dgm:spPr/>
      <dgm:t>
        <a:bodyPr/>
        <a:lstStyle/>
        <a:p>
          <a:endParaRPr lang="en-US"/>
        </a:p>
      </dgm:t>
    </dgm:pt>
    <dgm:pt modelId="{28102DFD-5914-47DE-A80F-58C721024B80}" type="pres">
      <dgm:prSet presAssocID="{0FA85C9F-FCD6-4993-9528-4311BF84B060}" presName="Name0" presStyleCnt="0">
        <dgm:presLayoutVars>
          <dgm:chMax val="7"/>
          <dgm:chPref val="7"/>
          <dgm:dir/>
        </dgm:presLayoutVars>
      </dgm:prSet>
      <dgm:spPr/>
      <dgm:t>
        <a:bodyPr/>
        <a:lstStyle/>
        <a:p>
          <a:endParaRPr lang="en-US"/>
        </a:p>
      </dgm:t>
    </dgm:pt>
    <dgm:pt modelId="{173C0D5B-2D86-456D-A251-8B716EB11AFA}" type="pres">
      <dgm:prSet presAssocID="{0FA85C9F-FCD6-4993-9528-4311BF84B060}" presName="dot1" presStyleLbl="alignNode1" presStyleIdx="0" presStyleCnt="15"/>
      <dgm:spPr/>
      <dgm:t>
        <a:bodyPr/>
        <a:lstStyle/>
        <a:p>
          <a:endParaRPr lang="en-US"/>
        </a:p>
      </dgm:t>
    </dgm:pt>
    <dgm:pt modelId="{8DC00181-D81A-4F72-A6D3-399EA3C15E73}" type="pres">
      <dgm:prSet presAssocID="{0FA85C9F-FCD6-4993-9528-4311BF84B060}" presName="dot2" presStyleLbl="alignNode1" presStyleIdx="1" presStyleCnt="15"/>
      <dgm:spPr/>
      <dgm:t>
        <a:bodyPr/>
        <a:lstStyle/>
        <a:p>
          <a:endParaRPr lang="en-US"/>
        </a:p>
      </dgm:t>
    </dgm:pt>
    <dgm:pt modelId="{226876B2-78A7-408C-8E45-1C8F63D543CB}" type="pres">
      <dgm:prSet presAssocID="{0FA85C9F-FCD6-4993-9528-4311BF84B060}" presName="dot3" presStyleLbl="alignNode1" presStyleIdx="2" presStyleCnt="15"/>
      <dgm:spPr/>
      <dgm:t>
        <a:bodyPr/>
        <a:lstStyle/>
        <a:p>
          <a:endParaRPr lang="en-US"/>
        </a:p>
      </dgm:t>
    </dgm:pt>
    <dgm:pt modelId="{23B56457-2346-4EA1-A1AC-1DD61A1D74A4}" type="pres">
      <dgm:prSet presAssocID="{0FA85C9F-FCD6-4993-9528-4311BF84B060}" presName="dot4" presStyleLbl="alignNode1" presStyleIdx="3" presStyleCnt="15"/>
      <dgm:spPr/>
      <dgm:t>
        <a:bodyPr/>
        <a:lstStyle/>
        <a:p>
          <a:endParaRPr lang="en-US"/>
        </a:p>
      </dgm:t>
    </dgm:pt>
    <dgm:pt modelId="{1C728761-B222-436F-8742-41E3FE1663C6}" type="pres">
      <dgm:prSet presAssocID="{0FA85C9F-FCD6-4993-9528-4311BF84B060}" presName="dot5" presStyleLbl="alignNode1" presStyleIdx="4" presStyleCnt="15"/>
      <dgm:spPr/>
      <dgm:t>
        <a:bodyPr/>
        <a:lstStyle/>
        <a:p>
          <a:endParaRPr lang="en-US"/>
        </a:p>
      </dgm:t>
    </dgm:pt>
    <dgm:pt modelId="{3D62AC57-7E65-4F55-B2C5-DE2DA495D972}" type="pres">
      <dgm:prSet presAssocID="{0FA85C9F-FCD6-4993-9528-4311BF84B060}" presName="dot6" presStyleLbl="alignNode1" presStyleIdx="5" presStyleCnt="15"/>
      <dgm:spPr/>
      <dgm:t>
        <a:bodyPr/>
        <a:lstStyle/>
        <a:p>
          <a:endParaRPr lang="en-US"/>
        </a:p>
      </dgm:t>
    </dgm:pt>
    <dgm:pt modelId="{55818819-EAC3-4B37-A758-623F7E9412F6}" type="pres">
      <dgm:prSet presAssocID="{0FA85C9F-FCD6-4993-9528-4311BF84B060}" presName="dot7" presStyleLbl="alignNode1" presStyleIdx="6" presStyleCnt="15"/>
      <dgm:spPr/>
      <dgm:t>
        <a:bodyPr/>
        <a:lstStyle/>
        <a:p>
          <a:endParaRPr lang="en-US"/>
        </a:p>
      </dgm:t>
    </dgm:pt>
    <dgm:pt modelId="{39E6420D-4C99-4A8E-B833-9FE8E1353E87}" type="pres">
      <dgm:prSet presAssocID="{0FA85C9F-FCD6-4993-9528-4311BF84B060}" presName="dot8" presStyleLbl="alignNode1" presStyleIdx="7" presStyleCnt="15"/>
      <dgm:spPr/>
      <dgm:t>
        <a:bodyPr/>
        <a:lstStyle/>
        <a:p>
          <a:endParaRPr lang="en-US"/>
        </a:p>
      </dgm:t>
    </dgm:pt>
    <dgm:pt modelId="{B9F44449-A2CF-46FB-A980-E172ECF811A0}" type="pres">
      <dgm:prSet presAssocID="{0FA85C9F-FCD6-4993-9528-4311BF84B060}" presName="dotArrow1" presStyleLbl="alignNode1" presStyleIdx="8" presStyleCnt="15"/>
      <dgm:spPr/>
      <dgm:t>
        <a:bodyPr/>
        <a:lstStyle/>
        <a:p>
          <a:endParaRPr lang="en-US"/>
        </a:p>
      </dgm:t>
    </dgm:pt>
    <dgm:pt modelId="{E648252E-CAA2-455A-A82D-AC6BB7541290}" type="pres">
      <dgm:prSet presAssocID="{0FA85C9F-FCD6-4993-9528-4311BF84B060}" presName="dotArrow2" presStyleLbl="alignNode1" presStyleIdx="9" presStyleCnt="15"/>
      <dgm:spPr/>
      <dgm:t>
        <a:bodyPr/>
        <a:lstStyle/>
        <a:p>
          <a:endParaRPr lang="en-US"/>
        </a:p>
      </dgm:t>
    </dgm:pt>
    <dgm:pt modelId="{714104D8-930A-4A1F-B402-2BE77935EFCA}" type="pres">
      <dgm:prSet presAssocID="{0FA85C9F-FCD6-4993-9528-4311BF84B060}" presName="dotArrow3" presStyleLbl="alignNode1" presStyleIdx="10" presStyleCnt="15"/>
      <dgm:spPr/>
      <dgm:t>
        <a:bodyPr/>
        <a:lstStyle/>
        <a:p>
          <a:endParaRPr lang="en-US"/>
        </a:p>
      </dgm:t>
    </dgm:pt>
    <dgm:pt modelId="{3F3A5ABE-0386-4878-B907-72E8EB073835}" type="pres">
      <dgm:prSet presAssocID="{0FA85C9F-FCD6-4993-9528-4311BF84B060}" presName="dotArrow4" presStyleLbl="alignNode1" presStyleIdx="11" presStyleCnt="15"/>
      <dgm:spPr/>
      <dgm:t>
        <a:bodyPr/>
        <a:lstStyle/>
        <a:p>
          <a:endParaRPr lang="en-US"/>
        </a:p>
      </dgm:t>
    </dgm:pt>
    <dgm:pt modelId="{66B157D2-617F-4600-81C1-54D22E05BD4D}" type="pres">
      <dgm:prSet presAssocID="{0FA85C9F-FCD6-4993-9528-4311BF84B060}" presName="dotArrow5" presStyleLbl="alignNode1" presStyleIdx="12" presStyleCnt="15"/>
      <dgm:spPr/>
      <dgm:t>
        <a:bodyPr/>
        <a:lstStyle/>
        <a:p>
          <a:endParaRPr lang="en-US"/>
        </a:p>
      </dgm:t>
    </dgm:pt>
    <dgm:pt modelId="{416A2F15-73F9-46F3-AD47-B996F5DC5F04}" type="pres">
      <dgm:prSet presAssocID="{0FA85C9F-FCD6-4993-9528-4311BF84B060}" presName="dotArrow6" presStyleLbl="alignNode1" presStyleIdx="13" presStyleCnt="15"/>
      <dgm:spPr/>
      <dgm:t>
        <a:bodyPr/>
        <a:lstStyle/>
        <a:p>
          <a:endParaRPr lang="en-US"/>
        </a:p>
      </dgm:t>
    </dgm:pt>
    <dgm:pt modelId="{DA7AAD41-5E68-49D8-BAB9-31F95DE8BA53}" type="pres">
      <dgm:prSet presAssocID="{0FA85C9F-FCD6-4993-9528-4311BF84B060}" presName="dotArrow7" presStyleLbl="alignNode1" presStyleIdx="14" presStyleCnt="15"/>
      <dgm:spPr/>
      <dgm:t>
        <a:bodyPr/>
        <a:lstStyle/>
        <a:p>
          <a:endParaRPr lang="en-US"/>
        </a:p>
      </dgm:t>
    </dgm:pt>
    <dgm:pt modelId="{AFAE8CB1-BD31-4AB5-813F-04CE280D7BC3}" type="pres">
      <dgm:prSet presAssocID="{AB1508C4-962A-456C-9EFB-7744E7A6850E}" presName="parTx1" presStyleLbl="node1" presStyleIdx="0" presStyleCnt="5"/>
      <dgm:spPr/>
      <dgm:t>
        <a:bodyPr/>
        <a:lstStyle/>
        <a:p>
          <a:endParaRPr lang="en-US"/>
        </a:p>
      </dgm:t>
    </dgm:pt>
    <dgm:pt modelId="{7A566C52-34DA-42C8-B174-71CC7A781691}" type="pres">
      <dgm:prSet presAssocID="{0DD5DE82-B95D-4528-A702-A258F5E2C4C0}" presName="picture1" presStyleCnt="0"/>
      <dgm:spPr/>
      <dgm:t>
        <a:bodyPr/>
        <a:lstStyle/>
        <a:p>
          <a:endParaRPr lang="en-US"/>
        </a:p>
      </dgm:t>
    </dgm:pt>
    <dgm:pt modelId="{1BDDF1A7-8F9A-491D-B616-D31125DA6177}" type="pres">
      <dgm:prSet presAssocID="{0DD5DE82-B95D-4528-A702-A258F5E2C4C0}" presName="imageRepeatNode" presStyleLbl="fgImgPlace1" presStyleIdx="0" presStyleCnt="5"/>
      <dgm:spPr/>
      <dgm:t>
        <a:bodyPr/>
        <a:lstStyle/>
        <a:p>
          <a:endParaRPr lang="en-US"/>
        </a:p>
      </dgm:t>
    </dgm:pt>
    <dgm:pt modelId="{25CE29FA-35B5-4976-AE6F-6E275956B89D}" type="pres">
      <dgm:prSet presAssocID="{C439EFA3-ACE9-4C38-B298-4238E6E66A25}" presName="parTx2" presStyleLbl="node1" presStyleIdx="1" presStyleCnt="5"/>
      <dgm:spPr/>
      <dgm:t>
        <a:bodyPr/>
        <a:lstStyle/>
        <a:p>
          <a:endParaRPr lang="en-US"/>
        </a:p>
      </dgm:t>
    </dgm:pt>
    <dgm:pt modelId="{303E2316-F5E0-4CA7-9B70-76FC5CD2449E}" type="pres">
      <dgm:prSet presAssocID="{4ED2BF27-E356-4271-BA0C-541D11CE4E57}" presName="picture2" presStyleCnt="0"/>
      <dgm:spPr/>
      <dgm:t>
        <a:bodyPr/>
        <a:lstStyle/>
        <a:p>
          <a:endParaRPr lang="en-US"/>
        </a:p>
      </dgm:t>
    </dgm:pt>
    <dgm:pt modelId="{E7155B03-8DE3-4B3E-A115-8567A0C88F58}" type="pres">
      <dgm:prSet presAssocID="{4ED2BF27-E356-4271-BA0C-541D11CE4E57}" presName="imageRepeatNode" presStyleLbl="fgImgPlace1" presStyleIdx="1" presStyleCnt="5"/>
      <dgm:spPr/>
      <dgm:t>
        <a:bodyPr/>
        <a:lstStyle/>
        <a:p>
          <a:endParaRPr lang="en-US"/>
        </a:p>
      </dgm:t>
    </dgm:pt>
    <dgm:pt modelId="{4BD86202-302F-4E2F-AFBB-306A3A126EF3}" type="pres">
      <dgm:prSet presAssocID="{77BA099B-FABA-4EDB-8759-5E2C45E01008}" presName="parTx3" presStyleLbl="node1" presStyleIdx="2" presStyleCnt="5"/>
      <dgm:spPr/>
      <dgm:t>
        <a:bodyPr/>
        <a:lstStyle/>
        <a:p>
          <a:endParaRPr lang="en-US"/>
        </a:p>
      </dgm:t>
    </dgm:pt>
    <dgm:pt modelId="{D7317E7B-4A4D-48AC-8D09-7E398136BB1D}" type="pres">
      <dgm:prSet presAssocID="{EE4C2868-C8D1-438D-84C2-1764E0A268CC}" presName="picture3" presStyleCnt="0"/>
      <dgm:spPr/>
      <dgm:t>
        <a:bodyPr/>
        <a:lstStyle/>
        <a:p>
          <a:endParaRPr lang="en-US"/>
        </a:p>
      </dgm:t>
    </dgm:pt>
    <dgm:pt modelId="{49CE950B-4F82-48D2-AF26-10C2170F8BB6}" type="pres">
      <dgm:prSet presAssocID="{EE4C2868-C8D1-438D-84C2-1764E0A268CC}" presName="imageRepeatNode" presStyleLbl="fgImgPlace1" presStyleIdx="2" presStyleCnt="5"/>
      <dgm:spPr/>
      <dgm:t>
        <a:bodyPr/>
        <a:lstStyle/>
        <a:p>
          <a:endParaRPr lang="en-US"/>
        </a:p>
      </dgm:t>
    </dgm:pt>
    <dgm:pt modelId="{DF1382B8-D134-46BF-9446-A780E4628B73}" type="pres">
      <dgm:prSet presAssocID="{FE41D54D-1250-4C9D-AE1C-6ADFB89E3A98}" presName="parTx4" presStyleLbl="node1" presStyleIdx="3" presStyleCnt="5"/>
      <dgm:spPr/>
      <dgm:t>
        <a:bodyPr/>
        <a:lstStyle/>
        <a:p>
          <a:endParaRPr lang="en-US"/>
        </a:p>
      </dgm:t>
    </dgm:pt>
    <dgm:pt modelId="{037FC98E-7686-4B85-A2D0-C76880C404EA}" type="pres">
      <dgm:prSet presAssocID="{58C2F588-1BB4-4D51-A46C-70E04AC3E278}" presName="picture4" presStyleCnt="0"/>
      <dgm:spPr/>
      <dgm:t>
        <a:bodyPr/>
        <a:lstStyle/>
        <a:p>
          <a:endParaRPr lang="en-US"/>
        </a:p>
      </dgm:t>
    </dgm:pt>
    <dgm:pt modelId="{BD330E29-DA28-4F5D-921B-C021D1F357B7}" type="pres">
      <dgm:prSet presAssocID="{58C2F588-1BB4-4D51-A46C-70E04AC3E278}" presName="imageRepeatNode" presStyleLbl="fgImgPlace1" presStyleIdx="3" presStyleCnt="5"/>
      <dgm:spPr/>
      <dgm:t>
        <a:bodyPr/>
        <a:lstStyle/>
        <a:p>
          <a:endParaRPr lang="en-US"/>
        </a:p>
      </dgm:t>
    </dgm:pt>
    <dgm:pt modelId="{D0FCD607-9F49-4A15-929A-8BBA12F40DC1}" type="pres">
      <dgm:prSet presAssocID="{2F80060B-2178-4C39-88DE-E22E8C663FD1}" presName="parTx5" presStyleLbl="node1" presStyleIdx="4" presStyleCnt="5" custLinFactNeighborX="6303"/>
      <dgm:spPr/>
      <dgm:t>
        <a:bodyPr/>
        <a:lstStyle/>
        <a:p>
          <a:endParaRPr lang="en-US"/>
        </a:p>
      </dgm:t>
    </dgm:pt>
    <dgm:pt modelId="{09319809-6BB4-43B1-9493-1B2DDCD76FA9}" type="pres">
      <dgm:prSet presAssocID="{24613E54-F040-4D87-9E02-F9F71F79060E}" presName="picture5" presStyleCnt="0"/>
      <dgm:spPr/>
      <dgm:t>
        <a:bodyPr/>
        <a:lstStyle/>
        <a:p>
          <a:endParaRPr lang="en-US"/>
        </a:p>
      </dgm:t>
    </dgm:pt>
    <dgm:pt modelId="{6BFFBD56-1663-40C9-A9CA-11AB837289A3}" type="pres">
      <dgm:prSet presAssocID="{24613E54-F040-4D87-9E02-F9F71F79060E}" presName="imageRepeatNode" presStyleLbl="fgImgPlace1" presStyleIdx="4" presStyleCnt="5"/>
      <dgm:spPr/>
      <dgm:t>
        <a:bodyPr/>
        <a:lstStyle/>
        <a:p>
          <a:endParaRPr lang="en-US"/>
        </a:p>
      </dgm:t>
    </dgm:pt>
  </dgm:ptLst>
  <dgm:cxnLst>
    <dgm:cxn modelId="{1D8ECA4B-E737-4CD8-ACFC-DE18A28E6C07}" srcId="{0FA85C9F-FCD6-4993-9528-4311BF84B060}" destId="{2F80060B-2178-4C39-88DE-E22E8C663FD1}" srcOrd="4" destOrd="0" parTransId="{8B1FFC24-0A78-4047-BFB1-2046A9542B6F}" sibTransId="{24613E54-F040-4D87-9E02-F9F71F79060E}"/>
    <dgm:cxn modelId="{E63875D3-AF8D-481A-AADA-3FF7DCF57D9B}" srcId="{0FA85C9F-FCD6-4993-9528-4311BF84B060}" destId="{FE41D54D-1250-4C9D-AE1C-6ADFB89E3A98}" srcOrd="3" destOrd="0" parTransId="{E407F257-8AE5-49F2-A8D0-34676DBB7188}" sibTransId="{58C2F588-1BB4-4D51-A46C-70E04AC3E278}"/>
    <dgm:cxn modelId="{1301C7D6-FCEF-4846-8152-1D73F17BE67A}" type="presOf" srcId="{0DD5DE82-B95D-4528-A702-A258F5E2C4C0}" destId="{1BDDF1A7-8F9A-491D-B616-D31125DA6177}" srcOrd="0" destOrd="0" presId="urn:microsoft.com/office/officeart/2008/layout/AscendingPictureAccentProcess"/>
    <dgm:cxn modelId="{7C2FF761-9D01-4276-B5B0-05B2CFFCC3D5}" type="presOf" srcId="{AB1508C4-962A-456C-9EFB-7744E7A6850E}" destId="{AFAE8CB1-BD31-4AB5-813F-04CE280D7BC3}" srcOrd="0" destOrd="0" presId="urn:microsoft.com/office/officeart/2008/layout/AscendingPictureAccentProcess"/>
    <dgm:cxn modelId="{AC839F40-C05E-41CD-9415-03F68BE022EB}" srcId="{0FA85C9F-FCD6-4993-9528-4311BF84B060}" destId="{77BA099B-FABA-4EDB-8759-5E2C45E01008}" srcOrd="2" destOrd="0" parTransId="{4C46E7D0-91BB-4252-A54B-DE010D9F9F06}" sibTransId="{EE4C2868-C8D1-438D-84C2-1764E0A268CC}"/>
    <dgm:cxn modelId="{E06F847A-1C53-4A8A-992C-DBEEC90816A8}" type="presOf" srcId="{FE41D54D-1250-4C9D-AE1C-6ADFB89E3A98}" destId="{DF1382B8-D134-46BF-9446-A780E4628B73}" srcOrd="0" destOrd="0" presId="urn:microsoft.com/office/officeart/2008/layout/AscendingPictureAccentProcess"/>
    <dgm:cxn modelId="{5B5791B9-618E-47A8-B1CB-90CCF5A5953E}" type="presOf" srcId="{EE4C2868-C8D1-438D-84C2-1764E0A268CC}" destId="{49CE950B-4F82-48D2-AF26-10C2170F8BB6}" srcOrd="0" destOrd="0" presId="urn:microsoft.com/office/officeart/2008/layout/AscendingPictureAccentProcess"/>
    <dgm:cxn modelId="{3A8E0CC9-D57C-4649-9199-A74CE8F4A574}" type="presOf" srcId="{C439EFA3-ACE9-4C38-B298-4238E6E66A25}" destId="{25CE29FA-35B5-4976-AE6F-6E275956B89D}" srcOrd="0" destOrd="0" presId="urn:microsoft.com/office/officeart/2008/layout/AscendingPictureAccentProcess"/>
    <dgm:cxn modelId="{B6434206-A07E-47C0-B230-DE5AF9EEF34B}" type="presOf" srcId="{0FA85C9F-FCD6-4993-9528-4311BF84B060}" destId="{28102DFD-5914-47DE-A80F-58C721024B80}" srcOrd="0" destOrd="0" presId="urn:microsoft.com/office/officeart/2008/layout/AscendingPictureAccentProcess"/>
    <dgm:cxn modelId="{49BDB67C-CB21-4DFA-80E2-C8210C044E82}" type="presOf" srcId="{2F80060B-2178-4C39-88DE-E22E8C663FD1}" destId="{D0FCD607-9F49-4A15-929A-8BBA12F40DC1}" srcOrd="0" destOrd="0" presId="urn:microsoft.com/office/officeart/2008/layout/AscendingPictureAccentProcess"/>
    <dgm:cxn modelId="{9D92BF6C-C70E-4372-9CE8-102B09C068E5}" srcId="{0FA85C9F-FCD6-4993-9528-4311BF84B060}" destId="{AB1508C4-962A-456C-9EFB-7744E7A6850E}" srcOrd="0" destOrd="0" parTransId="{2228883B-4DCC-4D74-AFD0-B6D0AFC41D97}" sibTransId="{0DD5DE82-B95D-4528-A702-A258F5E2C4C0}"/>
    <dgm:cxn modelId="{B6B31576-6BBC-47A5-B5F3-4E759973B821}" type="presOf" srcId="{77BA099B-FABA-4EDB-8759-5E2C45E01008}" destId="{4BD86202-302F-4E2F-AFBB-306A3A126EF3}" srcOrd="0" destOrd="0" presId="urn:microsoft.com/office/officeart/2008/layout/AscendingPictureAccentProcess"/>
    <dgm:cxn modelId="{C941F752-7F3F-4CB3-8A6A-C22D208524AB}" type="presOf" srcId="{4ED2BF27-E356-4271-BA0C-541D11CE4E57}" destId="{E7155B03-8DE3-4B3E-A115-8567A0C88F58}" srcOrd="0" destOrd="0" presId="urn:microsoft.com/office/officeart/2008/layout/AscendingPictureAccentProcess"/>
    <dgm:cxn modelId="{7A416DE9-C334-4B41-BB1A-3EAA7991CA13}" type="presOf" srcId="{24613E54-F040-4D87-9E02-F9F71F79060E}" destId="{6BFFBD56-1663-40C9-A9CA-11AB837289A3}" srcOrd="0" destOrd="0" presId="urn:microsoft.com/office/officeart/2008/layout/AscendingPictureAccentProcess"/>
    <dgm:cxn modelId="{76F4F52E-F611-450B-B526-B86A2801652D}" type="presOf" srcId="{58C2F588-1BB4-4D51-A46C-70E04AC3E278}" destId="{BD330E29-DA28-4F5D-921B-C021D1F357B7}" srcOrd="0" destOrd="0" presId="urn:microsoft.com/office/officeart/2008/layout/AscendingPictureAccentProcess"/>
    <dgm:cxn modelId="{E5C3E95D-1AA4-4834-866B-0747BAC89A42}" srcId="{0FA85C9F-FCD6-4993-9528-4311BF84B060}" destId="{C439EFA3-ACE9-4C38-B298-4238E6E66A25}" srcOrd="1" destOrd="0" parTransId="{B2A4E454-63C8-4F5E-9A0E-B5946C12C4D5}" sibTransId="{4ED2BF27-E356-4271-BA0C-541D11CE4E57}"/>
    <dgm:cxn modelId="{D7FA986C-C593-45AF-A814-3727FD5BF863}" type="presParOf" srcId="{28102DFD-5914-47DE-A80F-58C721024B80}" destId="{173C0D5B-2D86-456D-A251-8B716EB11AFA}" srcOrd="0" destOrd="0" presId="urn:microsoft.com/office/officeart/2008/layout/AscendingPictureAccentProcess"/>
    <dgm:cxn modelId="{C30CCB99-EF77-45B4-9194-B5273A99809D}" type="presParOf" srcId="{28102DFD-5914-47DE-A80F-58C721024B80}" destId="{8DC00181-D81A-4F72-A6D3-399EA3C15E73}" srcOrd="1" destOrd="0" presId="urn:microsoft.com/office/officeart/2008/layout/AscendingPictureAccentProcess"/>
    <dgm:cxn modelId="{73CEC24E-F315-4D16-8CF2-E2D5E5915613}" type="presParOf" srcId="{28102DFD-5914-47DE-A80F-58C721024B80}" destId="{226876B2-78A7-408C-8E45-1C8F63D543CB}" srcOrd="2" destOrd="0" presId="urn:microsoft.com/office/officeart/2008/layout/AscendingPictureAccentProcess"/>
    <dgm:cxn modelId="{4E729A14-EE08-43CA-A780-9E9B4F260115}" type="presParOf" srcId="{28102DFD-5914-47DE-A80F-58C721024B80}" destId="{23B56457-2346-4EA1-A1AC-1DD61A1D74A4}" srcOrd="3" destOrd="0" presId="urn:microsoft.com/office/officeart/2008/layout/AscendingPictureAccentProcess"/>
    <dgm:cxn modelId="{2FE74EE6-CEA4-4457-8F48-42F001637188}" type="presParOf" srcId="{28102DFD-5914-47DE-A80F-58C721024B80}" destId="{1C728761-B222-436F-8742-41E3FE1663C6}" srcOrd="4" destOrd="0" presId="urn:microsoft.com/office/officeart/2008/layout/AscendingPictureAccentProcess"/>
    <dgm:cxn modelId="{D9F5AB6A-C45A-4E6B-AC44-C220841F2C9B}" type="presParOf" srcId="{28102DFD-5914-47DE-A80F-58C721024B80}" destId="{3D62AC57-7E65-4F55-B2C5-DE2DA495D972}" srcOrd="5" destOrd="0" presId="urn:microsoft.com/office/officeart/2008/layout/AscendingPictureAccentProcess"/>
    <dgm:cxn modelId="{DED0417E-996E-4489-8607-9F0A39D7804D}" type="presParOf" srcId="{28102DFD-5914-47DE-A80F-58C721024B80}" destId="{55818819-EAC3-4B37-A758-623F7E9412F6}" srcOrd="6" destOrd="0" presId="urn:microsoft.com/office/officeart/2008/layout/AscendingPictureAccentProcess"/>
    <dgm:cxn modelId="{E51064D2-961D-4723-BD33-CCE1D10567FD}" type="presParOf" srcId="{28102DFD-5914-47DE-A80F-58C721024B80}" destId="{39E6420D-4C99-4A8E-B833-9FE8E1353E87}" srcOrd="7" destOrd="0" presId="urn:microsoft.com/office/officeart/2008/layout/AscendingPictureAccentProcess"/>
    <dgm:cxn modelId="{B3175A18-F12B-4CA9-A0A7-A3E8BEBA5DB7}" type="presParOf" srcId="{28102DFD-5914-47DE-A80F-58C721024B80}" destId="{B9F44449-A2CF-46FB-A980-E172ECF811A0}" srcOrd="8" destOrd="0" presId="urn:microsoft.com/office/officeart/2008/layout/AscendingPictureAccentProcess"/>
    <dgm:cxn modelId="{B58E116D-1CC7-4514-B52C-326F5A1E603E}" type="presParOf" srcId="{28102DFD-5914-47DE-A80F-58C721024B80}" destId="{E648252E-CAA2-455A-A82D-AC6BB7541290}" srcOrd="9" destOrd="0" presId="urn:microsoft.com/office/officeart/2008/layout/AscendingPictureAccentProcess"/>
    <dgm:cxn modelId="{B11260E7-414C-4D0A-B233-55AC927C9FF3}" type="presParOf" srcId="{28102DFD-5914-47DE-A80F-58C721024B80}" destId="{714104D8-930A-4A1F-B402-2BE77935EFCA}" srcOrd="10" destOrd="0" presId="urn:microsoft.com/office/officeart/2008/layout/AscendingPictureAccentProcess"/>
    <dgm:cxn modelId="{13DF91C8-8626-456E-B97C-AEFA1072DBAE}" type="presParOf" srcId="{28102DFD-5914-47DE-A80F-58C721024B80}" destId="{3F3A5ABE-0386-4878-B907-72E8EB073835}" srcOrd="11" destOrd="0" presId="urn:microsoft.com/office/officeart/2008/layout/AscendingPictureAccentProcess"/>
    <dgm:cxn modelId="{E8C1AA17-E3DD-47E3-9302-93EB5DD55997}" type="presParOf" srcId="{28102DFD-5914-47DE-A80F-58C721024B80}" destId="{66B157D2-617F-4600-81C1-54D22E05BD4D}" srcOrd="12" destOrd="0" presId="urn:microsoft.com/office/officeart/2008/layout/AscendingPictureAccentProcess"/>
    <dgm:cxn modelId="{F5128F9A-0464-4C49-A296-EC5711E71BA0}" type="presParOf" srcId="{28102DFD-5914-47DE-A80F-58C721024B80}" destId="{416A2F15-73F9-46F3-AD47-B996F5DC5F04}" srcOrd="13" destOrd="0" presId="urn:microsoft.com/office/officeart/2008/layout/AscendingPictureAccentProcess"/>
    <dgm:cxn modelId="{FFB31723-83C0-4406-9DB2-540233E41162}" type="presParOf" srcId="{28102DFD-5914-47DE-A80F-58C721024B80}" destId="{DA7AAD41-5E68-49D8-BAB9-31F95DE8BA53}" srcOrd="14" destOrd="0" presId="urn:microsoft.com/office/officeart/2008/layout/AscendingPictureAccentProcess"/>
    <dgm:cxn modelId="{D57329B7-9B9F-4A21-B730-4F34934DEEC3}" type="presParOf" srcId="{28102DFD-5914-47DE-A80F-58C721024B80}" destId="{AFAE8CB1-BD31-4AB5-813F-04CE280D7BC3}" srcOrd="15" destOrd="0" presId="urn:microsoft.com/office/officeart/2008/layout/AscendingPictureAccentProcess"/>
    <dgm:cxn modelId="{3F2B3257-BFBB-4E0E-837F-5FE0B5DFD114}" type="presParOf" srcId="{28102DFD-5914-47DE-A80F-58C721024B80}" destId="{7A566C52-34DA-42C8-B174-71CC7A781691}" srcOrd="16" destOrd="0" presId="urn:microsoft.com/office/officeart/2008/layout/AscendingPictureAccentProcess"/>
    <dgm:cxn modelId="{B16E1F13-D49F-418B-BA9C-C2226DFEFD9C}" type="presParOf" srcId="{7A566C52-34DA-42C8-B174-71CC7A781691}" destId="{1BDDF1A7-8F9A-491D-B616-D31125DA6177}" srcOrd="0" destOrd="0" presId="urn:microsoft.com/office/officeart/2008/layout/AscendingPictureAccentProcess"/>
    <dgm:cxn modelId="{9A6D8294-250A-4D64-877D-FF218F74EC44}" type="presParOf" srcId="{28102DFD-5914-47DE-A80F-58C721024B80}" destId="{25CE29FA-35B5-4976-AE6F-6E275956B89D}" srcOrd="17" destOrd="0" presId="urn:microsoft.com/office/officeart/2008/layout/AscendingPictureAccentProcess"/>
    <dgm:cxn modelId="{C948020D-E7B1-4A7F-A4E8-9C500A9F0510}" type="presParOf" srcId="{28102DFD-5914-47DE-A80F-58C721024B80}" destId="{303E2316-F5E0-4CA7-9B70-76FC5CD2449E}" srcOrd="18" destOrd="0" presId="urn:microsoft.com/office/officeart/2008/layout/AscendingPictureAccentProcess"/>
    <dgm:cxn modelId="{25EF9595-0692-4E39-A15D-7052456C40F9}" type="presParOf" srcId="{303E2316-F5E0-4CA7-9B70-76FC5CD2449E}" destId="{E7155B03-8DE3-4B3E-A115-8567A0C88F58}" srcOrd="0" destOrd="0" presId="urn:microsoft.com/office/officeart/2008/layout/AscendingPictureAccentProcess"/>
    <dgm:cxn modelId="{4D6980C8-43FA-43EF-B343-03F13102499A}" type="presParOf" srcId="{28102DFD-5914-47DE-A80F-58C721024B80}" destId="{4BD86202-302F-4E2F-AFBB-306A3A126EF3}" srcOrd="19" destOrd="0" presId="urn:microsoft.com/office/officeart/2008/layout/AscendingPictureAccentProcess"/>
    <dgm:cxn modelId="{48DB6A97-AE1B-420B-9348-69054C72D213}" type="presParOf" srcId="{28102DFD-5914-47DE-A80F-58C721024B80}" destId="{D7317E7B-4A4D-48AC-8D09-7E398136BB1D}" srcOrd="20" destOrd="0" presId="urn:microsoft.com/office/officeart/2008/layout/AscendingPictureAccentProcess"/>
    <dgm:cxn modelId="{F15F748E-A054-4643-B7E1-BA671EAD432C}" type="presParOf" srcId="{D7317E7B-4A4D-48AC-8D09-7E398136BB1D}" destId="{49CE950B-4F82-48D2-AF26-10C2170F8BB6}" srcOrd="0" destOrd="0" presId="urn:microsoft.com/office/officeart/2008/layout/AscendingPictureAccentProcess"/>
    <dgm:cxn modelId="{871A0A3D-79DF-49FF-B9BA-5C29780E33D0}" type="presParOf" srcId="{28102DFD-5914-47DE-A80F-58C721024B80}" destId="{DF1382B8-D134-46BF-9446-A780E4628B73}" srcOrd="21" destOrd="0" presId="urn:microsoft.com/office/officeart/2008/layout/AscendingPictureAccentProcess"/>
    <dgm:cxn modelId="{BE9E27D2-F856-4580-B53A-859A26280C80}" type="presParOf" srcId="{28102DFD-5914-47DE-A80F-58C721024B80}" destId="{037FC98E-7686-4B85-A2D0-C76880C404EA}" srcOrd="22" destOrd="0" presId="urn:microsoft.com/office/officeart/2008/layout/AscendingPictureAccentProcess"/>
    <dgm:cxn modelId="{C6AE75AE-3D8C-40CC-9B82-38E8E2A192F5}" type="presParOf" srcId="{037FC98E-7686-4B85-A2D0-C76880C404EA}" destId="{BD330E29-DA28-4F5D-921B-C021D1F357B7}" srcOrd="0" destOrd="0" presId="urn:microsoft.com/office/officeart/2008/layout/AscendingPictureAccentProcess"/>
    <dgm:cxn modelId="{495A456A-F099-4F16-BADB-FEAD77F7B93D}" type="presParOf" srcId="{28102DFD-5914-47DE-A80F-58C721024B80}" destId="{D0FCD607-9F49-4A15-929A-8BBA12F40DC1}" srcOrd="23" destOrd="0" presId="urn:microsoft.com/office/officeart/2008/layout/AscendingPictureAccentProcess"/>
    <dgm:cxn modelId="{05108B78-0436-4DE8-8A1D-BA31F8C941D1}" type="presParOf" srcId="{28102DFD-5914-47DE-A80F-58C721024B80}" destId="{09319809-6BB4-43B1-9493-1B2DDCD76FA9}" srcOrd="24" destOrd="0" presId="urn:microsoft.com/office/officeart/2008/layout/AscendingPictureAccentProcess"/>
    <dgm:cxn modelId="{CAFB9541-0CFF-4590-AB31-A7D44DE2DB4A}" type="presParOf" srcId="{09319809-6BB4-43B1-9493-1B2DDCD76FA9}" destId="{6BFFBD56-1663-40C9-A9CA-11AB837289A3}"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3C0D5B-2D86-456D-A251-8B716EB11AFA}">
      <dsp:nvSpPr>
        <dsp:cNvPr id="0" name=""/>
        <dsp:cNvSpPr/>
      </dsp:nvSpPr>
      <dsp:spPr>
        <a:xfrm>
          <a:off x="2485112" y="4917058"/>
          <a:ext cx="93124" cy="9312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DC00181-D81A-4F72-A6D3-399EA3C15E73}">
      <dsp:nvSpPr>
        <dsp:cNvPr id="0" name=""/>
        <dsp:cNvSpPr/>
      </dsp:nvSpPr>
      <dsp:spPr>
        <a:xfrm>
          <a:off x="2278675" y="5000957"/>
          <a:ext cx="93124" cy="93124"/>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26876B2-78A7-408C-8E45-1C8F63D543CB}">
      <dsp:nvSpPr>
        <dsp:cNvPr id="0" name=""/>
        <dsp:cNvSpPr/>
      </dsp:nvSpPr>
      <dsp:spPr>
        <a:xfrm>
          <a:off x="2067679" y="5070313"/>
          <a:ext cx="93124" cy="93124"/>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3B56457-2346-4EA1-A1AC-1DD61A1D74A4}">
      <dsp:nvSpPr>
        <dsp:cNvPr id="0" name=""/>
        <dsp:cNvSpPr/>
      </dsp:nvSpPr>
      <dsp:spPr>
        <a:xfrm>
          <a:off x="1853428" y="5124008"/>
          <a:ext cx="93124" cy="93124"/>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C728761-B222-436F-8742-41E3FE1663C6}">
      <dsp:nvSpPr>
        <dsp:cNvPr id="0" name=""/>
        <dsp:cNvSpPr/>
      </dsp:nvSpPr>
      <dsp:spPr>
        <a:xfrm>
          <a:off x="3611723" y="4104920"/>
          <a:ext cx="93124" cy="93124"/>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D62AC57-7E65-4F55-B2C5-DE2DA495D972}">
      <dsp:nvSpPr>
        <dsp:cNvPr id="0" name=""/>
        <dsp:cNvSpPr/>
      </dsp:nvSpPr>
      <dsp:spPr>
        <a:xfrm>
          <a:off x="3448267" y="4270480"/>
          <a:ext cx="93124" cy="9312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5818819-EAC3-4B37-A758-623F7E9412F6}">
      <dsp:nvSpPr>
        <dsp:cNvPr id="0" name=""/>
        <dsp:cNvSpPr/>
      </dsp:nvSpPr>
      <dsp:spPr>
        <a:xfrm>
          <a:off x="4288342" y="3098138"/>
          <a:ext cx="93124" cy="93124"/>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9E6420D-4C99-4A8E-B833-9FE8E1353E87}">
      <dsp:nvSpPr>
        <dsp:cNvPr id="0" name=""/>
        <dsp:cNvSpPr/>
      </dsp:nvSpPr>
      <dsp:spPr>
        <a:xfrm>
          <a:off x="4651723" y="1871541"/>
          <a:ext cx="93124" cy="93124"/>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9F44449-A2CF-46FB-A980-E172ECF811A0}">
      <dsp:nvSpPr>
        <dsp:cNvPr id="0" name=""/>
        <dsp:cNvSpPr/>
      </dsp:nvSpPr>
      <dsp:spPr>
        <a:xfrm>
          <a:off x="4470032" y="420655"/>
          <a:ext cx="93124" cy="93124"/>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648252E-CAA2-455A-A82D-AC6BB7541290}">
      <dsp:nvSpPr>
        <dsp:cNvPr id="0" name=""/>
        <dsp:cNvSpPr/>
      </dsp:nvSpPr>
      <dsp:spPr>
        <a:xfrm>
          <a:off x="4605486" y="316062"/>
          <a:ext cx="93124" cy="93124"/>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14104D8-930A-4A1F-B402-2BE77935EFCA}">
      <dsp:nvSpPr>
        <dsp:cNvPr id="0" name=""/>
        <dsp:cNvSpPr/>
      </dsp:nvSpPr>
      <dsp:spPr>
        <a:xfrm>
          <a:off x="4740940" y="210909"/>
          <a:ext cx="93124" cy="9312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F3A5ABE-0386-4878-B907-72E8EB073835}">
      <dsp:nvSpPr>
        <dsp:cNvPr id="0" name=""/>
        <dsp:cNvSpPr/>
      </dsp:nvSpPr>
      <dsp:spPr>
        <a:xfrm>
          <a:off x="4877045" y="316062"/>
          <a:ext cx="93124" cy="93124"/>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6B157D2-617F-4600-81C1-54D22E05BD4D}">
      <dsp:nvSpPr>
        <dsp:cNvPr id="0" name=""/>
        <dsp:cNvSpPr/>
      </dsp:nvSpPr>
      <dsp:spPr>
        <a:xfrm>
          <a:off x="5012499" y="420655"/>
          <a:ext cx="93124" cy="93124"/>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16A2F15-73F9-46F3-AD47-B996F5DC5F04}">
      <dsp:nvSpPr>
        <dsp:cNvPr id="0" name=""/>
        <dsp:cNvSpPr/>
      </dsp:nvSpPr>
      <dsp:spPr>
        <a:xfrm>
          <a:off x="4740940" y="432401"/>
          <a:ext cx="93124" cy="93124"/>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A7AAD41-5E68-49D8-BAB9-31F95DE8BA53}">
      <dsp:nvSpPr>
        <dsp:cNvPr id="0" name=""/>
        <dsp:cNvSpPr/>
      </dsp:nvSpPr>
      <dsp:spPr>
        <a:xfrm>
          <a:off x="4740940" y="653893"/>
          <a:ext cx="93124" cy="93124"/>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FAE8CB1-BD31-4AB5-813F-04CE280D7BC3}">
      <dsp:nvSpPr>
        <dsp:cNvPr id="0" name=""/>
        <dsp:cNvSpPr/>
      </dsp:nvSpPr>
      <dsp:spPr>
        <a:xfrm>
          <a:off x="1336033" y="5302571"/>
          <a:ext cx="2006410" cy="53806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469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Conceive</a:t>
          </a:r>
          <a:endParaRPr lang="en-US" sz="2200" kern="1200" dirty="0"/>
        </a:p>
      </dsp:txBody>
      <dsp:txXfrm>
        <a:off x="1362299" y="5328837"/>
        <a:ext cx="1953878" cy="485537"/>
      </dsp:txXfrm>
    </dsp:sp>
    <dsp:sp modelId="{1BDDF1A7-8F9A-491D-B616-D31125DA6177}">
      <dsp:nvSpPr>
        <dsp:cNvPr id="0" name=""/>
        <dsp:cNvSpPr/>
      </dsp:nvSpPr>
      <dsp:spPr>
        <a:xfrm>
          <a:off x="779565" y="4775408"/>
          <a:ext cx="930594" cy="930155"/>
        </a:xfrm>
        <a:prstGeom prst="ellipse">
          <a:avLst/>
        </a:prstGeom>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CE29FA-35B5-4976-AE6F-6E275956B89D}">
      <dsp:nvSpPr>
        <dsp:cNvPr id="0" name=""/>
        <dsp:cNvSpPr/>
      </dsp:nvSpPr>
      <dsp:spPr>
        <a:xfrm>
          <a:off x="3098887" y="4666620"/>
          <a:ext cx="2006410" cy="53806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469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Advise</a:t>
          </a:r>
          <a:endParaRPr lang="en-US" sz="2200" kern="1200" dirty="0"/>
        </a:p>
      </dsp:txBody>
      <dsp:txXfrm>
        <a:off x="3125153" y="4692886"/>
        <a:ext cx="1953878" cy="485537"/>
      </dsp:txXfrm>
    </dsp:sp>
    <dsp:sp modelId="{E7155B03-8DE3-4B3E-A115-8567A0C88F58}">
      <dsp:nvSpPr>
        <dsp:cNvPr id="0" name=""/>
        <dsp:cNvSpPr/>
      </dsp:nvSpPr>
      <dsp:spPr>
        <a:xfrm>
          <a:off x="2542419" y="4139457"/>
          <a:ext cx="930594" cy="930155"/>
        </a:xfrm>
        <a:prstGeom prst="ellipse">
          <a:avLst/>
        </a:prstGeom>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BD86202-302F-4E2F-AFBB-306A3A126EF3}">
      <dsp:nvSpPr>
        <dsp:cNvPr id="0" name=""/>
        <dsp:cNvSpPr/>
      </dsp:nvSpPr>
      <dsp:spPr>
        <a:xfrm>
          <a:off x="4054879" y="3747651"/>
          <a:ext cx="2006410" cy="538069"/>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469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Equip</a:t>
          </a:r>
          <a:endParaRPr lang="en-US" sz="2200" kern="1200" dirty="0"/>
        </a:p>
      </dsp:txBody>
      <dsp:txXfrm>
        <a:off x="4081145" y="3773917"/>
        <a:ext cx="1953878" cy="485537"/>
      </dsp:txXfrm>
    </dsp:sp>
    <dsp:sp modelId="{49CE950B-4F82-48D2-AF26-10C2170F8BB6}">
      <dsp:nvSpPr>
        <dsp:cNvPr id="0" name=""/>
        <dsp:cNvSpPr/>
      </dsp:nvSpPr>
      <dsp:spPr>
        <a:xfrm>
          <a:off x="3498411" y="3220488"/>
          <a:ext cx="930594" cy="930155"/>
        </a:xfrm>
        <a:prstGeom prst="ellipse">
          <a:avLst/>
        </a:prstGeom>
        <a:blipFill dpi="0" rotWithShape="1">
          <a:blip xmlns:r="http://schemas.openxmlformats.org/officeDocument/2006/relationships" r:embed="rId3">
            <a:extLst>
              <a:ext uri="{28A0092B-C50C-407E-A947-70E740481C1C}">
                <a14:useLocalDpi xmlns:a14="http://schemas.microsoft.com/office/drawing/2010/main" val="0"/>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F1382B8-D134-46BF-9446-A780E4628B73}">
      <dsp:nvSpPr>
        <dsp:cNvPr id="0" name=""/>
        <dsp:cNvSpPr/>
      </dsp:nvSpPr>
      <dsp:spPr>
        <a:xfrm>
          <a:off x="4554365" y="2566359"/>
          <a:ext cx="2006410" cy="53806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469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Train</a:t>
          </a:r>
          <a:endParaRPr lang="en-US" sz="2200" kern="1200" dirty="0"/>
        </a:p>
      </dsp:txBody>
      <dsp:txXfrm>
        <a:off x="4580631" y="2592625"/>
        <a:ext cx="1953878" cy="485537"/>
      </dsp:txXfrm>
    </dsp:sp>
    <dsp:sp modelId="{BD330E29-DA28-4F5D-921B-C021D1F357B7}">
      <dsp:nvSpPr>
        <dsp:cNvPr id="0" name=""/>
        <dsp:cNvSpPr/>
      </dsp:nvSpPr>
      <dsp:spPr>
        <a:xfrm>
          <a:off x="3997897" y="2039197"/>
          <a:ext cx="930594" cy="930155"/>
        </a:xfrm>
        <a:prstGeom prst="ellipse">
          <a:avLst/>
        </a:prstGeom>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0FCD607-9F49-4A15-929A-8BBA12F40DC1}">
      <dsp:nvSpPr>
        <dsp:cNvPr id="0" name=""/>
        <dsp:cNvSpPr/>
      </dsp:nvSpPr>
      <dsp:spPr>
        <a:xfrm>
          <a:off x="4958900" y="1363813"/>
          <a:ext cx="2006410" cy="538069"/>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469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Employ</a:t>
          </a:r>
          <a:endParaRPr lang="en-US" sz="2200" kern="1200" dirty="0"/>
        </a:p>
      </dsp:txBody>
      <dsp:txXfrm>
        <a:off x="4985166" y="1390079"/>
        <a:ext cx="1953878" cy="485537"/>
      </dsp:txXfrm>
    </dsp:sp>
    <dsp:sp modelId="{6BFFBD56-1663-40C9-A9CA-11AB837289A3}">
      <dsp:nvSpPr>
        <dsp:cNvPr id="0" name=""/>
        <dsp:cNvSpPr/>
      </dsp:nvSpPr>
      <dsp:spPr>
        <a:xfrm>
          <a:off x="4275968" y="836651"/>
          <a:ext cx="930594" cy="930155"/>
        </a:xfrm>
        <a:prstGeom prst="ellipse">
          <a:avLst/>
        </a:prstGeom>
        <a:blipFill dpi="0" rotWithShape="1">
          <a:blip xmlns:r="http://schemas.openxmlformats.org/officeDocument/2006/relationships" r:embed="rId5">
            <a:extLst>
              <a:ext uri="{28A0092B-C50C-407E-A947-70E740481C1C}">
                <a14:useLocalDpi xmlns:a14="http://schemas.microsoft.com/office/drawing/2010/main" val="0"/>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F5ACF7C-7294-4E84-A925-7276A86EB2C9}" type="datetimeFigureOut">
              <a:rPr lang="en-US"/>
              <a:t>7/27/2017</a:t>
            </a:fld>
            <a:endParaRPr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8944CD9-4CE2-4E83-8137-D0C5AC1970FD}" type="slidenum">
              <a:rPr/>
              <a:t>‹#›</a:t>
            </a:fld>
            <a:endParaRPr dirty="0"/>
          </a:p>
        </p:txBody>
      </p:sp>
    </p:spTree>
    <p:extLst>
      <p:ext uri="{BB962C8B-B14F-4D97-AF65-F5344CB8AC3E}">
        <p14:creationId xmlns:p14="http://schemas.microsoft.com/office/powerpoint/2010/main" val="2825213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14ECB3C-A007-49FF-BDDA-56443C398E16}" type="datetimeFigureOut">
              <a:rPr lang="en-US"/>
              <a:t>7/27/2017</a:t>
            </a:fld>
            <a:endParaRPr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dirty="0"/>
          </a:p>
        </p:txBody>
      </p:sp>
      <p:sp>
        <p:nvSpPr>
          <p:cNvPr id="5" name="Notes Placeholder 4"/>
          <p:cNvSpPr>
            <a:spLocks noGrp="1"/>
          </p:cNvSpPr>
          <p:nvPr>
            <p:ph type="body" sz="quarter" idx="3"/>
          </p:nvPr>
        </p:nvSpPr>
        <p:spPr>
          <a:xfrm>
            <a:off x="701040" y="4473893"/>
            <a:ext cx="5608320" cy="3137535"/>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9A3235D-6603-4F32-8645-42F908939C8F}" type="slidenum">
              <a:rPr/>
              <a:t>‹#›</a:t>
            </a:fld>
            <a:endParaRPr dirty="0"/>
          </a:p>
        </p:txBody>
      </p:sp>
    </p:spTree>
    <p:extLst>
      <p:ext uri="{BB962C8B-B14F-4D97-AF65-F5344CB8AC3E}">
        <p14:creationId xmlns:p14="http://schemas.microsoft.com/office/powerpoint/2010/main" val="4147945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A8224893-DBDA-4BFA-9CE1-4BFE7CD0F8CF}" type="datetime1">
              <a:rPr lang="en-US"/>
              <a:t>7/27/2017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F4E5243-F52A-4D37-9694-EB26C6C31910}" type="datetime1">
              <a:rPr lang="en-US"/>
              <a:t>7/27/2017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A77B6E1-634A-48DC-9E8B-D894023267EF}" type="datetime1">
              <a:rPr lang="en-US"/>
              <a:t>7/27/2017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B2D3E9E-A95C-48F2-B4BF-A71542E0BE9A}" type="datetime1">
              <a:rPr lang="en-US"/>
              <a:t>7/27/2017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F84E2-2D7A-43CF-AC90-352A289A783A}" type="datetime1">
              <a:rPr lang="en-US"/>
              <a:t>7/27/2017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838200" y="1828800"/>
            <a:ext cx="5181600"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172200" y="1828800"/>
            <a:ext cx="5181600"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12952B5-7A2F-4CC8-B7CE-9234E21C2837}" type="datetime1">
              <a:rPr lang="en-US"/>
              <a:t>7/27/2017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1248" y="1681851"/>
            <a:ext cx="5156200" cy="731520"/>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1248" y="2507550"/>
            <a:ext cx="5156200"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15064" y="1681851"/>
            <a:ext cx="5157787" cy="73152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5064" y="2507550"/>
            <a:ext cx="5157787"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E1DA07A-9201-4B4B-BAF2-015AFA30F520}" type="datetime1">
              <a:rPr lang="en-US"/>
              <a:t>7/27/2017</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4FAB73BC-B049-4115-A692-8D63A059BFB8}" type="slidenum">
              <a:rPr/>
              <a:t>‹#›</a:t>
            </a:fld>
            <a:endParaRPr dirty="0"/>
          </a:p>
        </p:txBody>
      </p:sp>
      <p:sp>
        <p:nvSpPr>
          <p:cNvPr id="10" name="Title 9"/>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a:t>7/27/2017</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4FAB73BC-B049-4115-A692-8D63A059BFB8}" type="slidenum">
              <a:rPr/>
              <a:t>‹#›</a:t>
            </a:fld>
            <a:endParaRPr dirty="0"/>
          </a:p>
        </p:txBody>
      </p:sp>
      <p:sp>
        <p:nvSpPr>
          <p:cNvPr id="6" name="Title 5"/>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36818866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a:t>7/27/2017</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a:p>
        </p:txBody>
      </p:sp>
      <p:sp>
        <p:nvSpPr>
          <p:cNvPr id="3" name="Content Placeholder 2"/>
          <p:cNvSpPr>
            <a:spLocks noGrp="1"/>
          </p:cNvSpPr>
          <p:nvPr>
            <p:ph idx="1"/>
          </p:nvPr>
        </p:nvSpPr>
        <p:spPr>
          <a:xfrm>
            <a:off x="5181600" y="990600"/>
            <a:ext cx="6039484"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1">
              <a:rPr lang="en-US"/>
              <a:t>7/27/2017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a:p>
        </p:txBody>
      </p:sp>
      <p:sp>
        <p:nvSpPr>
          <p:cNvPr id="3" name="Picture Placeholder 2"/>
          <p:cNvSpPr>
            <a:spLocks noGrp="1"/>
          </p:cNvSpPr>
          <p:nvPr>
            <p:ph type="pic" idx="1"/>
          </p:nvPr>
        </p:nvSpPr>
        <p:spPr>
          <a:xfrm>
            <a:off x="5181600" y="990600"/>
            <a:ext cx="6041136"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74940-A916-4C8B-9648-02A2D3898F9E}" type="datetime1">
              <a:rPr lang="en-US"/>
              <a:t>7/27/2017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a:t>7/27/2017</a:t>
            </a:fld>
            <a:endParaRPr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a:t>‹#›</a:t>
            </a:fld>
            <a:endParaRPr dirty="0"/>
          </a:p>
        </p:txBody>
      </p:sp>
    </p:spTree>
    <p:extLst>
      <p:ext uri="{BB962C8B-B14F-4D97-AF65-F5344CB8AC3E}">
        <p14:creationId xmlns:p14="http://schemas.microsoft.com/office/powerpoint/2010/main" val="3877551537"/>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SzPct val="80000"/>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80000"/>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SzPct val="80000"/>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SzPct val="80000"/>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SzPct val="80000"/>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hyperlink" Target="http://www.onetonline.org/" TargetMode="External"/><Relationship Id="rId2" Type="http://schemas.openxmlformats.org/officeDocument/2006/relationships/hyperlink" Target="https://www.clark.edu/advisory/" TargetMode="External"/><Relationship Id="rId1" Type="http://schemas.openxmlformats.org/officeDocument/2006/relationships/slideLayout" Target="../slideLayouts/slideLayout6.xml"/><Relationship Id="rId6" Type="http://schemas.openxmlformats.org/officeDocument/2006/relationships/image" Target="../media/image10.jpeg"/><Relationship Id="rId5" Type="http://schemas.openxmlformats.org/officeDocument/2006/relationships/hyperlink" Target="http://www.sbctc.ctc.edu/" TargetMode="External"/><Relationship Id="rId4" Type="http://schemas.openxmlformats.org/officeDocument/2006/relationships/hyperlink" Target="http://www.sos.wa.gov/library/wa_orgsubjects.asp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sbctc.ctc.edu/ghttp:/www.sbctc.ctc.edu/general/policymanual/_a-policymanual-ch4Append.aspx#appendg" TargetMode="External"/><Relationship Id="rId2" Type="http://schemas.openxmlformats.org/officeDocument/2006/relationships/hyperlink" Target="http://apps.leg.wa.gov/RCW/default.aspx?cite=28B.50.252"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7Nli0yunikc" TargetMode="External"/><Relationship Id="rId2" Type="http://schemas.openxmlformats.org/officeDocument/2006/relationships/hyperlink" Target="http://www.robertsrules.org/"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5748" y="2155650"/>
            <a:ext cx="10515600" cy="1325562"/>
          </a:xfrm>
        </p:spPr>
        <p:txBody>
          <a:bodyPr/>
          <a:lstStyle/>
          <a:p>
            <a:r>
              <a:rPr lang="en-US" dirty="0" smtClean="0"/>
              <a:t>ADVISORY COMMITTEES</a:t>
            </a:r>
            <a:endParaRPr lang="en-US" dirty="0"/>
          </a:p>
        </p:txBody>
      </p:sp>
      <p:graphicFrame>
        <p:nvGraphicFramePr>
          <p:cNvPr id="7" name="Content Placeholder 4" descr="Ascending Picture Accent Process" title="SmartArt"/>
          <p:cNvGraphicFramePr>
            <a:graphicFrameLocks/>
          </p:cNvGraphicFramePr>
          <p:nvPr>
            <p:extLst>
              <p:ext uri="{D42A27DB-BD31-4B8C-83A1-F6EECF244321}">
                <p14:modId xmlns:p14="http://schemas.microsoft.com/office/powerpoint/2010/main" val="62858159"/>
              </p:ext>
            </p:extLst>
          </p:nvPr>
        </p:nvGraphicFramePr>
        <p:xfrm>
          <a:off x="3960812" y="273050"/>
          <a:ext cx="7618413" cy="605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3388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TOOLS</a:t>
            </a:r>
            <a:endParaRPr lang="en-US" dirty="0"/>
          </a:p>
        </p:txBody>
      </p:sp>
      <p:sp>
        <p:nvSpPr>
          <p:cNvPr id="3" name="TextBox 2"/>
          <p:cNvSpPr txBox="1"/>
          <p:nvPr/>
        </p:nvSpPr>
        <p:spPr>
          <a:xfrm>
            <a:off x="992459" y="1691322"/>
            <a:ext cx="9946887" cy="4801314"/>
          </a:xfrm>
          <a:prstGeom prst="rect">
            <a:avLst/>
          </a:prstGeom>
          <a:noFill/>
        </p:spPr>
        <p:txBody>
          <a:bodyPr wrap="square" rtlCol="0">
            <a:spAutoFit/>
          </a:bodyPr>
          <a:lstStyle/>
          <a:p>
            <a:pPr>
              <a:buFont typeface="Wingdings" panose="05000000000000000000" pitchFamily="2" charset="2"/>
              <a:buChar char="§"/>
            </a:pPr>
            <a:r>
              <a:rPr lang="en-US" b="1" dirty="0">
                <a:solidFill>
                  <a:srgbClr val="CC9900"/>
                </a:solidFill>
                <a:hlinkClick r:id="rId2"/>
              </a:rPr>
              <a:t>Advisory Committee </a:t>
            </a:r>
            <a:r>
              <a:rPr lang="en-US" b="1" dirty="0" smtClean="0">
                <a:solidFill>
                  <a:srgbClr val="CC9900"/>
                </a:solidFill>
                <a:hlinkClick r:id="rId2"/>
              </a:rPr>
              <a:t>Website</a:t>
            </a:r>
            <a:r>
              <a:rPr lang="en-US" b="1" dirty="0" smtClean="0">
                <a:solidFill>
                  <a:srgbClr val="CC9900"/>
                </a:solidFill>
              </a:rPr>
              <a:t>  </a:t>
            </a:r>
            <a:r>
              <a:rPr lang="en-US" dirty="0" smtClean="0"/>
              <a:t>https</a:t>
            </a:r>
            <a:r>
              <a:rPr lang="en-US" dirty="0"/>
              <a:t>://www.clark.edu/advisory/</a:t>
            </a:r>
          </a:p>
          <a:p>
            <a:pPr>
              <a:buFont typeface="Wingdings" panose="05000000000000000000" pitchFamily="2" charset="2"/>
              <a:buChar char="ü"/>
            </a:pPr>
            <a:r>
              <a:rPr lang="en-US" dirty="0" smtClean="0"/>
              <a:t>Make </a:t>
            </a:r>
            <a:r>
              <a:rPr lang="en-US" dirty="0"/>
              <a:t>sure you are familiar with the site and use it</a:t>
            </a:r>
            <a:r>
              <a:rPr lang="en-US" dirty="0" smtClean="0"/>
              <a:t>!</a:t>
            </a:r>
          </a:p>
          <a:p>
            <a:pPr>
              <a:buFont typeface="Wingdings" panose="05000000000000000000" pitchFamily="2" charset="2"/>
              <a:buChar char="ü"/>
            </a:pPr>
            <a:r>
              <a:rPr lang="en-US" dirty="0" smtClean="0"/>
              <a:t>Use the page to communicate best practices and new ideas</a:t>
            </a:r>
            <a:endParaRPr lang="en-US" dirty="0"/>
          </a:p>
          <a:p>
            <a:endParaRPr lang="en-US" dirty="0"/>
          </a:p>
          <a:p>
            <a:pPr>
              <a:buFont typeface="Wingdings" panose="05000000000000000000" pitchFamily="2" charset="2"/>
              <a:buChar char="§"/>
            </a:pPr>
            <a:r>
              <a:rPr lang="en-US" b="1" dirty="0" smtClean="0">
                <a:solidFill>
                  <a:srgbClr val="996633"/>
                </a:solidFill>
                <a:hlinkClick r:id="rId3"/>
              </a:rPr>
              <a:t>O*NET</a:t>
            </a:r>
            <a:r>
              <a:rPr lang="en-US" dirty="0"/>
              <a:t> </a:t>
            </a:r>
            <a:r>
              <a:rPr lang="en-US" dirty="0" smtClean="0"/>
              <a:t>    http</a:t>
            </a:r>
            <a:r>
              <a:rPr lang="en-US" dirty="0"/>
              <a:t>://www.onetonline.org</a:t>
            </a:r>
            <a:endParaRPr lang="en-US" b="1" dirty="0">
              <a:solidFill>
                <a:srgbClr val="996633"/>
              </a:solidFill>
            </a:endParaRPr>
          </a:p>
          <a:p>
            <a:pPr>
              <a:buFont typeface="Wingdings" panose="05000000000000000000" pitchFamily="2" charset="2"/>
              <a:buChar char="ü"/>
            </a:pPr>
            <a:r>
              <a:rPr lang="en-US" dirty="0"/>
              <a:t>Career exploration tool </a:t>
            </a:r>
            <a:endParaRPr lang="en-US" dirty="0" smtClean="0"/>
          </a:p>
          <a:p>
            <a:pPr>
              <a:buFont typeface="Wingdings" panose="05000000000000000000" pitchFamily="2" charset="2"/>
              <a:buChar char="ü"/>
            </a:pPr>
            <a:r>
              <a:rPr lang="en-US" dirty="0" smtClean="0"/>
              <a:t> Job analysis</a:t>
            </a:r>
          </a:p>
          <a:p>
            <a:pPr>
              <a:buFont typeface="Wingdings" panose="05000000000000000000" pitchFamily="2" charset="2"/>
              <a:buChar char="ü"/>
            </a:pPr>
            <a:endParaRPr lang="en-US" dirty="0"/>
          </a:p>
          <a:p>
            <a:r>
              <a:rPr lang="en-US" u="sng" dirty="0" smtClean="0">
                <a:solidFill>
                  <a:srgbClr val="FF9900"/>
                </a:solidFill>
              </a:rPr>
              <a:t>Secretary of State  </a:t>
            </a:r>
            <a:r>
              <a:rPr lang="en-US" dirty="0" smtClean="0">
                <a:hlinkClick r:id="rId4"/>
              </a:rPr>
              <a:t>http</a:t>
            </a:r>
            <a:r>
              <a:rPr lang="en-US" dirty="0">
                <a:hlinkClick r:id="rId4"/>
              </a:rPr>
              <a:t>://</a:t>
            </a:r>
            <a:r>
              <a:rPr lang="en-US" dirty="0" smtClean="0">
                <a:hlinkClick r:id="rId4"/>
              </a:rPr>
              <a:t>www.sos.wa.gov/library/wa_orgsubjects.aspx</a:t>
            </a:r>
            <a:endParaRPr lang="en-US" dirty="0" smtClean="0"/>
          </a:p>
          <a:p>
            <a:pPr marL="285750" indent="-285750">
              <a:buFont typeface="Wingdings" panose="05000000000000000000" pitchFamily="2" charset="2"/>
              <a:buChar char="ü"/>
            </a:pPr>
            <a:r>
              <a:rPr lang="en-US" dirty="0" smtClean="0"/>
              <a:t>Associations that connect you statewide efforts</a:t>
            </a:r>
          </a:p>
          <a:p>
            <a:pPr marL="285750" indent="-285750">
              <a:buFont typeface="Wingdings" panose="05000000000000000000" pitchFamily="2" charset="2"/>
              <a:buChar char="ü"/>
            </a:pPr>
            <a:r>
              <a:rPr lang="en-US" dirty="0" smtClean="0"/>
              <a:t>Organizations that provide information</a:t>
            </a:r>
          </a:p>
          <a:p>
            <a:pPr marL="285750" indent="-285750">
              <a:buFont typeface="Wingdings" panose="05000000000000000000" pitchFamily="2" charset="2"/>
              <a:buChar char="ü"/>
            </a:pPr>
            <a:endParaRPr lang="en-US" dirty="0"/>
          </a:p>
          <a:p>
            <a:r>
              <a:rPr lang="en-US" dirty="0" smtClean="0">
                <a:solidFill>
                  <a:srgbClr val="FF9900"/>
                </a:solidFill>
              </a:rPr>
              <a:t>State Board of Community &amp; Technical Colleges </a:t>
            </a:r>
            <a:r>
              <a:rPr lang="en-US" dirty="0" smtClean="0">
                <a:hlinkClick r:id="rId5"/>
              </a:rPr>
              <a:t>http</a:t>
            </a:r>
            <a:r>
              <a:rPr lang="en-US" dirty="0">
                <a:hlinkClick r:id="rId5"/>
              </a:rPr>
              <a:t>://www.sbctc.ctc.edu</a:t>
            </a:r>
            <a:r>
              <a:rPr lang="en-US" dirty="0" smtClean="0">
                <a:hlinkClick r:id="rId5"/>
              </a:rPr>
              <a:t>/</a:t>
            </a:r>
            <a:endParaRPr lang="en-US" dirty="0" smtClean="0"/>
          </a:p>
          <a:p>
            <a:pPr marL="285750" indent="-285750">
              <a:buFont typeface="Wingdings" panose="05000000000000000000" pitchFamily="2" charset="2"/>
              <a:buChar char="ü"/>
            </a:pPr>
            <a:r>
              <a:rPr lang="en-US" dirty="0" smtClean="0"/>
              <a:t>Advisory Committee Information</a:t>
            </a:r>
          </a:p>
          <a:p>
            <a:pPr marL="285750" indent="-285750">
              <a:buFont typeface="Wingdings" panose="05000000000000000000" pitchFamily="2" charset="2"/>
              <a:buChar char="ü"/>
            </a:pPr>
            <a:r>
              <a:rPr lang="en-US" dirty="0" smtClean="0"/>
              <a:t>What is happening at other community colleges</a:t>
            </a:r>
          </a:p>
          <a:p>
            <a:endParaRPr lang="en-US" dirty="0"/>
          </a:p>
          <a:p>
            <a:endParaRPr lang="en-US" dirty="0"/>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35501" y="1293779"/>
            <a:ext cx="1513563" cy="1513563"/>
          </a:xfrm>
          <a:prstGeom prst="rect">
            <a:avLst/>
          </a:prstGeom>
        </p:spPr>
      </p:pic>
    </p:spTree>
    <p:extLst>
      <p:ext uri="{BB962C8B-B14F-4D97-AF65-F5344CB8AC3E}">
        <p14:creationId xmlns:p14="http://schemas.microsoft.com/office/powerpoint/2010/main" val="2598031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things you can do..</a:t>
            </a:r>
            <a:endParaRPr lang="en-US" dirty="0"/>
          </a:p>
        </p:txBody>
      </p:sp>
      <p:sp>
        <p:nvSpPr>
          <p:cNvPr id="3" name="TextBox 2"/>
          <p:cNvSpPr txBox="1"/>
          <p:nvPr/>
        </p:nvSpPr>
        <p:spPr>
          <a:xfrm>
            <a:off x="845127" y="1584317"/>
            <a:ext cx="10953345" cy="4524315"/>
          </a:xfrm>
          <a:prstGeom prst="rect">
            <a:avLst/>
          </a:prstGeom>
          <a:noFill/>
        </p:spPr>
        <p:txBody>
          <a:bodyPr wrap="square" rtlCol="0">
            <a:spAutoFit/>
          </a:bodyPr>
          <a:lstStyle/>
          <a:p>
            <a:pPr marL="342900" indent="-342900">
              <a:lnSpc>
                <a:spcPct val="150000"/>
              </a:lnSpc>
              <a:buFont typeface="+mj-lt"/>
              <a:buAutoNum type="arabicPeriod"/>
            </a:pPr>
            <a:r>
              <a:rPr lang="en-US" dirty="0"/>
              <a:t>Arrange site visits or field trips for students, faculty and </a:t>
            </a:r>
            <a:r>
              <a:rPr lang="en-US" dirty="0" smtClean="0"/>
              <a:t>college advising staff.</a:t>
            </a:r>
          </a:p>
          <a:p>
            <a:pPr marL="342900" indent="-342900">
              <a:lnSpc>
                <a:spcPct val="150000"/>
              </a:lnSpc>
              <a:buFont typeface="+mj-lt"/>
              <a:buAutoNum type="arabicPeriod"/>
            </a:pPr>
            <a:r>
              <a:rPr lang="en-US" dirty="0" smtClean="0"/>
              <a:t>Participate in mock interviews.</a:t>
            </a:r>
          </a:p>
          <a:p>
            <a:pPr marL="342900" indent="-342900">
              <a:lnSpc>
                <a:spcPct val="150000"/>
              </a:lnSpc>
              <a:buFont typeface="+mj-lt"/>
              <a:buAutoNum type="arabicPeriod"/>
            </a:pPr>
            <a:r>
              <a:rPr lang="en-US" dirty="0" smtClean="0"/>
              <a:t>Attend a class to observe student learning.</a:t>
            </a:r>
            <a:endParaRPr lang="en-US" dirty="0"/>
          </a:p>
          <a:p>
            <a:pPr marL="342900" indent="-342900">
              <a:lnSpc>
                <a:spcPct val="150000"/>
              </a:lnSpc>
              <a:buFont typeface="+mj-lt"/>
              <a:buAutoNum type="arabicPeriod"/>
            </a:pPr>
            <a:r>
              <a:rPr lang="en-US" dirty="0" smtClean="0"/>
              <a:t>Facilitate cooperative </a:t>
            </a:r>
            <a:r>
              <a:rPr lang="en-US" dirty="0"/>
              <a:t>education </a:t>
            </a:r>
            <a:r>
              <a:rPr lang="en-US" dirty="0" smtClean="0"/>
              <a:t>work: </a:t>
            </a:r>
            <a:r>
              <a:rPr lang="en-US" dirty="0"/>
              <a:t>clinical experiences, internships, </a:t>
            </a:r>
            <a:r>
              <a:rPr lang="en-US" dirty="0" smtClean="0"/>
              <a:t>apprenticeships. </a:t>
            </a:r>
          </a:p>
          <a:p>
            <a:pPr marL="342900" indent="-342900">
              <a:lnSpc>
                <a:spcPct val="150000"/>
              </a:lnSpc>
              <a:buFont typeface="+mj-lt"/>
              <a:buAutoNum type="arabicPeriod"/>
            </a:pPr>
            <a:r>
              <a:rPr lang="en-US" dirty="0" smtClean="0"/>
              <a:t>Identify faculty </a:t>
            </a:r>
            <a:r>
              <a:rPr lang="en-US" dirty="0"/>
              <a:t>professional </a:t>
            </a:r>
            <a:r>
              <a:rPr lang="en-US" dirty="0" smtClean="0"/>
              <a:t>development opportunities.</a:t>
            </a:r>
            <a:endParaRPr lang="en-US" dirty="0"/>
          </a:p>
          <a:p>
            <a:pPr marL="342900" indent="-342900">
              <a:lnSpc>
                <a:spcPct val="150000"/>
              </a:lnSpc>
              <a:buFont typeface="+mj-lt"/>
              <a:buAutoNum type="arabicPeriod"/>
            </a:pPr>
            <a:r>
              <a:rPr lang="en-US" dirty="0" smtClean="0"/>
              <a:t>Help Clark identify </a:t>
            </a:r>
            <a:r>
              <a:rPr lang="en-US" dirty="0"/>
              <a:t>donations </a:t>
            </a:r>
            <a:r>
              <a:rPr lang="en-US" dirty="0" smtClean="0"/>
              <a:t> of equipment, funding for scholarships, or other </a:t>
            </a:r>
            <a:r>
              <a:rPr lang="en-US" dirty="0"/>
              <a:t>program needs. </a:t>
            </a:r>
          </a:p>
          <a:p>
            <a:pPr marL="342900" indent="-342900">
              <a:lnSpc>
                <a:spcPct val="150000"/>
              </a:lnSpc>
              <a:buFont typeface="+mj-lt"/>
              <a:buAutoNum type="arabicPeriod"/>
            </a:pPr>
            <a:r>
              <a:rPr lang="en-US" dirty="0"/>
              <a:t>Sponsor </a:t>
            </a:r>
            <a:r>
              <a:rPr lang="en-US" dirty="0" smtClean="0"/>
              <a:t>(or be) a guest speaker.</a:t>
            </a:r>
          </a:p>
          <a:p>
            <a:pPr marL="342900" indent="-342900">
              <a:lnSpc>
                <a:spcPct val="150000"/>
              </a:lnSpc>
              <a:buFont typeface="+mj-lt"/>
              <a:buAutoNum type="arabicPeriod"/>
            </a:pPr>
            <a:r>
              <a:rPr lang="en-US" dirty="0" smtClean="0"/>
              <a:t>Recruit new advisory members.</a:t>
            </a:r>
          </a:p>
          <a:p>
            <a:pPr marL="342900" indent="-342900">
              <a:lnSpc>
                <a:spcPct val="150000"/>
              </a:lnSpc>
              <a:buFont typeface="+mj-lt"/>
              <a:buAutoNum type="arabicPeriod"/>
            </a:pPr>
            <a:r>
              <a:rPr lang="en-US" dirty="0" smtClean="0"/>
              <a:t>Host an advisory meeting at your company.</a:t>
            </a:r>
          </a:p>
          <a:p>
            <a:pPr marL="342900" indent="-342900">
              <a:lnSpc>
                <a:spcPct val="150000"/>
              </a:lnSpc>
              <a:buFont typeface="+mj-lt"/>
              <a:buAutoNum type="arabicPeriod"/>
            </a:pPr>
            <a:r>
              <a:rPr lang="en-US" dirty="0" smtClean="0"/>
              <a:t>Coordinate a training video or share industry training materials.</a:t>
            </a:r>
            <a:endParaRPr lang="en-US" dirty="0"/>
          </a:p>
          <a:p>
            <a:pPr marL="342900" indent="-342900">
              <a:buFont typeface="+mj-lt"/>
              <a:buAutoNum type="arabicPeriod"/>
            </a:pPr>
            <a:endParaRPr lang="en-US" dirty="0"/>
          </a:p>
        </p:txBody>
      </p:sp>
    </p:spTree>
    <p:extLst>
      <p:ext uri="{BB962C8B-B14F-4D97-AF65-F5344CB8AC3E}">
        <p14:creationId xmlns:p14="http://schemas.microsoft.com/office/powerpoint/2010/main" val="799997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394943"/>
            <a:ext cx="10515600" cy="1325562"/>
          </a:xfrm>
        </p:spPr>
        <p:txBody>
          <a:bodyPr/>
          <a:lstStyle/>
          <a:p>
            <a:r>
              <a:rPr lang="en-US" dirty="0" smtClean="0"/>
              <a:t>For the good of the order..</a:t>
            </a:r>
            <a:endParaRPr lang="en-US" dirty="0"/>
          </a:p>
        </p:txBody>
      </p:sp>
      <p:sp>
        <p:nvSpPr>
          <p:cNvPr id="3" name="TextBox 2"/>
          <p:cNvSpPr txBox="1"/>
          <p:nvPr/>
        </p:nvSpPr>
        <p:spPr>
          <a:xfrm>
            <a:off x="1021404" y="1720505"/>
            <a:ext cx="10029217" cy="4247317"/>
          </a:xfrm>
          <a:prstGeom prst="rect">
            <a:avLst/>
          </a:prstGeom>
          <a:noFill/>
        </p:spPr>
        <p:txBody>
          <a:bodyPr wrap="square" rtlCol="0">
            <a:spAutoFit/>
          </a:bodyPr>
          <a:lstStyle/>
          <a:p>
            <a:pPr marL="285750" indent="-285750">
              <a:buFont typeface="Wingdings" panose="05000000000000000000" pitchFamily="2" charset="2"/>
              <a:buChar char="ü"/>
            </a:pPr>
            <a:r>
              <a:rPr lang="en-US" dirty="0"/>
              <a:t>All  advisory members will complete </a:t>
            </a:r>
            <a:r>
              <a:rPr lang="en-US" dirty="0" smtClean="0"/>
              <a:t>regular Ethics Training.</a:t>
            </a:r>
            <a:endParaRPr lang="en-US" dirty="0"/>
          </a:p>
          <a:p>
            <a:pPr marL="285750" indent="-285750">
              <a:buFont typeface="Wingdings" panose="05000000000000000000" pitchFamily="2" charset="2"/>
              <a:buChar char="ü"/>
            </a:pPr>
            <a:endParaRPr lang="en-US" dirty="0" smtClean="0"/>
          </a:p>
          <a:p>
            <a:pPr marL="285750" indent="-285750">
              <a:buFont typeface="Wingdings" panose="05000000000000000000" pitchFamily="2" charset="2"/>
              <a:buChar char="ü"/>
            </a:pPr>
            <a:r>
              <a:rPr lang="en-US" dirty="0" smtClean="0"/>
              <a:t>Skills, technical information and equipment ARE the curricula that you help create.</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smtClean="0"/>
              <a:t>Standards and competencies are measureable therefore important.</a:t>
            </a:r>
          </a:p>
          <a:p>
            <a:endParaRPr lang="en-US" dirty="0" smtClean="0"/>
          </a:p>
          <a:p>
            <a:pPr marL="285750" indent="-285750">
              <a:buFont typeface="Wingdings" panose="05000000000000000000" pitchFamily="2" charset="2"/>
              <a:buChar char="ü"/>
            </a:pPr>
            <a:r>
              <a:rPr lang="en-US" dirty="0" smtClean="0"/>
              <a:t>Meeting </a:t>
            </a:r>
            <a:r>
              <a:rPr lang="en-US" dirty="0"/>
              <a:t>agenda </a:t>
            </a:r>
            <a:r>
              <a:rPr lang="en-US" dirty="0" smtClean="0"/>
              <a:t>development is how YOU can shape the meetings.</a:t>
            </a:r>
            <a:endParaRPr lang="en-US" dirty="0"/>
          </a:p>
          <a:p>
            <a:pPr marL="285750" indent="-285750">
              <a:buFont typeface="Wingdings" panose="05000000000000000000" pitchFamily="2" charset="2"/>
              <a:buChar char="ü"/>
            </a:pPr>
            <a:endParaRPr lang="en-US" dirty="0" smtClean="0"/>
          </a:p>
          <a:p>
            <a:pPr marL="285750" indent="-285750">
              <a:buFont typeface="Wingdings" panose="05000000000000000000" pitchFamily="2" charset="2"/>
              <a:buChar char="ü"/>
            </a:pPr>
            <a:r>
              <a:rPr lang="en-US" dirty="0" smtClean="0"/>
              <a:t>Stay focused on the work plan.</a:t>
            </a:r>
            <a:endParaRPr lang="en-US" dirty="0"/>
          </a:p>
          <a:p>
            <a:pPr marL="285750" indent="-285750">
              <a:buFont typeface="Wingdings" panose="05000000000000000000" pitchFamily="2" charset="2"/>
              <a:buChar char="ü"/>
            </a:pPr>
            <a:endParaRPr lang="en-US" dirty="0" smtClean="0"/>
          </a:p>
          <a:p>
            <a:pPr marL="285750" indent="-285750">
              <a:buFont typeface="Wingdings" panose="05000000000000000000" pitchFamily="2" charset="2"/>
              <a:buChar char="ü"/>
            </a:pPr>
            <a:r>
              <a:rPr lang="en-US" dirty="0" smtClean="0"/>
              <a:t>Talk to members about how </a:t>
            </a:r>
            <a:r>
              <a:rPr lang="en-US" dirty="0"/>
              <a:t>to enhance productivity of meetings.</a:t>
            </a:r>
          </a:p>
          <a:p>
            <a:pPr marL="285750" indent="-285750">
              <a:buFont typeface="Wingdings" panose="05000000000000000000" pitchFamily="2" charset="2"/>
              <a:buChar char="ü"/>
            </a:pPr>
            <a:endParaRPr lang="en-US" dirty="0" smtClean="0"/>
          </a:p>
          <a:p>
            <a:pPr marL="285750" indent="-285750">
              <a:buFont typeface="Wingdings" panose="05000000000000000000" pitchFamily="2" charset="2"/>
              <a:buChar char="ü"/>
            </a:pPr>
            <a:r>
              <a:rPr lang="en-US" dirty="0" smtClean="0"/>
              <a:t>Engage </a:t>
            </a:r>
            <a:r>
              <a:rPr lang="en-US" dirty="0"/>
              <a:t>members in meaningful </a:t>
            </a:r>
            <a:r>
              <a:rPr lang="en-US" dirty="0" smtClean="0"/>
              <a:t>discussions; think program improvement!</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4114462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Everyone plays an important role</a:t>
            </a:r>
            <a:endParaRPr lang="en-US" dirty="0"/>
          </a:p>
        </p:txBody>
      </p:sp>
      <p:sp>
        <p:nvSpPr>
          <p:cNvPr id="4" name="TextBox 3"/>
          <p:cNvSpPr txBox="1"/>
          <p:nvPr/>
        </p:nvSpPr>
        <p:spPr>
          <a:xfrm>
            <a:off x="1114843" y="1868599"/>
            <a:ext cx="3764603" cy="2031325"/>
          </a:xfrm>
          <a:prstGeom prst="rect">
            <a:avLst/>
          </a:prstGeom>
          <a:noFill/>
          <a:ln>
            <a:solidFill>
              <a:schemeClr val="accent1"/>
            </a:solidFill>
          </a:ln>
        </p:spPr>
        <p:txBody>
          <a:bodyPr wrap="square" rtlCol="0">
            <a:spAutoFit/>
          </a:bodyPr>
          <a:lstStyle/>
          <a:p>
            <a:r>
              <a:rPr lang="en-US" dirty="0" smtClean="0"/>
              <a:t>Clark College Board of Trustees</a:t>
            </a:r>
          </a:p>
          <a:p>
            <a:endParaRPr lang="en-US" dirty="0" smtClean="0"/>
          </a:p>
          <a:p>
            <a:r>
              <a:rPr lang="en-US" dirty="0" smtClean="0"/>
              <a:t>President Robert Knight</a:t>
            </a:r>
          </a:p>
          <a:p>
            <a:endParaRPr lang="en-US" dirty="0"/>
          </a:p>
          <a:p>
            <a:r>
              <a:rPr lang="en-US" dirty="0" smtClean="0"/>
              <a:t>VP of Instruction Tim Cook</a:t>
            </a:r>
          </a:p>
          <a:p>
            <a:endParaRPr lang="en-US" dirty="0"/>
          </a:p>
          <a:p>
            <a:endParaRPr lang="en-US" dirty="0"/>
          </a:p>
        </p:txBody>
      </p:sp>
      <p:sp>
        <p:nvSpPr>
          <p:cNvPr id="6" name="TextBox 5"/>
          <p:cNvSpPr txBox="1"/>
          <p:nvPr/>
        </p:nvSpPr>
        <p:spPr>
          <a:xfrm>
            <a:off x="2530059" y="3477332"/>
            <a:ext cx="3485219" cy="2585323"/>
          </a:xfrm>
          <a:prstGeom prst="rect">
            <a:avLst/>
          </a:prstGeom>
          <a:noFill/>
          <a:ln>
            <a:solidFill>
              <a:schemeClr val="accent1"/>
            </a:solidFill>
          </a:ln>
        </p:spPr>
        <p:txBody>
          <a:bodyPr wrap="square" rtlCol="0">
            <a:spAutoFit/>
          </a:bodyPr>
          <a:lstStyle/>
          <a:p>
            <a:endParaRPr lang="en-US" dirty="0" smtClean="0"/>
          </a:p>
          <a:p>
            <a:r>
              <a:rPr lang="en-US" dirty="0"/>
              <a:t>Department Dean</a:t>
            </a:r>
          </a:p>
          <a:p>
            <a:endParaRPr lang="en-US" dirty="0"/>
          </a:p>
          <a:p>
            <a:r>
              <a:rPr lang="en-US" dirty="0" smtClean="0"/>
              <a:t>Department Chair</a:t>
            </a:r>
          </a:p>
          <a:p>
            <a:endParaRPr lang="en-US" dirty="0"/>
          </a:p>
          <a:p>
            <a:r>
              <a:rPr lang="en-US" dirty="0" smtClean="0"/>
              <a:t>Faculty &amp; Staff </a:t>
            </a:r>
          </a:p>
          <a:p>
            <a:endParaRPr lang="en-US" dirty="0"/>
          </a:p>
          <a:p>
            <a:r>
              <a:rPr lang="en-US" dirty="0" smtClean="0"/>
              <a:t>Advisory Members</a:t>
            </a:r>
          </a:p>
          <a:p>
            <a:endParaRPr lang="en-US" dirty="0"/>
          </a:p>
        </p:txBody>
      </p:sp>
      <p:sp>
        <p:nvSpPr>
          <p:cNvPr id="7" name="TextBox 6"/>
          <p:cNvSpPr txBox="1"/>
          <p:nvPr/>
        </p:nvSpPr>
        <p:spPr>
          <a:xfrm>
            <a:off x="5184942" y="2848372"/>
            <a:ext cx="4173166" cy="2585323"/>
          </a:xfrm>
          <a:prstGeom prst="rect">
            <a:avLst/>
          </a:prstGeom>
          <a:noFill/>
          <a:ln>
            <a:solidFill>
              <a:schemeClr val="accent1"/>
            </a:solidFill>
          </a:ln>
        </p:spPr>
        <p:txBody>
          <a:bodyPr wrap="square" rtlCol="0">
            <a:spAutoFit/>
          </a:bodyPr>
          <a:lstStyle/>
          <a:p>
            <a:r>
              <a:rPr lang="en-US" dirty="0"/>
              <a:t>Associate Dean of </a:t>
            </a:r>
            <a:r>
              <a:rPr lang="en-US" dirty="0" smtClean="0"/>
              <a:t>Instruction</a:t>
            </a:r>
          </a:p>
          <a:p>
            <a:r>
              <a:rPr lang="en-US" dirty="0" smtClean="0"/>
              <a:t>Rachele Bakic</a:t>
            </a:r>
            <a:endParaRPr lang="en-US" dirty="0"/>
          </a:p>
          <a:p>
            <a:endParaRPr lang="en-US" dirty="0"/>
          </a:p>
          <a:p>
            <a:r>
              <a:rPr lang="en-US" dirty="0"/>
              <a:t>Associate Director of Instructional Programming &amp; </a:t>
            </a:r>
            <a:r>
              <a:rPr lang="en-US" dirty="0" smtClean="0"/>
              <a:t>Innovation</a:t>
            </a:r>
          </a:p>
          <a:p>
            <a:r>
              <a:rPr lang="en-US" dirty="0" smtClean="0"/>
              <a:t>Cathy Sherick</a:t>
            </a:r>
            <a:endParaRPr lang="en-US" dirty="0"/>
          </a:p>
          <a:p>
            <a:endParaRPr lang="en-US" dirty="0"/>
          </a:p>
          <a:p>
            <a:r>
              <a:rPr lang="en-US" dirty="0"/>
              <a:t>Advisory Committees Senior </a:t>
            </a:r>
            <a:r>
              <a:rPr lang="en-US" dirty="0" smtClean="0"/>
              <a:t>Secretary</a:t>
            </a:r>
          </a:p>
          <a:p>
            <a:r>
              <a:rPr lang="en-US" dirty="0" smtClean="0"/>
              <a:t>Nichola Farron</a:t>
            </a:r>
            <a:endParaRPr lang="en-US" dirty="0"/>
          </a:p>
        </p:txBody>
      </p:sp>
      <p:sp>
        <p:nvSpPr>
          <p:cNvPr id="9" name="Explosion 2 8"/>
          <p:cNvSpPr/>
          <p:nvPr/>
        </p:nvSpPr>
        <p:spPr>
          <a:xfrm rot="1530807">
            <a:off x="8199286" y="839899"/>
            <a:ext cx="4006516" cy="3224463"/>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956457" y="1578663"/>
            <a:ext cx="3114074" cy="1569660"/>
          </a:xfrm>
          <a:prstGeom prst="rect">
            <a:avLst/>
          </a:prstGeom>
          <a:noFill/>
        </p:spPr>
        <p:txBody>
          <a:bodyPr wrap="square" rtlCol="0">
            <a:spAutoFit/>
          </a:bodyPr>
          <a:lstStyle/>
          <a:p>
            <a:r>
              <a:rPr lang="en-US" sz="4800" dirty="0" smtClean="0">
                <a:latin typeface="Berlin Sans FB Demi" panose="020E0802020502020306" pitchFamily="34" charset="0"/>
              </a:rPr>
              <a:t>Student Success</a:t>
            </a:r>
            <a:endParaRPr lang="en-US" sz="4800" dirty="0">
              <a:latin typeface="Berlin Sans FB Demi" panose="020E0802020502020306" pitchFamily="34" charset="0"/>
            </a:endParaRPr>
          </a:p>
        </p:txBody>
      </p:sp>
    </p:spTree>
    <p:extLst>
      <p:ext uri="{BB962C8B-B14F-4D97-AF65-F5344CB8AC3E}">
        <p14:creationId xmlns:p14="http://schemas.microsoft.com/office/powerpoint/2010/main" val="194721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ADVISORY COMMITTEE 101</a:t>
            </a:r>
            <a:endParaRPr lang="en-US" dirty="0"/>
          </a:p>
        </p:txBody>
      </p:sp>
      <p:sp>
        <p:nvSpPr>
          <p:cNvPr id="3" name="TextBox 2"/>
          <p:cNvSpPr txBox="1"/>
          <p:nvPr/>
        </p:nvSpPr>
        <p:spPr>
          <a:xfrm>
            <a:off x="845127" y="1536970"/>
            <a:ext cx="10175131" cy="4985980"/>
          </a:xfrm>
          <a:prstGeom prst="rect">
            <a:avLst/>
          </a:prstGeom>
          <a:noFill/>
        </p:spPr>
        <p:txBody>
          <a:bodyPr wrap="square" rtlCol="0">
            <a:spAutoFit/>
          </a:bodyPr>
          <a:lstStyle/>
          <a:p>
            <a:pPr algn="ctr"/>
            <a:r>
              <a:rPr lang="en-US" sz="2000" b="1" dirty="0"/>
              <a:t>State Board Policy - 4.40.20 Advisory Committees for Professional-Technical programs</a:t>
            </a:r>
          </a:p>
          <a:p>
            <a:endParaRPr lang="en-US" b="1" dirty="0"/>
          </a:p>
          <a:p>
            <a:r>
              <a:rPr lang="en-US" dirty="0"/>
              <a:t>Each community and technical college or college district is required to have an industry advisory committee for each program (see </a:t>
            </a:r>
            <a:r>
              <a:rPr lang="en-US" b="1" dirty="0">
                <a:solidFill>
                  <a:srgbClr val="996633"/>
                </a:solidFill>
                <a:hlinkClick r:id="rId2"/>
              </a:rPr>
              <a:t>RCW 28B.50.252</a:t>
            </a:r>
            <a:r>
              <a:rPr lang="en-US" dirty="0"/>
              <a:t>) and to follow approved </a:t>
            </a:r>
            <a:r>
              <a:rPr lang="en-US" b="1" dirty="0">
                <a:solidFill>
                  <a:srgbClr val="FFC000"/>
                </a:solidFill>
                <a:hlinkClick r:id="rId3"/>
              </a:rPr>
              <a:t>College Advisory Committee Procedures</a:t>
            </a:r>
            <a:r>
              <a:rPr lang="en-US" b="1" dirty="0" smtClean="0">
                <a:solidFill>
                  <a:srgbClr val="FFC000"/>
                </a:solidFill>
              </a:rPr>
              <a:t>.</a:t>
            </a:r>
          </a:p>
          <a:p>
            <a:endParaRPr lang="en-US" b="1" dirty="0" smtClean="0">
              <a:solidFill>
                <a:schemeClr val="tx2">
                  <a:lumMod val="60000"/>
                  <a:lumOff val="40000"/>
                </a:schemeClr>
              </a:solidFill>
            </a:endParaRPr>
          </a:p>
          <a:p>
            <a:pPr algn="ctr"/>
            <a:r>
              <a:rPr lang="en-US" b="1" dirty="0" smtClean="0">
                <a:solidFill>
                  <a:schemeClr val="tx2">
                    <a:lumMod val="60000"/>
                    <a:lumOff val="40000"/>
                  </a:schemeClr>
                </a:solidFill>
              </a:rPr>
              <a:t>State Board of Community &amp; Technical Colleges [SBCTC]  </a:t>
            </a:r>
            <a:r>
              <a:rPr lang="en-US" dirty="0">
                <a:solidFill>
                  <a:schemeClr val="tx2">
                    <a:lumMod val="60000"/>
                    <a:lumOff val="40000"/>
                  </a:schemeClr>
                </a:solidFill>
              </a:rPr>
              <a:t>requires </a:t>
            </a:r>
            <a:r>
              <a:rPr lang="en-US" dirty="0" smtClean="0">
                <a:solidFill>
                  <a:schemeClr val="tx2">
                    <a:lumMod val="60000"/>
                    <a:lumOff val="40000"/>
                  </a:schemeClr>
                </a:solidFill>
              </a:rPr>
              <a:t>documented </a:t>
            </a:r>
          </a:p>
          <a:p>
            <a:pPr algn="ctr"/>
            <a:r>
              <a:rPr lang="en-US" dirty="0" smtClean="0">
                <a:solidFill>
                  <a:schemeClr val="tx2">
                    <a:lumMod val="60000"/>
                    <a:lumOff val="40000"/>
                  </a:schemeClr>
                </a:solidFill>
              </a:rPr>
              <a:t>Advisory approval of curricular </a:t>
            </a:r>
            <a:r>
              <a:rPr lang="en-US" dirty="0">
                <a:solidFill>
                  <a:schemeClr val="tx2">
                    <a:lumMod val="60000"/>
                    <a:lumOff val="40000"/>
                  </a:schemeClr>
                </a:solidFill>
              </a:rPr>
              <a:t>and program </a:t>
            </a:r>
            <a:r>
              <a:rPr lang="en-US" dirty="0" smtClean="0">
                <a:solidFill>
                  <a:schemeClr val="tx2">
                    <a:lumMod val="60000"/>
                    <a:lumOff val="40000"/>
                  </a:schemeClr>
                </a:solidFill>
              </a:rPr>
              <a:t>changes.  Clark’s </a:t>
            </a:r>
            <a:r>
              <a:rPr lang="en-US" b="1" dirty="0">
                <a:solidFill>
                  <a:schemeClr val="tx2">
                    <a:lumMod val="60000"/>
                    <a:lumOff val="40000"/>
                  </a:schemeClr>
                </a:solidFill>
              </a:rPr>
              <a:t>Curriculum Committee and the Instructional Planning Team </a:t>
            </a:r>
            <a:r>
              <a:rPr lang="en-US" b="1" dirty="0" smtClean="0">
                <a:solidFill>
                  <a:schemeClr val="tx2">
                    <a:lumMod val="60000"/>
                    <a:lumOff val="40000"/>
                  </a:schemeClr>
                </a:solidFill>
              </a:rPr>
              <a:t> </a:t>
            </a:r>
            <a:r>
              <a:rPr lang="en-US" dirty="0" smtClean="0">
                <a:solidFill>
                  <a:schemeClr val="tx2">
                    <a:lumMod val="60000"/>
                    <a:lumOff val="40000"/>
                  </a:schemeClr>
                </a:solidFill>
              </a:rPr>
              <a:t>require the same.</a:t>
            </a:r>
            <a:endParaRPr lang="en-US" dirty="0">
              <a:solidFill>
                <a:schemeClr val="tx2">
                  <a:lumMod val="60000"/>
                  <a:lumOff val="40000"/>
                </a:schemeClr>
              </a:solidFill>
            </a:endParaRPr>
          </a:p>
          <a:p>
            <a:endParaRPr lang="en-US" b="1" dirty="0">
              <a:solidFill>
                <a:srgbClr val="FFC000"/>
              </a:solidFill>
            </a:endParaRPr>
          </a:p>
          <a:p>
            <a:endParaRPr lang="en-US" sz="2400" b="1" dirty="0" smtClean="0"/>
          </a:p>
          <a:p>
            <a:r>
              <a:rPr lang="en-US" sz="2400" b="1" dirty="0" smtClean="0"/>
              <a:t>YOUR Role</a:t>
            </a:r>
            <a:r>
              <a:rPr lang="en-US" sz="2400" b="1" dirty="0"/>
              <a:t>:  </a:t>
            </a:r>
            <a:r>
              <a:rPr lang="en-US" sz="2000" dirty="0"/>
              <a:t>Ensure the quality of </a:t>
            </a:r>
            <a:r>
              <a:rPr lang="en-US" sz="2000" dirty="0" smtClean="0"/>
              <a:t>the program for effective employment of graduates.</a:t>
            </a:r>
            <a:endParaRPr lang="en-US" sz="2000" dirty="0"/>
          </a:p>
          <a:p>
            <a:endParaRPr lang="en-US" dirty="0" smtClean="0"/>
          </a:p>
          <a:p>
            <a:pPr marL="285750" indent="-285750">
              <a:buFont typeface="Wingdings" panose="05000000000000000000" pitchFamily="2" charset="2"/>
              <a:buChar char="ü"/>
            </a:pPr>
            <a:r>
              <a:rPr lang="en-US" b="1" dirty="0">
                <a:solidFill>
                  <a:schemeClr val="tx2">
                    <a:lumMod val="60000"/>
                    <a:lumOff val="40000"/>
                  </a:schemeClr>
                </a:solidFill>
              </a:rPr>
              <a:t>Provide specifications </a:t>
            </a:r>
            <a:r>
              <a:rPr lang="en-US" b="1" dirty="0" smtClean="0">
                <a:solidFill>
                  <a:schemeClr val="tx2">
                    <a:lumMod val="60000"/>
                    <a:lumOff val="40000"/>
                  </a:schemeClr>
                </a:solidFill>
              </a:rPr>
              <a:t>for programs   (</a:t>
            </a:r>
            <a:r>
              <a:rPr lang="en-US" i="1" dirty="0" smtClean="0">
                <a:solidFill>
                  <a:schemeClr val="tx2">
                    <a:lumMod val="60000"/>
                    <a:lumOff val="40000"/>
                  </a:schemeClr>
                </a:solidFill>
              </a:rPr>
              <a:t>safety, equipment, curriculum</a:t>
            </a:r>
            <a:r>
              <a:rPr lang="en-US" b="1" dirty="0" smtClean="0">
                <a:solidFill>
                  <a:schemeClr val="tx2">
                    <a:lumMod val="60000"/>
                    <a:lumOff val="40000"/>
                  </a:schemeClr>
                </a:solidFill>
              </a:rPr>
              <a:t>)</a:t>
            </a:r>
          </a:p>
          <a:p>
            <a:pPr marL="285750" indent="-285750">
              <a:buFont typeface="Wingdings" panose="05000000000000000000" pitchFamily="2" charset="2"/>
              <a:buChar char="ü"/>
            </a:pPr>
            <a:r>
              <a:rPr lang="en-US" b="1" dirty="0" smtClean="0">
                <a:solidFill>
                  <a:schemeClr val="tx2">
                    <a:lumMod val="60000"/>
                    <a:lumOff val="40000"/>
                  </a:schemeClr>
                </a:solidFill>
              </a:rPr>
              <a:t>Identify </a:t>
            </a:r>
            <a:r>
              <a:rPr lang="en-US" b="1" dirty="0">
                <a:solidFill>
                  <a:schemeClr val="tx2">
                    <a:lumMod val="60000"/>
                    <a:lumOff val="40000"/>
                  </a:schemeClr>
                </a:solidFill>
              </a:rPr>
              <a:t>emerging occupations and </a:t>
            </a:r>
            <a:r>
              <a:rPr lang="en-US" b="1" dirty="0" smtClean="0">
                <a:solidFill>
                  <a:schemeClr val="tx2">
                    <a:lumMod val="60000"/>
                    <a:lumOff val="40000"/>
                  </a:schemeClr>
                </a:solidFill>
              </a:rPr>
              <a:t>skills  </a:t>
            </a:r>
            <a:r>
              <a:rPr lang="en-US" b="1" i="1" dirty="0" smtClean="0">
                <a:solidFill>
                  <a:schemeClr val="tx2">
                    <a:lumMod val="60000"/>
                    <a:lumOff val="40000"/>
                  </a:schemeClr>
                </a:solidFill>
              </a:rPr>
              <a:t>( </a:t>
            </a:r>
            <a:r>
              <a:rPr lang="en-US" i="1" dirty="0" smtClean="0">
                <a:solidFill>
                  <a:schemeClr val="tx2">
                    <a:lumMod val="60000"/>
                    <a:lumOff val="40000"/>
                  </a:schemeClr>
                </a:solidFill>
              </a:rPr>
              <a:t>ten year view)</a:t>
            </a:r>
            <a:endParaRPr lang="en-US" b="1" dirty="0" smtClean="0">
              <a:solidFill>
                <a:schemeClr val="tx2">
                  <a:lumMod val="60000"/>
                  <a:lumOff val="40000"/>
                </a:schemeClr>
              </a:solidFill>
            </a:endParaRPr>
          </a:p>
          <a:p>
            <a:pPr marL="285750" indent="-285750">
              <a:buFont typeface="Wingdings" panose="05000000000000000000" pitchFamily="2" charset="2"/>
              <a:buChar char="ü"/>
            </a:pPr>
            <a:r>
              <a:rPr lang="en-US" b="1" dirty="0" smtClean="0">
                <a:solidFill>
                  <a:schemeClr val="tx2">
                    <a:lumMod val="60000"/>
                    <a:lumOff val="40000"/>
                  </a:schemeClr>
                </a:solidFill>
              </a:rPr>
              <a:t>Connect with students at the program level  (</a:t>
            </a:r>
            <a:r>
              <a:rPr lang="en-US" i="1" dirty="0" smtClean="0">
                <a:solidFill>
                  <a:schemeClr val="tx2">
                    <a:lumMod val="60000"/>
                    <a:lumOff val="40000"/>
                  </a:schemeClr>
                </a:solidFill>
              </a:rPr>
              <a:t>know the talent pool</a:t>
            </a:r>
            <a:r>
              <a:rPr lang="en-US" b="1" dirty="0" smtClean="0">
                <a:solidFill>
                  <a:schemeClr val="tx2">
                    <a:lumMod val="60000"/>
                    <a:lumOff val="40000"/>
                  </a:schemeClr>
                </a:solidFill>
              </a:rPr>
              <a:t>)</a:t>
            </a:r>
          </a:p>
          <a:p>
            <a:endParaRPr lang="en-US" b="1" dirty="0">
              <a:solidFill>
                <a:srgbClr val="FFC000"/>
              </a:solidFill>
            </a:endParaRPr>
          </a:p>
        </p:txBody>
      </p:sp>
    </p:spTree>
    <p:extLst>
      <p:ext uri="{BB962C8B-B14F-4D97-AF65-F5344CB8AC3E}">
        <p14:creationId xmlns:p14="http://schemas.microsoft.com/office/powerpoint/2010/main" val="505224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326849"/>
            <a:ext cx="10515600" cy="1325562"/>
          </a:xfrm>
        </p:spPr>
        <p:txBody>
          <a:bodyPr/>
          <a:lstStyle/>
          <a:p>
            <a:r>
              <a:rPr lang="en-US" dirty="0" smtClean="0"/>
              <a:t>EMPOWERING LEADERSHIP</a:t>
            </a:r>
            <a:endParaRPr lang="en-US" dirty="0"/>
          </a:p>
        </p:txBody>
      </p:sp>
      <p:sp>
        <p:nvSpPr>
          <p:cNvPr id="3" name="TextBox 2"/>
          <p:cNvSpPr txBox="1"/>
          <p:nvPr/>
        </p:nvSpPr>
        <p:spPr>
          <a:xfrm>
            <a:off x="845127" y="1394394"/>
            <a:ext cx="10321047" cy="5909310"/>
          </a:xfrm>
          <a:prstGeom prst="rect">
            <a:avLst/>
          </a:prstGeom>
          <a:noFill/>
        </p:spPr>
        <p:txBody>
          <a:bodyPr wrap="square" rtlCol="0">
            <a:spAutoFit/>
          </a:bodyPr>
          <a:lstStyle/>
          <a:p>
            <a:r>
              <a:rPr lang="en-US" sz="2400" b="1" i="1" dirty="0" smtClean="0"/>
              <a:t>Equip YOU to lead effective meetings!</a:t>
            </a:r>
          </a:p>
          <a:p>
            <a:pPr marL="342900" indent="-342900">
              <a:buFont typeface="Wingdings" panose="05000000000000000000" pitchFamily="2" charset="2"/>
              <a:buChar char="ü"/>
            </a:pPr>
            <a:r>
              <a:rPr lang="en-US" dirty="0" smtClean="0"/>
              <a:t>On time </a:t>
            </a:r>
          </a:p>
          <a:p>
            <a:pPr marL="342900" indent="-342900">
              <a:buFont typeface="Wingdings" panose="05000000000000000000" pitchFamily="2" charset="2"/>
              <a:buChar char="ü"/>
            </a:pPr>
            <a:r>
              <a:rPr lang="en-US" dirty="0" smtClean="0"/>
              <a:t>Interesting</a:t>
            </a:r>
          </a:p>
          <a:p>
            <a:pPr marL="342900" indent="-342900">
              <a:buFont typeface="Wingdings" panose="05000000000000000000" pitchFamily="2" charset="2"/>
              <a:buChar char="ü"/>
            </a:pPr>
            <a:r>
              <a:rPr lang="en-US" dirty="0" smtClean="0"/>
              <a:t>Engaging</a:t>
            </a:r>
          </a:p>
          <a:p>
            <a:pPr marL="342900" indent="-342900">
              <a:buFont typeface="Wingdings" panose="05000000000000000000" pitchFamily="2" charset="2"/>
              <a:buChar char="ü"/>
            </a:pPr>
            <a:r>
              <a:rPr lang="en-US" dirty="0" smtClean="0"/>
              <a:t>Value added</a:t>
            </a:r>
          </a:p>
          <a:p>
            <a:pPr marL="342900" indent="-342900">
              <a:buFont typeface="Wingdings" panose="05000000000000000000" pitchFamily="2" charset="2"/>
              <a:buChar char="ü"/>
            </a:pPr>
            <a:endParaRPr lang="en-US" dirty="0" smtClean="0"/>
          </a:p>
          <a:p>
            <a:r>
              <a:rPr lang="en-US" sz="2400" b="1" i="1" dirty="0" smtClean="0"/>
              <a:t>Encourage YOU to use the knowledge, skills and experience of the group</a:t>
            </a:r>
            <a:r>
              <a:rPr lang="en-US" sz="2400" dirty="0" smtClean="0"/>
              <a:t>!</a:t>
            </a:r>
          </a:p>
          <a:p>
            <a:pPr marL="285750" indent="-285750">
              <a:buFont typeface="Wingdings" panose="05000000000000000000" pitchFamily="2" charset="2"/>
              <a:buChar char="ü"/>
            </a:pPr>
            <a:r>
              <a:rPr lang="en-US" dirty="0" smtClean="0"/>
              <a:t>Ask questions</a:t>
            </a:r>
          </a:p>
          <a:p>
            <a:pPr marL="285750" indent="-285750">
              <a:buFont typeface="Wingdings" panose="05000000000000000000" pitchFamily="2" charset="2"/>
              <a:buChar char="ü"/>
            </a:pPr>
            <a:r>
              <a:rPr lang="en-US" dirty="0" smtClean="0"/>
              <a:t>Evoke future thinking</a:t>
            </a:r>
          </a:p>
          <a:p>
            <a:pPr marL="285750" indent="-285750">
              <a:buFont typeface="Wingdings" panose="05000000000000000000" pitchFamily="2" charset="2"/>
              <a:buChar char="ü"/>
            </a:pPr>
            <a:r>
              <a:rPr lang="en-US" dirty="0" smtClean="0"/>
              <a:t>Build on assets</a:t>
            </a:r>
          </a:p>
          <a:p>
            <a:pPr marL="285750" indent="-285750">
              <a:buFont typeface="Wingdings" panose="05000000000000000000" pitchFamily="2" charset="2"/>
              <a:buChar char="ü"/>
            </a:pPr>
            <a:r>
              <a:rPr lang="en-US" dirty="0" smtClean="0"/>
              <a:t>Move around road blocks</a:t>
            </a:r>
          </a:p>
          <a:p>
            <a:endParaRPr lang="en-US" dirty="0" smtClean="0"/>
          </a:p>
          <a:p>
            <a:r>
              <a:rPr lang="en-US" sz="2400" b="1" i="1" dirty="0" smtClean="0"/>
              <a:t>Enable YOU to build capacity that is mutually valuable!</a:t>
            </a:r>
          </a:p>
          <a:p>
            <a:pPr marL="285750" indent="-285750">
              <a:buFont typeface="Wingdings" panose="05000000000000000000" pitchFamily="2" charset="2"/>
              <a:buChar char="ü"/>
            </a:pPr>
            <a:r>
              <a:rPr lang="en-US" i="1" dirty="0" smtClean="0"/>
              <a:t>Use strategy</a:t>
            </a:r>
          </a:p>
          <a:p>
            <a:pPr marL="285750" indent="-285750">
              <a:buFont typeface="Wingdings" panose="05000000000000000000" pitchFamily="2" charset="2"/>
              <a:buChar char="ü"/>
            </a:pPr>
            <a:r>
              <a:rPr lang="en-US" dirty="0" smtClean="0"/>
              <a:t>Employ data</a:t>
            </a:r>
          </a:p>
          <a:p>
            <a:pPr marL="285750" indent="-285750">
              <a:buFont typeface="Wingdings" panose="05000000000000000000" pitchFamily="2" charset="2"/>
              <a:buChar char="ü"/>
            </a:pPr>
            <a:r>
              <a:rPr lang="en-US" dirty="0" smtClean="0"/>
              <a:t>Seek opportunities</a:t>
            </a:r>
          </a:p>
          <a:p>
            <a:pPr marL="285750" indent="-285750">
              <a:buFont typeface="Wingdings" panose="05000000000000000000" pitchFamily="2" charset="2"/>
              <a:buChar char="ü"/>
            </a:pPr>
            <a:r>
              <a:rPr lang="en-US" dirty="0" smtClean="0"/>
              <a:t>Grow the output</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193645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MEETINGS THAT MATTER</a:t>
            </a:r>
            <a:endParaRPr lang="en-US" dirty="0"/>
          </a:p>
        </p:txBody>
      </p:sp>
      <p:sp>
        <p:nvSpPr>
          <p:cNvPr id="3" name="TextBox 2"/>
          <p:cNvSpPr txBox="1"/>
          <p:nvPr/>
        </p:nvSpPr>
        <p:spPr>
          <a:xfrm>
            <a:off x="1408741" y="1380037"/>
            <a:ext cx="8143230" cy="5262979"/>
          </a:xfrm>
          <a:prstGeom prst="rect">
            <a:avLst/>
          </a:prstGeom>
          <a:noFill/>
        </p:spPr>
        <p:txBody>
          <a:bodyPr wrap="square" rtlCol="0">
            <a:spAutoFit/>
          </a:bodyPr>
          <a:lstStyle/>
          <a:p>
            <a:r>
              <a:rPr lang="en-US" sz="2000" b="1" i="1" dirty="0" smtClean="0"/>
              <a:t>GETTING PEOPLE INVESTED</a:t>
            </a:r>
          </a:p>
          <a:p>
            <a:endParaRPr lang="en-US" sz="2000" i="1" dirty="0" smtClean="0"/>
          </a:p>
          <a:p>
            <a:pPr marL="285750" indent="-285750">
              <a:buFont typeface="Wingdings" panose="05000000000000000000" pitchFamily="2" charset="2"/>
              <a:buChar char="ü"/>
            </a:pPr>
            <a:r>
              <a:rPr lang="en-US" dirty="0" smtClean="0"/>
              <a:t>Speak clearly and succinctly </a:t>
            </a:r>
          </a:p>
          <a:p>
            <a:pPr marL="285750" indent="-285750">
              <a:buFont typeface="Wingdings" panose="05000000000000000000" pitchFamily="2" charset="2"/>
              <a:buChar char="ü"/>
            </a:pPr>
            <a:r>
              <a:rPr lang="en-US" dirty="0" smtClean="0"/>
              <a:t>Be tactful and show an interest, use humor, have fun</a:t>
            </a:r>
          </a:p>
          <a:p>
            <a:pPr marL="285750" indent="-285750">
              <a:buFont typeface="Wingdings" panose="05000000000000000000" pitchFamily="2" charset="2"/>
              <a:buChar char="ü"/>
            </a:pPr>
            <a:r>
              <a:rPr lang="en-US" dirty="0" smtClean="0"/>
              <a:t>Respect confidences, be impartial and objective</a:t>
            </a:r>
          </a:p>
          <a:p>
            <a:pPr marL="285750" indent="-285750">
              <a:buFont typeface="Wingdings" panose="05000000000000000000" pitchFamily="2" charset="2"/>
              <a:buChar char="ü"/>
            </a:pPr>
            <a:r>
              <a:rPr lang="en-US" dirty="0" smtClean="0"/>
              <a:t>Use good ideas</a:t>
            </a:r>
          </a:p>
          <a:p>
            <a:endParaRPr lang="en-US" dirty="0"/>
          </a:p>
          <a:p>
            <a:r>
              <a:rPr lang="en-US" sz="2000" b="1" i="1" dirty="0" smtClean="0"/>
              <a:t>START </a:t>
            </a:r>
            <a:r>
              <a:rPr lang="en-US" sz="2000" b="1" i="1" dirty="0"/>
              <a:t>AND FINISH ON TIME </a:t>
            </a:r>
            <a:endParaRPr lang="en-US" sz="2000" b="1" i="1" dirty="0" smtClean="0"/>
          </a:p>
          <a:p>
            <a:endParaRPr lang="en-US" sz="2000" b="1" i="1" dirty="0"/>
          </a:p>
          <a:p>
            <a:pPr marL="285750" indent="-285750">
              <a:buFont typeface="Wingdings" panose="05000000000000000000" pitchFamily="2" charset="2"/>
              <a:buChar char="ü"/>
            </a:pPr>
            <a:r>
              <a:rPr lang="en-US" dirty="0"/>
              <a:t>Respecting people and their time</a:t>
            </a:r>
          </a:p>
          <a:p>
            <a:pPr marL="285750" indent="-285750">
              <a:buFont typeface="Wingdings" panose="05000000000000000000" pitchFamily="2" charset="2"/>
              <a:buChar char="ü"/>
            </a:pPr>
            <a:r>
              <a:rPr lang="en-US" dirty="0"/>
              <a:t>Expecting everyone to come prepared </a:t>
            </a:r>
            <a:endParaRPr lang="en-US" dirty="0" smtClean="0"/>
          </a:p>
          <a:p>
            <a:pPr marL="285750" indent="-285750">
              <a:buFont typeface="Wingdings" panose="05000000000000000000" pitchFamily="2" charset="2"/>
              <a:buChar char="ü"/>
            </a:pPr>
            <a:r>
              <a:rPr lang="en-US" dirty="0" smtClean="0"/>
              <a:t>Know the agenda</a:t>
            </a:r>
            <a:endParaRPr lang="en-US" dirty="0"/>
          </a:p>
          <a:p>
            <a:endParaRPr lang="en-US" dirty="0"/>
          </a:p>
          <a:p>
            <a:r>
              <a:rPr lang="en-US" sz="2000" b="1" i="1" dirty="0"/>
              <a:t>KEEP ON TASK AND ON </a:t>
            </a:r>
            <a:r>
              <a:rPr lang="en-US" sz="2000" b="1" i="1" dirty="0" smtClean="0"/>
              <a:t>TARGET</a:t>
            </a:r>
          </a:p>
          <a:p>
            <a:endParaRPr lang="en-US" sz="2000" b="1" i="1" dirty="0" smtClean="0"/>
          </a:p>
          <a:p>
            <a:pPr marL="285750" indent="-285750">
              <a:buFont typeface="Wingdings" panose="05000000000000000000" pitchFamily="2" charset="2"/>
              <a:buChar char="ü"/>
            </a:pPr>
            <a:r>
              <a:rPr lang="en-US" dirty="0" smtClean="0"/>
              <a:t>Be </a:t>
            </a:r>
            <a:r>
              <a:rPr lang="en-US" dirty="0"/>
              <a:t>ready to delegate</a:t>
            </a:r>
          </a:p>
          <a:p>
            <a:pPr marL="285750" indent="-285750">
              <a:buFont typeface="Wingdings" panose="05000000000000000000" pitchFamily="2" charset="2"/>
              <a:buChar char="ü"/>
            </a:pPr>
            <a:r>
              <a:rPr lang="en-US" dirty="0"/>
              <a:t>Make sure decisions are made and </a:t>
            </a:r>
            <a:r>
              <a:rPr lang="en-US" dirty="0" smtClean="0"/>
              <a:t>recorded</a:t>
            </a:r>
          </a:p>
          <a:p>
            <a:pPr marL="285750" indent="-285750">
              <a:buFont typeface="Wingdings" panose="05000000000000000000" pitchFamily="2" charset="2"/>
              <a:buChar char="ü"/>
            </a:pPr>
            <a:r>
              <a:rPr lang="en-US" dirty="0" smtClean="0"/>
              <a:t>Encourage good questions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6440" y="365760"/>
            <a:ext cx="2168072" cy="2254795"/>
          </a:xfrm>
          <a:prstGeom prst="rect">
            <a:avLst/>
          </a:prstGeom>
        </p:spPr>
      </p:pic>
    </p:spTree>
    <p:extLst>
      <p:ext uri="{BB962C8B-B14F-4D97-AF65-F5344CB8AC3E}">
        <p14:creationId xmlns:p14="http://schemas.microsoft.com/office/powerpoint/2010/main" val="252364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ON INVESTMENT</a:t>
            </a:r>
            <a:endParaRPr lang="en-US" dirty="0"/>
          </a:p>
        </p:txBody>
      </p:sp>
      <p:sp>
        <p:nvSpPr>
          <p:cNvPr id="3" name="Rectangle 2"/>
          <p:cNvSpPr/>
          <p:nvPr/>
        </p:nvSpPr>
        <p:spPr>
          <a:xfrm>
            <a:off x="1394296" y="1532745"/>
            <a:ext cx="9072665" cy="5170646"/>
          </a:xfrm>
          <a:prstGeom prst="rect">
            <a:avLst/>
          </a:prstGeom>
        </p:spPr>
        <p:txBody>
          <a:bodyPr wrap="square">
            <a:spAutoFit/>
          </a:bodyPr>
          <a:lstStyle/>
          <a:p>
            <a:r>
              <a:rPr lang="en-US" sz="2000" b="1" i="1" dirty="0" smtClean="0"/>
              <a:t>BUILDING THE MUTUAL MISSION</a:t>
            </a:r>
          </a:p>
          <a:p>
            <a:endParaRPr lang="en-US" b="1" i="1" dirty="0"/>
          </a:p>
          <a:p>
            <a:pPr marL="285750" indent="-285750">
              <a:buFont typeface="Wingdings" panose="05000000000000000000" pitchFamily="2" charset="2"/>
              <a:buChar char="ü"/>
            </a:pPr>
            <a:r>
              <a:rPr lang="en-US" dirty="0" smtClean="0"/>
              <a:t>Focus on the shared goal </a:t>
            </a:r>
          </a:p>
          <a:p>
            <a:pPr marL="285750" indent="-285750">
              <a:buFont typeface="Wingdings" panose="05000000000000000000" pitchFamily="2" charset="2"/>
              <a:buChar char="ü"/>
            </a:pPr>
            <a:r>
              <a:rPr lang="en-US" dirty="0" smtClean="0"/>
              <a:t>Know the assets you can leverage</a:t>
            </a:r>
          </a:p>
          <a:p>
            <a:pPr marL="285750" indent="-285750">
              <a:buFont typeface="Wingdings" panose="05000000000000000000" pitchFamily="2" charset="2"/>
              <a:buChar char="ü"/>
            </a:pPr>
            <a:r>
              <a:rPr lang="en-US" dirty="0" smtClean="0"/>
              <a:t>Tools that work for everyone</a:t>
            </a:r>
          </a:p>
          <a:p>
            <a:endParaRPr lang="en-US" i="1" dirty="0" smtClean="0"/>
          </a:p>
          <a:p>
            <a:r>
              <a:rPr lang="en-US" sz="2000" b="1" i="1" dirty="0" smtClean="0"/>
              <a:t>KNOW </a:t>
            </a:r>
            <a:r>
              <a:rPr lang="en-US" sz="2000" b="1" i="1" dirty="0"/>
              <a:t>WHAT’S UP!</a:t>
            </a:r>
          </a:p>
          <a:p>
            <a:endParaRPr lang="en-US" i="1" dirty="0"/>
          </a:p>
          <a:p>
            <a:pPr marL="285750" indent="-285750">
              <a:buFont typeface="Wingdings" panose="05000000000000000000" pitchFamily="2" charset="2"/>
              <a:buChar char="ü"/>
            </a:pPr>
            <a:r>
              <a:rPr lang="en-US" dirty="0"/>
              <a:t>Know how your industry works and how to translate that</a:t>
            </a:r>
          </a:p>
          <a:p>
            <a:pPr marL="285750" indent="-285750">
              <a:buFont typeface="Wingdings" panose="05000000000000000000" pitchFamily="2" charset="2"/>
              <a:buChar char="ü"/>
            </a:pPr>
            <a:r>
              <a:rPr lang="en-US" dirty="0"/>
              <a:t>Know how Clark works and who can help</a:t>
            </a:r>
          </a:p>
          <a:p>
            <a:pPr marL="285750" indent="-285750">
              <a:buFont typeface="Wingdings" panose="05000000000000000000" pitchFamily="2" charset="2"/>
              <a:buChar char="ü"/>
            </a:pPr>
            <a:r>
              <a:rPr lang="en-US" dirty="0"/>
              <a:t>Know about the community, the politics, the volunteers and sectors</a:t>
            </a:r>
          </a:p>
          <a:p>
            <a:endParaRPr lang="en-US" dirty="0"/>
          </a:p>
          <a:p>
            <a:r>
              <a:rPr lang="en-US" sz="2000" b="1" i="1" dirty="0" smtClean="0"/>
              <a:t>GET TO THE DECISION</a:t>
            </a:r>
          </a:p>
          <a:p>
            <a:endParaRPr lang="en-US" b="1" i="1" dirty="0" smtClean="0"/>
          </a:p>
          <a:p>
            <a:pPr marL="285750" indent="-285750">
              <a:buFont typeface="Wingdings" panose="05000000000000000000" pitchFamily="2" charset="2"/>
              <a:buChar char="ü"/>
            </a:pPr>
            <a:r>
              <a:rPr lang="en-US" dirty="0"/>
              <a:t>Ask </a:t>
            </a:r>
            <a:r>
              <a:rPr lang="en-US" dirty="0" smtClean="0"/>
              <a:t>questions</a:t>
            </a:r>
            <a:endParaRPr lang="en-US" dirty="0"/>
          </a:p>
          <a:p>
            <a:pPr marL="285750" indent="-285750">
              <a:buFont typeface="Wingdings" panose="05000000000000000000" pitchFamily="2" charset="2"/>
              <a:buChar char="ü"/>
            </a:pPr>
            <a:r>
              <a:rPr lang="en-US" dirty="0"/>
              <a:t>Evoke future thinking</a:t>
            </a:r>
          </a:p>
          <a:p>
            <a:pPr marL="285750" indent="-285750">
              <a:buFont typeface="Wingdings" panose="05000000000000000000" pitchFamily="2" charset="2"/>
              <a:buChar char="ü"/>
            </a:pPr>
            <a:r>
              <a:rPr lang="en-US" dirty="0" smtClean="0"/>
              <a:t>Identify </a:t>
            </a:r>
            <a:r>
              <a:rPr lang="en-US" dirty="0"/>
              <a:t>road blocks</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1915" y="687558"/>
            <a:ext cx="2603797" cy="1226789"/>
          </a:xfrm>
          <a:prstGeom prst="rect">
            <a:avLst/>
          </a:prstGeom>
        </p:spPr>
      </p:pic>
    </p:spTree>
    <p:extLst>
      <p:ext uri="{BB962C8B-B14F-4D97-AF65-F5344CB8AC3E}">
        <p14:creationId xmlns:p14="http://schemas.microsoft.com/office/powerpoint/2010/main" val="1481901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ROBERTS RULES OF ORDER</a:t>
            </a:r>
            <a:endParaRPr lang="en-US" dirty="0"/>
          </a:p>
        </p:txBody>
      </p:sp>
      <p:sp>
        <p:nvSpPr>
          <p:cNvPr id="3" name="TextBox 2"/>
          <p:cNvSpPr txBox="1"/>
          <p:nvPr/>
        </p:nvSpPr>
        <p:spPr>
          <a:xfrm>
            <a:off x="914400" y="1691322"/>
            <a:ext cx="10680970" cy="5601533"/>
          </a:xfrm>
          <a:prstGeom prst="rect">
            <a:avLst/>
          </a:prstGeom>
          <a:noFill/>
        </p:spPr>
        <p:txBody>
          <a:bodyPr wrap="square" rtlCol="0">
            <a:spAutoFit/>
          </a:bodyPr>
          <a:lstStyle/>
          <a:p>
            <a:pPr algn="ctr"/>
            <a:r>
              <a:rPr lang="en-US" dirty="0" smtClean="0"/>
              <a:t>“ Robert's </a:t>
            </a:r>
            <a:r>
              <a:rPr lang="en-US" dirty="0"/>
              <a:t>Rules provides for constructive and democratic meetings, to help, not hinder, the business of the assembly. Provides common rules and procedures for deliberation and debate in order to place the whole </a:t>
            </a:r>
            <a:r>
              <a:rPr lang="en-US" dirty="0" smtClean="0"/>
              <a:t>   membership </a:t>
            </a:r>
            <a:r>
              <a:rPr lang="en-US" dirty="0"/>
              <a:t>on the same footing and speaking the same language</a:t>
            </a:r>
            <a:r>
              <a:rPr lang="en-US" dirty="0" smtClean="0"/>
              <a:t>.”                 </a:t>
            </a:r>
            <a:r>
              <a:rPr lang="en-US" sz="1100" dirty="0" smtClean="0">
                <a:hlinkClick r:id="rId2"/>
              </a:rPr>
              <a:t>www.robertsrules.org</a:t>
            </a:r>
            <a:endParaRPr lang="en-US" sz="1100" dirty="0" smtClean="0"/>
          </a:p>
          <a:p>
            <a:pPr algn="ctr"/>
            <a:endParaRPr lang="en-US" sz="1100" dirty="0"/>
          </a:p>
          <a:p>
            <a:endParaRPr lang="en-US" dirty="0" smtClean="0"/>
          </a:p>
          <a:p>
            <a:r>
              <a:rPr lang="en-US" dirty="0">
                <a:hlinkClick r:id="rId3"/>
              </a:rPr>
              <a:t>https://</a:t>
            </a:r>
            <a:r>
              <a:rPr lang="en-US" dirty="0" smtClean="0">
                <a:hlinkClick r:id="rId3"/>
              </a:rPr>
              <a:t>www.youtube.com/watch?v=7Nli0yunikc</a:t>
            </a:r>
            <a:endParaRPr lang="en-US" dirty="0" smtClean="0"/>
          </a:p>
          <a:p>
            <a:endParaRPr lang="en-US" dirty="0" smtClean="0"/>
          </a:p>
          <a:p>
            <a:endParaRPr lang="en-US" dirty="0"/>
          </a:p>
          <a:p>
            <a:r>
              <a:rPr lang="en-US" dirty="0" smtClean="0"/>
              <a:t>MOTION            The statement that explains and frames the decision for the group</a:t>
            </a:r>
          </a:p>
          <a:p>
            <a:endParaRPr lang="en-US" dirty="0"/>
          </a:p>
          <a:p>
            <a:r>
              <a:rPr lang="en-US" dirty="0" smtClean="0"/>
              <a:t>SECOND             This action allows the motion to be discussed</a:t>
            </a:r>
          </a:p>
          <a:p>
            <a:endParaRPr lang="en-US" dirty="0"/>
          </a:p>
          <a:p>
            <a:r>
              <a:rPr lang="en-US" dirty="0" smtClean="0"/>
              <a:t>DISCUSSION      Provides opportunity to change the motion, debate merits, and make comments for the </a:t>
            </a:r>
          </a:p>
          <a:p>
            <a:r>
              <a:rPr lang="en-US" dirty="0"/>
              <a:t> </a:t>
            </a:r>
            <a:r>
              <a:rPr lang="en-US" dirty="0" smtClean="0"/>
              <a:t>                             record that may inform future decisions.</a:t>
            </a:r>
          </a:p>
          <a:p>
            <a:endParaRPr lang="en-US" dirty="0"/>
          </a:p>
          <a:p>
            <a:r>
              <a:rPr lang="en-US" dirty="0" smtClean="0"/>
              <a:t>VOTE	            The decision point wherein’ everyone is on board or not.</a:t>
            </a:r>
            <a:endParaRPr lang="en-US" sz="1100" dirty="0" smtClean="0"/>
          </a:p>
          <a:p>
            <a:pPr algn="ctr"/>
            <a:endParaRPr lang="en-US" sz="1100" dirty="0"/>
          </a:p>
          <a:p>
            <a:pPr algn="ctr"/>
            <a:endParaRPr lang="en-US" sz="1100" dirty="0" smtClean="0"/>
          </a:p>
          <a:p>
            <a:pPr algn="ctr"/>
            <a:endParaRPr lang="en-US" sz="1100" dirty="0"/>
          </a:p>
          <a:p>
            <a:pPr algn="ctr"/>
            <a:endParaRPr lang="en-US" sz="1100" dirty="0" smtClean="0"/>
          </a:p>
          <a:p>
            <a:pPr algn="ctr"/>
            <a:endParaRPr lang="en-US" sz="1100" dirty="0"/>
          </a:p>
          <a:p>
            <a:pPr algn="ctr"/>
            <a:endParaRPr lang="en-US" sz="1100" dirty="0" smtClean="0"/>
          </a:p>
          <a:p>
            <a:pPr algn="ctr"/>
            <a:endParaRPr lang="en-US" sz="1100" dirty="0"/>
          </a:p>
        </p:txBody>
      </p:sp>
    </p:spTree>
    <p:extLst>
      <p:ext uri="{BB962C8B-B14F-4D97-AF65-F5344CB8AC3E}">
        <p14:creationId xmlns:p14="http://schemas.microsoft.com/office/powerpoint/2010/main" val="40587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a:t>
            </a:r>
            <a:endParaRPr lang="en-US" dirty="0"/>
          </a:p>
        </p:txBody>
      </p:sp>
      <p:sp>
        <p:nvSpPr>
          <p:cNvPr id="3" name="TextBox 2"/>
          <p:cNvSpPr txBox="1"/>
          <p:nvPr/>
        </p:nvSpPr>
        <p:spPr>
          <a:xfrm>
            <a:off x="952131" y="1536971"/>
            <a:ext cx="10301592" cy="4813625"/>
          </a:xfrm>
          <a:prstGeom prst="rect">
            <a:avLst/>
          </a:prstGeom>
          <a:noFill/>
        </p:spPr>
        <p:txBody>
          <a:bodyPr wrap="square" rtlCol="0">
            <a:spAutoFit/>
          </a:bodyPr>
          <a:lstStyle/>
          <a:p>
            <a:pPr algn="ctr" defTabSz="509588">
              <a:lnSpc>
                <a:spcPct val="95000"/>
              </a:lnSpc>
              <a:spcBef>
                <a:spcPct val="45000"/>
              </a:spcBef>
              <a:buClr>
                <a:srgbClr val="DC241F"/>
              </a:buClr>
            </a:pPr>
            <a:r>
              <a:rPr lang="en-US" sz="2000" dirty="0"/>
              <a:t>Advisory Member ethics training is required for all advisory committee members by the </a:t>
            </a:r>
            <a:endParaRPr lang="en-US" sz="2000" dirty="0" smtClean="0"/>
          </a:p>
          <a:p>
            <a:pPr algn="ctr" defTabSz="509588">
              <a:lnSpc>
                <a:spcPct val="95000"/>
              </a:lnSpc>
              <a:spcBef>
                <a:spcPct val="45000"/>
              </a:spcBef>
              <a:buClr>
                <a:srgbClr val="DC241F"/>
              </a:buClr>
            </a:pPr>
            <a:r>
              <a:rPr lang="en-US" sz="2000" dirty="0" smtClean="0"/>
              <a:t>State </a:t>
            </a:r>
            <a:r>
              <a:rPr lang="en-US" sz="2000" dirty="0"/>
              <a:t>Board for Community Colleges. </a:t>
            </a:r>
            <a:endParaRPr lang="en-US" sz="2000" dirty="0" smtClean="0"/>
          </a:p>
          <a:p>
            <a:pPr algn="ctr" defTabSz="509588">
              <a:lnSpc>
                <a:spcPct val="95000"/>
              </a:lnSpc>
              <a:spcBef>
                <a:spcPct val="45000"/>
              </a:spcBef>
              <a:buClr>
                <a:srgbClr val="DC241F"/>
              </a:buClr>
            </a:pPr>
            <a:r>
              <a:rPr lang="en-US" sz="2000" dirty="0" smtClean="0"/>
              <a:t>Chapter</a:t>
            </a:r>
            <a:r>
              <a:rPr lang="en-US" sz="2000" dirty="0"/>
              <a:t> 4.40.20 Advisory Committee training “…should include pertinent sections of the Washington Ethics Law as it pertains to their involvement with the college</a:t>
            </a:r>
            <a:r>
              <a:rPr lang="en-US" sz="2000" dirty="0" smtClean="0"/>
              <a:t>.”</a:t>
            </a:r>
          </a:p>
          <a:p>
            <a:pPr lvl="0" defTabSz="509588">
              <a:lnSpc>
                <a:spcPct val="95000"/>
              </a:lnSpc>
              <a:spcBef>
                <a:spcPct val="45000"/>
              </a:spcBef>
              <a:buClr>
                <a:srgbClr val="DC241F"/>
              </a:buClr>
            </a:pPr>
            <a:r>
              <a:rPr lang="en-US" sz="3200" kern="0" dirty="0" smtClean="0">
                <a:solidFill>
                  <a:srgbClr val="FFFFFF"/>
                </a:solidFill>
                <a:latin typeface="Gill Sans MT"/>
              </a:rPr>
              <a:t>FIVE </a:t>
            </a:r>
            <a:r>
              <a:rPr lang="en-US" sz="3200" kern="0" dirty="0">
                <a:solidFill>
                  <a:srgbClr val="FFFFFF"/>
                </a:solidFill>
                <a:latin typeface="Gill Sans MT"/>
              </a:rPr>
              <a:t>CORE PRINCIPLES</a:t>
            </a:r>
          </a:p>
          <a:p>
            <a:pPr marL="339725" lvl="0" indent="-339725">
              <a:lnSpc>
                <a:spcPct val="95000"/>
              </a:lnSpc>
              <a:spcBef>
                <a:spcPct val="45000"/>
              </a:spcBef>
              <a:buClr>
                <a:srgbClr val="DC241F"/>
              </a:buClr>
              <a:buFont typeface="+mj-lt"/>
              <a:buAutoNum type="arabicPeriod"/>
            </a:pPr>
            <a:r>
              <a:rPr lang="en-US" sz="2400" dirty="0"/>
              <a:t>Objectivity</a:t>
            </a:r>
          </a:p>
          <a:p>
            <a:pPr marL="339725" lvl="0" indent="-339725">
              <a:lnSpc>
                <a:spcPct val="95000"/>
              </a:lnSpc>
              <a:spcBef>
                <a:spcPct val="45000"/>
              </a:spcBef>
              <a:buClr>
                <a:srgbClr val="DC241F"/>
              </a:buClr>
              <a:buFont typeface="+mj-lt"/>
              <a:buAutoNum type="arabicPeriod"/>
            </a:pPr>
            <a:r>
              <a:rPr lang="en-US" sz="2400" dirty="0"/>
              <a:t>Selflessness</a:t>
            </a:r>
          </a:p>
          <a:p>
            <a:pPr marL="339725" lvl="0" indent="-339725">
              <a:lnSpc>
                <a:spcPct val="95000"/>
              </a:lnSpc>
              <a:spcBef>
                <a:spcPct val="45000"/>
              </a:spcBef>
              <a:buClr>
                <a:srgbClr val="DC241F"/>
              </a:buClr>
              <a:buFont typeface="+mj-lt"/>
              <a:buAutoNum type="arabicPeriod"/>
            </a:pPr>
            <a:r>
              <a:rPr lang="en-US" sz="2400" dirty="0"/>
              <a:t>Stewardship</a:t>
            </a:r>
          </a:p>
          <a:p>
            <a:pPr marL="339725" lvl="0" indent="-339725">
              <a:lnSpc>
                <a:spcPct val="95000"/>
              </a:lnSpc>
              <a:spcBef>
                <a:spcPct val="45000"/>
              </a:spcBef>
              <a:buClr>
                <a:srgbClr val="DC241F"/>
              </a:buClr>
              <a:buFont typeface="+mj-lt"/>
              <a:buAutoNum type="arabicPeriod"/>
            </a:pPr>
            <a:r>
              <a:rPr lang="en-US" sz="2400" dirty="0"/>
              <a:t>Transparency</a:t>
            </a:r>
          </a:p>
          <a:p>
            <a:pPr marL="339725" lvl="0" indent="-339725">
              <a:lnSpc>
                <a:spcPct val="95000"/>
              </a:lnSpc>
              <a:spcBef>
                <a:spcPct val="45000"/>
              </a:spcBef>
              <a:buClr>
                <a:srgbClr val="DC241F"/>
              </a:buClr>
              <a:buFont typeface="+mj-lt"/>
              <a:buAutoNum type="arabicPeriod"/>
            </a:pPr>
            <a:r>
              <a:rPr lang="en-US" sz="2400" dirty="0"/>
              <a:t>Integrity</a:t>
            </a:r>
          </a:p>
        </p:txBody>
      </p:sp>
    </p:spTree>
    <p:extLst>
      <p:ext uri="{BB962C8B-B14F-4D97-AF65-F5344CB8AC3E}">
        <p14:creationId xmlns:p14="http://schemas.microsoft.com/office/powerpoint/2010/main" val="2835491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093" y="365760"/>
            <a:ext cx="10515600" cy="1325562"/>
          </a:xfrm>
        </p:spPr>
        <p:txBody>
          <a:bodyPr/>
          <a:lstStyle/>
          <a:p>
            <a:r>
              <a:rPr lang="en-US" dirty="0" smtClean="0"/>
              <a:t>BUILDING CAPACITY</a:t>
            </a:r>
            <a:endParaRPr lang="en-US" dirty="0"/>
          </a:p>
        </p:txBody>
      </p:sp>
      <p:sp>
        <p:nvSpPr>
          <p:cNvPr id="3" name="Rectangle 2"/>
          <p:cNvSpPr/>
          <p:nvPr/>
        </p:nvSpPr>
        <p:spPr>
          <a:xfrm>
            <a:off x="1834105" y="1438402"/>
            <a:ext cx="8537643" cy="5139869"/>
          </a:xfrm>
          <a:prstGeom prst="rect">
            <a:avLst/>
          </a:prstGeom>
        </p:spPr>
        <p:txBody>
          <a:bodyPr wrap="square">
            <a:spAutoFit/>
          </a:bodyPr>
          <a:lstStyle/>
          <a:p>
            <a:r>
              <a:rPr lang="en-US" sz="2000" b="1" i="1" dirty="0" smtClean="0"/>
              <a:t>KNOW WHAT IS MUTUALLY VALUABLE</a:t>
            </a:r>
            <a:endParaRPr lang="en-US" sz="2000" b="1" i="1" dirty="0"/>
          </a:p>
          <a:p>
            <a:pPr marL="285750" indent="-285750">
              <a:buFont typeface="Wingdings" panose="05000000000000000000" pitchFamily="2" charset="2"/>
              <a:buChar char="ü"/>
            </a:pPr>
            <a:r>
              <a:rPr lang="en-US" dirty="0"/>
              <a:t>Use strategy</a:t>
            </a:r>
          </a:p>
          <a:p>
            <a:pPr marL="285750" indent="-285750">
              <a:buFont typeface="Wingdings" panose="05000000000000000000" pitchFamily="2" charset="2"/>
              <a:buChar char="ü"/>
            </a:pPr>
            <a:r>
              <a:rPr lang="en-US" dirty="0"/>
              <a:t>Employ data</a:t>
            </a:r>
          </a:p>
          <a:p>
            <a:pPr marL="285750" indent="-285750">
              <a:buFont typeface="Wingdings" panose="05000000000000000000" pitchFamily="2" charset="2"/>
              <a:buChar char="ü"/>
            </a:pPr>
            <a:r>
              <a:rPr lang="en-US" dirty="0"/>
              <a:t>Seek opportunities</a:t>
            </a:r>
          </a:p>
          <a:p>
            <a:pPr marL="285750" indent="-285750">
              <a:buFont typeface="Wingdings" panose="05000000000000000000" pitchFamily="2" charset="2"/>
              <a:buChar char="ü"/>
            </a:pPr>
            <a:r>
              <a:rPr lang="en-US" dirty="0"/>
              <a:t>Grow the </a:t>
            </a:r>
            <a:r>
              <a:rPr lang="en-US" dirty="0" smtClean="0"/>
              <a:t>output</a:t>
            </a:r>
          </a:p>
          <a:p>
            <a:pPr marL="285750" indent="-285750">
              <a:buFont typeface="Wingdings" panose="05000000000000000000" pitchFamily="2" charset="2"/>
              <a:buChar char="ü"/>
            </a:pPr>
            <a:endParaRPr lang="en-US" dirty="0"/>
          </a:p>
          <a:p>
            <a:r>
              <a:rPr lang="en-US" sz="2000" b="1" i="1" dirty="0" smtClean="0"/>
              <a:t>INVOLVE STUDENTS</a:t>
            </a:r>
          </a:p>
          <a:p>
            <a:pPr marL="285750" indent="-285750">
              <a:buFont typeface="Wingdings" panose="05000000000000000000" pitchFamily="2" charset="2"/>
              <a:buChar char="ü"/>
            </a:pPr>
            <a:r>
              <a:rPr lang="en-US" dirty="0" smtClean="0"/>
              <a:t>Mock interviews</a:t>
            </a:r>
          </a:p>
          <a:p>
            <a:pPr marL="285750" indent="-285750">
              <a:buFont typeface="Wingdings" panose="05000000000000000000" pitchFamily="2" charset="2"/>
              <a:buChar char="ü"/>
            </a:pPr>
            <a:r>
              <a:rPr lang="en-US" dirty="0" smtClean="0"/>
              <a:t>Program tours</a:t>
            </a:r>
          </a:p>
          <a:p>
            <a:pPr marL="285750" indent="-285750">
              <a:buFont typeface="Wingdings" panose="05000000000000000000" pitchFamily="2" charset="2"/>
              <a:buChar char="ü"/>
            </a:pPr>
            <a:r>
              <a:rPr lang="en-US" dirty="0" smtClean="0"/>
              <a:t>Job Shadows</a:t>
            </a:r>
          </a:p>
          <a:p>
            <a:pPr marL="285750" indent="-285750">
              <a:buFont typeface="Wingdings" panose="05000000000000000000" pitchFamily="2" charset="2"/>
              <a:buChar char="ü"/>
            </a:pPr>
            <a:r>
              <a:rPr lang="en-US" dirty="0" smtClean="0"/>
              <a:t>Internships, Externships, Apprentice</a:t>
            </a:r>
          </a:p>
          <a:p>
            <a:endParaRPr lang="en-US" dirty="0" smtClean="0"/>
          </a:p>
          <a:p>
            <a:r>
              <a:rPr lang="en-US" b="1" i="1" dirty="0" smtClean="0"/>
              <a:t>CREATIVITY LEADS INNOVATION</a:t>
            </a:r>
          </a:p>
          <a:p>
            <a:pPr marL="285750" indent="-285750">
              <a:buFont typeface="Wingdings" panose="05000000000000000000" pitchFamily="2" charset="2"/>
              <a:buChar char="ü"/>
            </a:pPr>
            <a:r>
              <a:rPr lang="en-US" dirty="0" smtClean="0"/>
              <a:t>Make time </a:t>
            </a:r>
          </a:p>
          <a:p>
            <a:pPr marL="285750" indent="-285750">
              <a:buFont typeface="Wingdings" panose="05000000000000000000" pitchFamily="2" charset="2"/>
              <a:buChar char="ü"/>
            </a:pPr>
            <a:r>
              <a:rPr lang="en-US" dirty="0" smtClean="0"/>
              <a:t>Explore </a:t>
            </a:r>
          </a:p>
          <a:p>
            <a:pPr marL="285750" indent="-285750">
              <a:buFont typeface="Wingdings" panose="05000000000000000000" pitchFamily="2" charset="2"/>
              <a:buChar char="ü"/>
            </a:pPr>
            <a:r>
              <a:rPr lang="en-US" dirty="0" smtClean="0"/>
              <a:t>Share information</a:t>
            </a:r>
          </a:p>
          <a:p>
            <a:pPr marL="285750" indent="-285750">
              <a:buFont typeface="Wingdings" panose="05000000000000000000" pitchFamily="2" charset="2"/>
              <a:buChar char="ü"/>
            </a:pPr>
            <a:r>
              <a:rPr lang="en-US" dirty="0" smtClean="0"/>
              <a:t>Go organic</a:t>
            </a: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34230" y="806093"/>
            <a:ext cx="1863156" cy="1264617"/>
          </a:xfrm>
          <a:prstGeom prst="rect">
            <a:avLst/>
          </a:prstGeom>
        </p:spPr>
      </p:pic>
    </p:spTree>
    <p:extLst>
      <p:ext uri="{BB962C8B-B14F-4D97-AF65-F5344CB8AC3E}">
        <p14:creationId xmlns:p14="http://schemas.microsoft.com/office/powerpoint/2010/main" val="321307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THAN NUTS AND BOLTS</a:t>
            </a:r>
            <a:endParaRPr lang="en-US" dirty="0"/>
          </a:p>
        </p:txBody>
      </p:sp>
      <p:sp>
        <p:nvSpPr>
          <p:cNvPr id="4" name="TextBox 3"/>
          <p:cNvSpPr txBox="1"/>
          <p:nvPr/>
        </p:nvSpPr>
        <p:spPr>
          <a:xfrm>
            <a:off x="1115122" y="1691322"/>
            <a:ext cx="8597590" cy="4001095"/>
          </a:xfrm>
          <a:prstGeom prst="rect">
            <a:avLst/>
          </a:prstGeom>
          <a:noFill/>
        </p:spPr>
        <p:txBody>
          <a:bodyPr wrap="square" rtlCol="0">
            <a:spAutoFit/>
          </a:bodyPr>
          <a:lstStyle/>
          <a:p>
            <a:r>
              <a:rPr lang="en-US" sz="2000" b="1" i="1" dirty="0" smtClean="0"/>
              <a:t>COMMUNICATION</a:t>
            </a:r>
          </a:p>
          <a:p>
            <a:pPr marL="285750" indent="-285750">
              <a:buFont typeface="Wingdings" panose="05000000000000000000" pitchFamily="2" charset="2"/>
              <a:buChar char="ü"/>
            </a:pPr>
            <a:r>
              <a:rPr lang="en-US" dirty="0"/>
              <a:t>Answer correspondence quickly</a:t>
            </a:r>
          </a:p>
          <a:p>
            <a:pPr marL="285750" indent="-285750">
              <a:buFont typeface="Wingdings" panose="05000000000000000000" pitchFamily="2" charset="2"/>
              <a:buChar char="ü"/>
            </a:pPr>
            <a:r>
              <a:rPr lang="en-US" dirty="0" smtClean="0"/>
              <a:t>Important information,  </a:t>
            </a:r>
            <a:r>
              <a:rPr lang="en-US" dirty="0"/>
              <a:t>committee activities and </a:t>
            </a:r>
            <a:r>
              <a:rPr lang="en-US" dirty="0" smtClean="0"/>
              <a:t>expectations</a:t>
            </a:r>
          </a:p>
          <a:p>
            <a:pPr marL="285750" indent="-285750">
              <a:buFont typeface="Wingdings" panose="05000000000000000000" pitchFamily="2" charset="2"/>
              <a:buChar char="ü"/>
            </a:pPr>
            <a:r>
              <a:rPr lang="en-US" dirty="0" smtClean="0"/>
              <a:t>New trends, changes in your field, industry news</a:t>
            </a:r>
          </a:p>
          <a:p>
            <a:pPr marL="285750" indent="-285750">
              <a:buFont typeface="Arial" panose="020B0604020202020204" pitchFamily="34" charset="0"/>
              <a:buChar char="•"/>
            </a:pPr>
            <a:endParaRPr lang="en-US" dirty="0"/>
          </a:p>
          <a:p>
            <a:r>
              <a:rPr lang="en-US" b="1" i="1" dirty="0" smtClean="0"/>
              <a:t>FOLLOW THROUGH</a:t>
            </a:r>
          </a:p>
          <a:p>
            <a:pPr marL="285750" indent="-285750">
              <a:buFont typeface="Wingdings" panose="05000000000000000000" pitchFamily="2" charset="2"/>
              <a:buChar char="ü"/>
            </a:pPr>
            <a:r>
              <a:rPr lang="en-US" dirty="0" smtClean="0"/>
              <a:t>People </a:t>
            </a:r>
            <a:r>
              <a:rPr lang="en-US" dirty="0"/>
              <a:t>understand </a:t>
            </a:r>
            <a:r>
              <a:rPr lang="en-US" dirty="0" smtClean="0"/>
              <a:t>specifics - be clear about </a:t>
            </a:r>
            <a:r>
              <a:rPr lang="en-US" dirty="0"/>
              <a:t>what is </a:t>
            </a:r>
            <a:r>
              <a:rPr lang="en-US" dirty="0" smtClean="0"/>
              <a:t>requested</a:t>
            </a:r>
          </a:p>
          <a:p>
            <a:pPr marL="285750" indent="-285750">
              <a:buFont typeface="Wingdings" panose="05000000000000000000" pitchFamily="2" charset="2"/>
              <a:buChar char="ü"/>
            </a:pPr>
            <a:r>
              <a:rPr lang="en-US" dirty="0" smtClean="0"/>
              <a:t>Keep </a:t>
            </a:r>
            <a:r>
              <a:rPr lang="en-US" dirty="0"/>
              <a:t>committee members </a:t>
            </a:r>
            <a:r>
              <a:rPr lang="en-US" dirty="0" smtClean="0"/>
              <a:t>involved: write</a:t>
            </a:r>
            <a:r>
              <a:rPr lang="en-US" dirty="0"/>
              <a:t>, </a:t>
            </a:r>
            <a:r>
              <a:rPr lang="en-US" dirty="0" smtClean="0"/>
              <a:t>e-mail or phone </a:t>
            </a:r>
          </a:p>
          <a:p>
            <a:pPr marL="285750" indent="-285750">
              <a:buFont typeface="Wingdings" panose="05000000000000000000" pitchFamily="2" charset="2"/>
              <a:buChar char="ü"/>
            </a:pPr>
            <a:r>
              <a:rPr lang="en-US" dirty="0" smtClean="0"/>
              <a:t>Reach out to others </a:t>
            </a:r>
            <a:r>
              <a:rPr lang="en-US" dirty="0"/>
              <a:t>who are </a:t>
            </a:r>
            <a:r>
              <a:rPr lang="en-US" dirty="0" smtClean="0"/>
              <a:t>interested</a:t>
            </a:r>
          </a:p>
          <a:p>
            <a:pPr marL="285750" indent="-285750">
              <a:buFont typeface="Arial" panose="020B0604020202020204" pitchFamily="34" charset="0"/>
              <a:buChar char="•"/>
            </a:pPr>
            <a:endParaRPr lang="en-US" dirty="0"/>
          </a:p>
          <a:p>
            <a:r>
              <a:rPr lang="en-US" b="1" i="1" dirty="0" smtClean="0"/>
              <a:t>INTEREST </a:t>
            </a:r>
          </a:p>
          <a:p>
            <a:pPr marL="285750" indent="-285750">
              <a:buFont typeface="Wingdings" panose="05000000000000000000" pitchFamily="2" charset="2"/>
              <a:buChar char="ü"/>
            </a:pPr>
            <a:r>
              <a:rPr lang="en-US" dirty="0" smtClean="0"/>
              <a:t>Celebrate success, p</a:t>
            </a:r>
            <a:r>
              <a:rPr lang="en-US" b="1" dirty="0" smtClean="0"/>
              <a:t>raise</a:t>
            </a:r>
            <a:r>
              <a:rPr lang="en-US" dirty="0" smtClean="0"/>
              <a:t> good </a:t>
            </a:r>
            <a:r>
              <a:rPr lang="en-US" dirty="0"/>
              <a:t>work </a:t>
            </a:r>
          </a:p>
          <a:p>
            <a:pPr marL="285750" indent="-285750">
              <a:buFont typeface="Wingdings" panose="05000000000000000000" pitchFamily="2" charset="2"/>
              <a:buChar char="ü"/>
            </a:pPr>
            <a:r>
              <a:rPr lang="en-US" dirty="0" smtClean="0"/>
              <a:t>Be down to earth and keep that </a:t>
            </a:r>
            <a:r>
              <a:rPr lang="en-US" dirty="0"/>
              <a:t>sense of humor</a:t>
            </a:r>
            <a:r>
              <a:rPr lang="en-US" dirty="0" smtClean="0"/>
              <a:t>!</a:t>
            </a:r>
          </a:p>
          <a:p>
            <a:pPr marL="285750" indent="-285750">
              <a:buFont typeface="Wingdings" panose="05000000000000000000" pitchFamily="2" charset="2"/>
              <a:buChar char="ü"/>
            </a:pPr>
            <a:r>
              <a:rPr lang="en-US" dirty="0" smtClean="0"/>
              <a:t>Keep the work alive, active and moving forward</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09582" y="691375"/>
            <a:ext cx="1946249" cy="1298513"/>
          </a:xfrm>
          <a:prstGeom prst="rect">
            <a:avLst/>
          </a:prstGeom>
        </p:spPr>
      </p:pic>
    </p:spTree>
    <p:extLst>
      <p:ext uri="{BB962C8B-B14F-4D97-AF65-F5344CB8AC3E}">
        <p14:creationId xmlns:p14="http://schemas.microsoft.com/office/powerpoint/2010/main" val="3509214523"/>
      </p:ext>
    </p:extLst>
  </p:cSld>
  <p:clrMapOvr>
    <a:masterClrMapping/>
  </p:clrMapOvr>
</p:sld>
</file>

<file path=ppt/theme/theme1.xml><?xml version="1.0" encoding="utf-8"?>
<a:theme xmlns:a="http://schemas.openxmlformats.org/drawingml/2006/main" name="Process 01 16x9">
  <a:themeElements>
    <a:clrScheme name="Custom 1">
      <a:dk1>
        <a:sysClr val="windowText" lastClr="000000"/>
      </a:dk1>
      <a:lt1>
        <a:srgbClr val="DEDEE0"/>
      </a:lt1>
      <a:dk2>
        <a:srgbClr val="444444"/>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ndara">
      <a:maj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Process01_16x9">
      <a:dk1>
        <a:sysClr val="windowText" lastClr="000000"/>
      </a:dk1>
      <a:lt1>
        <a:sysClr val="window" lastClr="FFFFFF"/>
      </a:lt1>
      <a:dk2>
        <a:srgbClr val="444444"/>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ndara">
      <a:maj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Process01_16x9">
      <a:dk1>
        <a:sysClr val="windowText" lastClr="000000"/>
      </a:dk1>
      <a:lt1>
        <a:sysClr val="window" lastClr="FFFFFF"/>
      </a:lt1>
      <a:dk2>
        <a:srgbClr val="444444"/>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ndara">
      <a:maj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0C868D2-6573-4D26-A171-D32801EAA2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882</Words>
  <Application>Microsoft Office PowerPoint</Application>
  <PresentationFormat>Widescreen</PresentationFormat>
  <Paragraphs>203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Berlin Sans FB Demi</vt:lpstr>
      <vt:lpstr>Candara</vt:lpstr>
      <vt:lpstr>Gill Sans MT</vt:lpstr>
      <vt:lpstr>Wingdings</vt:lpstr>
      <vt:lpstr>Process 01 16x9</vt:lpstr>
      <vt:lpstr>ADVISORY COMMITTEES</vt:lpstr>
      <vt:lpstr>ADVISORY COMMITTEE 101</vt:lpstr>
      <vt:lpstr>EMPOWERING LEADERSHIP</vt:lpstr>
      <vt:lpstr>MEETINGS THAT MATTER</vt:lpstr>
      <vt:lpstr>RETURN ON INVESTMENT</vt:lpstr>
      <vt:lpstr>ROBERTS RULES OF ORDER</vt:lpstr>
      <vt:lpstr>ETHICS</vt:lpstr>
      <vt:lpstr>BUILDING CAPACITY</vt:lpstr>
      <vt:lpstr>MORE THAN NUTS AND BOLTS</vt:lpstr>
      <vt:lpstr>REAL TOOLS</vt:lpstr>
      <vt:lpstr>Ten things you can do..</vt:lpstr>
      <vt:lpstr>For the good of the order..</vt:lpstr>
      <vt:lpstr>Everyone plays an important role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2015-06-22T20:14:03Z</dcterms:created>
  <dcterms:modified xsi:type="dcterms:W3CDTF">2017-07-27T17:26:59Z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TC028889169991</vt:lpwstr>
  </property>
</Properties>
</file>