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8" r:id="rId3"/>
    <p:sldId id="370" r:id="rId4"/>
    <p:sldId id="434" r:id="rId5"/>
    <p:sldId id="435" r:id="rId6"/>
    <p:sldId id="433" r:id="rId7"/>
    <p:sldId id="437" r:id="rId8"/>
    <p:sldId id="436" r:id="rId9"/>
    <p:sldId id="438" r:id="rId10"/>
    <p:sldId id="439" r:id="rId11"/>
    <p:sldId id="440" r:id="rId12"/>
    <p:sldId id="441" r:id="rId13"/>
    <p:sldId id="442" r:id="rId14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34955D79-815E-467B-98AB-5CE04F59147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60C6DA7-26DF-4B75-BF9F-1DA35ABC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03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A380B-5293-4005-80B0-10E4FB8B167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5381E-6F09-4F93-B975-165D56CE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6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2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3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8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F49D-9196-416E-B582-C7D329049191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28800"/>
            <a:ext cx="6321692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35280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b="1" dirty="0"/>
              <a:t>Curricula and </a:t>
            </a:r>
            <a:r>
              <a:rPr lang="en-US" b="1" dirty="0" smtClean="0"/>
              <a:t>Staging </a:t>
            </a:r>
            <a:r>
              <a:rPr lang="en-US" b="1" dirty="0"/>
              <a:t>Updates </a:t>
            </a:r>
            <a:r>
              <a:rPr lang="en-US" b="1" dirty="0" smtClean="0"/>
              <a:t>II 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i="1" dirty="0" smtClean="0">
                <a:solidFill>
                  <a:sysClr val="windowText" lastClr="000000"/>
                </a:solidFill>
              </a:rPr>
              <a:t>First quarter of Bellevue Robotics and Artificial Intelligence Curriculum being</a:t>
            </a:r>
            <a:br>
              <a:rPr lang="en-US" i="1" dirty="0" smtClean="0">
                <a:solidFill>
                  <a:sysClr val="windowText" lastClr="000000"/>
                </a:solidFill>
              </a:rPr>
            </a:br>
            <a:r>
              <a:rPr lang="en-US" i="1" dirty="0" smtClean="0">
                <a:solidFill>
                  <a:sysClr val="windowText" lastClr="000000"/>
                </a:solidFill>
              </a:rPr>
              <a:t>offered at Clark in this quarter</a:t>
            </a:r>
            <a:br>
              <a:rPr lang="en-US" i="1" dirty="0" smtClean="0">
                <a:solidFill>
                  <a:sysClr val="windowText" lastClr="000000"/>
                </a:solidFill>
              </a:rPr>
            </a:br>
            <a:r>
              <a:rPr lang="en-US" b="1" i="1" dirty="0" smtClean="0">
                <a:solidFill>
                  <a:sysClr val="windowText" lastClr="000000"/>
                </a:solidFill>
              </a:rPr>
              <a:t>Bruce Elgort reports on his class so far</a:t>
            </a:r>
            <a:r>
              <a:rPr lang="en-US" i="1" dirty="0" smtClean="0">
                <a:solidFill>
                  <a:sysClr val="windowText" lastClr="000000"/>
                </a:solidFill>
              </a:rPr>
              <a:t/>
            </a:r>
            <a:br>
              <a:rPr lang="en-US" i="1" dirty="0" smtClean="0">
                <a:solidFill>
                  <a:sysClr val="windowText" lastClr="000000"/>
                </a:solidFill>
              </a:rPr>
            </a:br>
            <a:r>
              <a:rPr lang="en-US" i="1" dirty="0" smtClean="0">
                <a:solidFill>
                  <a:sysClr val="windowText" lastClr="000000"/>
                </a:solidFill>
              </a:rPr>
              <a:t/>
            </a:r>
            <a:br>
              <a:rPr lang="en-US" i="1" dirty="0" smtClean="0">
                <a:solidFill>
                  <a:sysClr val="windowText" lastClr="000000"/>
                </a:solidFill>
              </a:rPr>
            </a:br>
            <a:r>
              <a:rPr lang="en-US" i="1" dirty="0" smtClean="0">
                <a:solidFill>
                  <a:sysClr val="windowText" lastClr="000000"/>
                </a:solidFill>
              </a:rPr>
              <a:t/>
            </a:r>
            <a:br>
              <a:rPr lang="en-US" i="1" dirty="0" smtClean="0">
                <a:solidFill>
                  <a:sysClr val="windowText" lastClr="000000"/>
                </a:solidFill>
              </a:rPr>
            </a:br>
            <a:r>
              <a:rPr lang="en-US" i="1" dirty="0">
                <a:solidFill>
                  <a:sysClr val="windowText" lastClr="000000"/>
                </a:solidFill>
              </a:rPr>
              <a:t/>
            </a:r>
            <a:br>
              <a:rPr lang="en-US" i="1" dirty="0">
                <a:solidFill>
                  <a:sysClr val="windowText" lastClr="000000"/>
                </a:solidFill>
              </a:rPr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02707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Program Outcomes &amp; </a:t>
            </a:r>
            <a:br>
              <a:rPr lang="en-US" b="1" dirty="0" smtClean="0"/>
            </a:br>
            <a:r>
              <a:rPr lang="en-US" b="1" dirty="0" smtClean="0"/>
              <a:t>Outcomes 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Computer Support AAT and Information Technology Skills Certificate and Proficiency need Program Outcome Work </a:t>
            </a:r>
          </a:p>
          <a:p>
            <a:r>
              <a:rPr lang="en-US" dirty="0"/>
              <a:t> </a:t>
            </a:r>
            <a:r>
              <a:rPr lang="en-US" dirty="0" smtClean="0"/>
              <a:t>For a discussion on outcomes, outcomes assessment and how advisories can be a part of this process– Clark’s current Director of Outcomes Assessment– Rosalie Roberts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9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Cert Funding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2017-18 developed relationship and discussion with Hal Abrams and others at Clark College Foundation to identify funding options for shortfall for students to have better access to funding for Industry Certs (</a:t>
            </a:r>
            <a:r>
              <a:rPr lang="en-US" dirty="0" err="1" smtClean="0"/>
              <a:t>esp</a:t>
            </a:r>
            <a:r>
              <a:rPr lang="en-US" dirty="0" smtClean="0"/>
              <a:t> A+)</a:t>
            </a:r>
          </a:p>
          <a:p>
            <a:r>
              <a:rPr lang="en-US" dirty="0" smtClean="0"/>
              <a:t>Reviewed other cert needs of other departments on campus and how funding could occur (reimbursement, voucher for second cert after passing one, etc.) </a:t>
            </a:r>
          </a:p>
          <a:p>
            <a:r>
              <a:rPr lang="en-US" dirty="0" smtClean="0"/>
              <a:t>Current project –Work with Foundation to design informational materials to attract interest with donors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95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Your reports on what is </a:t>
            </a:r>
            <a:br>
              <a:rPr lang="en-US" sz="4400" dirty="0" smtClean="0"/>
            </a:br>
            <a:r>
              <a:rPr lang="en-US" sz="4400" dirty="0" smtClean="0"/>
              <a:t>going on in Industry…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900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560" y="1676400"/>
            <a:ext cx="7909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Computer </a:t>
            </a:r>
            <a:r>
              <a:rPr lang="en-US" b="1" dirty="0"/>
              <a:t>Support and Information Technology </a:t>
            </a:r>
            <a:r>
              <a:rPr lang="en-US" b="1" dirty="0" smtClean="0"/>
              <a:t>Advisory</a:t>
            </a:r>
          </a:p>
          <a:p>
            <a:r>
              <a:rPr lang="en-US" b="1" i="1" dirty="0" smtClean="0"/>
              <a:t>Currently</a:t>
            </a:r>
            <a:r>
              <a:rPr lang="en-US" i="1" dirty="0" smtClean="0"/>
              <a:t> providing </a:t>
            </a:r>
            <a:r>
              <a:rPr lang="en-US" i="1" dirty="0"/>
              <a:t>oversight for </a:t>
            </a:r>
          </a:p>
          <a:p>
            <a:pPr lvl="1"/>
            <a:r>
              <a:rPr lang="en-US" dirty="0" smtClean="0"/>
              <a:t>CTEC Computer Support AAT</a:t>
            </a:r>
          </a:p>
          <a:p>
            <a:pPr lvl="1"/>
            <a:r>
              <a:rPr lang="en-US" dirty="0" smtClean="0"/>
              <a:t>CTEC Computer Support CP</a:t>
            </a:r>
          </a:p>
          <a:p>
            <a:pPr lvl="1"/>
            <a:endParaRPr lang="en-US" dirty="0" smtClean="0"/>
          </a:p>
          <a:p>
            <a:r>
              <a:rPr lang="en-US" b="1" i="1" dirty="0"/>
              <a:t>In  addition </a:t>
            </a:r>
            <a:r>
              <a:rPr lang="en-US" i="1" dirty="0" smtClean="0"/>
              <a:t>providing </a:t>
            </a:r>
            <a:r>
              <a:rPr lang="en-US" i="1" dirty="0"/>
              <a:t>advisement oversight and input on</a:t>
            </a:r>
          </a:p>
          <a:p>
            <a:pPr lvl="1"/>
            <a:r>
              <a:rPr lang="en-US" dirty="0" smtClean="0"/>
              <a:t>Transfer options</a:t>
            </a:r>
          </a:p>
          <a:p>
            <a:pPr lvl="1"/>
            <a:r>
              <a:rPr lang="en-US" dirty="0"/>
              <a:t>Software Development </a:t>
            </a:r>
            <a:br>
              <a:rPr lang="en-US" dirty="0"/>
            </a:br>
            <a:r>
              <a:rPr lang="en-US" dirty="0"/>
              <a:t>Service courses for BTEC, Web Development and Campus at large  </a:t>
            </a:r>
            <a:endParaRPr lang="en-US" dirty="0" smtClean="0"/>
          </a:p>
          <a:p>
            <a:pPr lvl="1"/>
            <a:r>
              <a:rPr lang="en-US" dirty="0" smtClean="0"/>
              <a:t>Possible new  options in Database Admin or Microsoft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576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Your Advisory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35943" y="3764882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9200" y="762000"/>
            <a:ext cx="7086600" cy="4190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600" dirty="0"/>
              <a:t>CSIT Advisory will become 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CTEC </a:t>
            </a:r>
            <a:r>
              <a:rPr lang="en-US" sz="6600" dirty="0"/>
              <a:t>Advisory in Fall 2019</a:t>
            </a:r>
            <a:endParaRPr lang="en-US" sz="6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CSIT Advisory will become CTEC Advisory in Fall 2019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Computer Graphics Technology becomes    Digital Media Arts </a:t>
            </a:r>
          </a:p>
          <a:p>
            <a:r>
              <a:rPr lang="en-US" dirty="0" smtClean="0"/>
              <a:t> CGT Web and Graphic Design degree &amp;</a:t>
            </a:r>
            <a:br>
              <a:rPr lang="en-US" dirty="0" smtClean="0"/>
            </a:br>
            <a:r>
              <a:rPr lang="en-US" dirty="0" smtClean="0"/>
              <a:t>Web Design Certificate is being discontinued</a:t>
            </a:r>
            <a:endParaRPr lang="en-US" dirty="0"/>
          </a:p>
          <a:p>
            <a:r>
              <a:rPr lang="en-US" dirty="0" smtClean="0"/>
              <a:t> Beginning in 2019-2020 CTEC will now oversee both  Web Development Certificate </a:t>
            </a:r>
            <a:br>
              <a:rPr lang="en-US" dirty="0" smtClean="0"/>
            </a:br>
            <a:r>
              <a:rPr lang="en-US" dirty="0" smtClean="0"/>
              <a:t>(first four quarters front end) and current overall Web and Development AAT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78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CTEC Advisory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Maintains the same mission we currently have plus supports the two Web Development programs </a:t>
            </a:r>
          </a:p>
          <a:p>
            <a:r>
              <a:rPr lang="en-US" dirty="0" smtClean="0"/>
              <a:t>Will need to recast membership to represent industry for both programs </a:t>
            </a:r>
          </a:p>
          <a:p>
            <a:r>
              <a:rPr lang="en-US" dirty="0"/>
              <a:t> </a:t>
            </a:r>
            <a:r>
              <a:rPr lang="en-US" dirty="0" smtClean="0"/>
              <a:t>Your Thoughts?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1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Enrollments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91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lain" startAt="29"/>
            </a:pPr>
            <a:r>
              <a:rPr lang="en-US" dirty="0" smtClean="0"/>
              <a:t>AAS Computer Support 			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i="1" dirty="0" smtClean="0"/>
              <a:t>Degree last posted 2017-18 catalog </a:t>
            </a:r>
          </a:p>
          <a:p>
            <a:pPr marL="514350" indent="-514350">
              <a:spcBef>
                <a:spcPts val="0"/>
              </a:spcBef>
              <a:buAutoNum type="arabicPlain" startAt="3"/>
            </a:pPr>
            <a:r>
              <a:rPr lang="en-US" dirty="0" smtClean="0"/>
              <a:t> Cert of Proficiency Computer Support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400" i="1" dirty="0" smtClean="0"/>
              <a:t>Certificate last </a:t>
            </a:r>
            <a:r>
              <a:rPr lang="en-US" sz="2400" i="1" dirty="0"/>
              <a:t>posted 2017-18 catalog </a:t>
            </a:r>
            <a:endParaRPr lang="en-US" sz="2400" i="1" dirty="0" smtClean="0"/>
          </a:p>
          <a:p>
            <a:pPr marL="514350" indent="-514350">
              <a:spcBef>
                <a:spcPts val="0"/>
              </a:spcBef>
              <a:buAutoNum type="arabicPlain" startAt="36"/>
            </a:pPr>
            <a:r>
              <a:rPr lang="en-US" dirty="0" smtClean="0"/>
              <a:t>  AAT Computer Support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</a:t>
            </a:r>
            <a:r>
              <a:rPr lang="en-US" sz="2400" i="1" dirty="0" smtClean="0"/>
              <a:t>Began </a:t>
            </a:r>
            <a:r>
              <a:rPr lang="en-US" sz="2400" i="1" dirty="0"/>
              <a:t>this year 2018-19 </a:t>
            </a:r>
          </a:p>
          <a:p>
            <a:pPr marL="514350" indent="-514350">
              <a:buAutoNum type="arabicPlain" startAt="9"/>
            </a:pPr>
            <a:r>
              <a:rPr lang="en-US" dirty="0" smtClean="0"/>
              <a:t>Cert of Proficiency  Information Technology</a:t>
            </a:r>
          </a:p>
          <a:p>
            <a:pPr marL="0" indent="0">
              <a:buNone/>
            </a:pPr>
            <a:r>
              <a:rPr lang="en-US" sz="2400" i="1" dirty="0" smtClean="0"/>
              <a:t>	Began </a:t>
            </a:r>
            <a:r>
              <a:rPr lang="en-US" sz="2400" i="1" dirty="0"/>
              <a:t>this year 2018-19 </a:t>
            </a:r>
            <a:endParaRPr lang="en-US" dirty="0" smtClean="0"/>
          </a:p>
          <a:p>
            <a:pPr marL="0" indent="0">
              <a:buNone/>
            </a:pPr>
            <a:r>
              <a:rPr lang="en-US" sz="3600" i="1" dirty="0" smtClean="0"/>
              <a:t>		</a:t>
            </a:r>
            <a:r>
              <a:rPr lang="en-US" sz="3600" i="1" dirty="0"/>
              <a:t> </a:t>
            </a:r>
            <a:r>
              <a:rPr lang="en-US" sz="3600" i="1" dirty="0" smtClean="0"/>
              <a:t> </a:t>
            </a:r>
            <a:r>
              <a:rPr lang="en-US" sz="3600" b="1" i="1" dirty="0" smtClean="0"/>
              <a:t>77 Students Total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68414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382000" cy="2362200"/>
          </a:xfrm>
        </p:spPr>
        <p:txBody>
          <a:bodyPr>
            <a:normAutofit/>
          </a:bodyPr>
          <a:lstStyle/>
          <a:p>
            <a:r>
              <a:rPr lang="en-US" b="1" dirty="0" smtClean="0"/>
              <a:t>Informational Application for NSF Grant for Advanced </a:t>
            </a:r>
            <a:r>
              <a:rPr lang="en-US" b="1" dirty="0" err="1" smtClean="0"/>
              <a:t>Technlogy</a:t>
            </a:r>
            <a:r>
              <a:rPr lang="en-US" b="1" dirty="0" smtClean="0"/>
              <a:t> Education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Grant application currently being developed</a:t>
            </a:r>
          </a:p>
          <a:p>
            <a:r>
              <a:rPr lang="en-US" dirty="0" smtClean="0"/>
              <a:t>Designed to create an educational pathway from K12 through Cybersecurity BAS </a:t>
            </a:r>
          </a:p>
          <a:p>
            <a:r>
              <a:rPr lang="en-US" dirty="0" smtClean="0"/>
              <a:t>Emphasis on Educational and Industry Partnering for developing “IT Technicians”</a:t>
            </a:r>
          </a:p>
          <a:p>
            <a:r>
              <a:rPr lang="en-US" dirty="0" smtClean="0"/>
              <a:t>Includes both NTEC and CTEC engagement</a:t>
            </a:r>
          </a:p>
          <a:p>
            <a:r>
              <a:rPr lang="en-US" dirty="0" smtClean="0"/>
              <a:t>You may be contacted for input and support </a:t>
            </a:r>
          </a:p>
          <a:p>
            <a:r>
              <a:rPr lang="en-US" dirty="0" smtClean="0"/>
              <a:t>Application is due in October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3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914400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/>
              <a:t>Information Skills CP (1st year Computer Support)  Curriculum Proposal for Larch Corrections </a:t>
            </a:r>
            <a:r>
              <a:rPr lang="en-US" sz="3600" b="1" dirty="0" smtClean="0"/>
              <a:t>–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3600" dirty="0" smtClean="0"/>
          </a:p>
          <a:p>
            <a:pPr lvl="0"/>
            <a:r>
              <a:rPr lang="en-US" sz="3600" dirty="0" smtClean="0"/>
              <a:t>Guests </a:t>
            </a:r>
            <a:r>
              <a:rPr lang="en-US" sz="3600" dirty="0"/>
              <a:t>Doug Helmer and </a:t>
            </a:r>
            <a:r>
              <a:rPr lang="en-US" sz="3600" dirty="0" err="1"/>
              <a:t>Michaeal</a:t>
            </a:r>
            <a:r>
              <a:rPr lang="en-US" sz="3600" dirty="0"/>
              <a:t> Ashton 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85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59" y="990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Curricula and </a:t>
            </a:r>
            <a:r>
              <a:rPr lang="en-US" b="1" dirty="0" smtClean="0"/>
              <a:t>Staging </a:t>
            </a:r>
            <a:r>
              <a:rPr lang="en-US" b="1" dirty="0"/>
              <a:t>Updates </a:t>
            </a:r>
            <a:r>
              <a:rPr lang="en-US" b="1" dirty="0" smtClean="0"/>
              <a:t>I 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i="1" dirty="0">
                <a:solidFill>
                  <a:sysClr val="windowText" lastClr="000000"/>
                </a:solidFill>
              </a:rPr>
              <a:t>IT Skills Cert to be staged at </a:t>
            </a:r>
            <a:r>
              <a:rPr lang="en-US" i="1" dirty="0" smtClean="0">
                <a:solidFill>
                  <a:sysClr val="windowText" lastClr="000000"/>
                </a:solidFill>
              </a:rPr>
              <a:t/>
            </a:r>
            <a:br>
              <a:rPr lang="en-US" i="1" dirty="0" smtClean="0">
                <a:solidFill>
                  <a:sysClr val="windowText" lastClr="000000"/>
                </a:solidFill>
              </a:rPr>
            </a:br>
            <a:r>
              <a:rPr lang="en-US" i="1" dirty="0" smtClean="0">
                <a:solidFill>
                  <a:sysClr val="windowText" lastClr="000000"/>
                </a:solidFill>
              </a:rPr>
              <a:t>Columbia </a:t>
            </a:r>
            <a:r>
              <a:rPr lang="en-US" i="1" dirty="0">
                <a:solidFill>
                  <a:sysClr val="windowText" lastClr="000000"/>
                </a:solidFill>
              </a:rPr>
              <a:t>Tech Center </a:t>
            </a:r>
            <a:r>
              <a:rPr lang="en-US" i="1" dirty="0" smtClean="0">
                <a:solidFill>
                  <a:sysClr val="windowText" lastClr="000000"/>
                </a:solidFill>
              </a:rPr>
              <a:t>2019-20</a:t>
            </a:r>
            <a:r>
              <a:rPr lang="en-US" i="1" dirty="0">
                <a:solidFill>
                  <a:sysClr val="windowText" lastClr="000000"/>
                </a:solidFill>
              </a:rPr>
              <a:t/>
            </a:r>
            <a:br>
              <a:rPr lang="en-US" i="1" dirty="0">
                <a:solidFill>
                  <a:sysClr val="windowText" lastClr="000000"/>
                </a:solidFill>
              </a:rPr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525963"/>
          </a:xfrm>
        </p:spPr>
        <p:txBody>
          <a:bodyPr/>
          <a:lstStyle/>
          <a:p>
            <a:r>
              <a:rPr lang="en-US" dirty="0" smtClean="0"/>
              <a:t>Courses will run on days opposite of Clark offerings </a:t>
            </a:r>
          </a:p>
          <a:p>
            <a:r>
              <a:rPr lang="en-US" dirty="0" smtClean="0"/>
              <a:t>Marketed along with Business program staging to increase Columbia Tech Center</a:t>
            </a:r>
          </a:p>
          <a:p>
            <a:r>
              <a:rPr lang="en-US" dirty="0"/>
              <a:t> </a:t>
            </a:r>
            <a:r>
              <a:rPr lang="en-US" dirty="0" smtClean="0"/>
              <a:t>May include more engagement with K12 </a:t>
            </a:r>
          </a:p>
          <a:p>
            <a:r>
              <a:rPr lang="en-US" dirty="0" smtClean="0"/>
              <a:t>All first year course offerings to be staged at Columbia Tech or online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7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353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Your Advisory Committee</vt:lpstr>
      <vt:lpstr>PowerPoint Presentation</vt:lpstr>
      <vt:lpstr>CSIT Advisory will become CTEC Advisory in Fall 2019 </vt:lpstr>
      <vt:lpstr>New CTEC Advisory </vt:lpstr>
      <vt:lpstr>Current Enrollments </vt:lpstr>
      <vt:lpstr>Informational Application for NSF Grant for Advanced Technlogy Education </vt:lpstr>
      <vt:lpstr>PowerPoint Presentation</vt:lpstr>
      <vt:lpstr>Curricula and Staging Updates I  IT Skills Cert to be staged at  Columbia Tech Center 2019-20 </vt:lpstr>
      <vt:lpstr>Curricula and Staging Updates II  First quarter of Bellevue Robotics and Artificial Intelligence Curriculum being offered at Clark in this quarter Bruce Elgort reports on his class so far    </vt:lpstr>
      <vt:lpstr>Program Outcomes &amp;  Outcomes Assessment</vt:lpstr>
      <vt:lpstr>Industry Cert Funding Revisited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McWatters, Sue Ann</cp:lastModifiedBy>
  <cp:revision>159</cp:revision>
  <cp:lastPrinted>2016-10-20T00:34:08Z</cp:lastPrinted>
  <dcterms:created xsi:type="dcterms:W3CDTF">2014-02-05T22:27:47Z</dcterms:created>
  <dcterms:modified xsi:type="dcterms:W3CDTF">2019-06-27T18:54:00Z</dcterms:modified>
</cp:coreProperties>
</file>