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338" r:id="rId3"/>
    <p:sldId id="392" r:id="rId4"/>
    <p:sldId id="395" r:id="rId5"/>
    <p:sldId id="393" r:id="rId6"/>
    <p:sldId id="394" r:id="rId7"/>
    <p:sldId id="404" r:id="rId8"/>
    <p:sldId id="369" r:id="rId9"/>
    <p:sldId id="370" r:id="rId10"/>
    <p:sldId id="405" r:id="rId11"/>
    <p:sldId id="373" r:id="rId12"/>
    <p:sldId id="397" r:id="rId13"/>
    <p:sldId id="377" r:id="rId14"/>
    <p:sldId id="380" r:id="rId15"/>
    <p:sldId id="398" r:id="rId16"/>
    <p:sldId id="402" r:id="rId17"/>
    <p:sldId id="403" r:id="rId18"/>
    <p:sldId id="399" r:id="rId19"/>
    <p:sldId id="375" r:id="rId20"/>
    <p:sldId id="388" r:id="rId21"/>
    <p:sldId id="389" r:id="rId22"/>
    <p:sldId id="390" r:id="rId23"/>
    <p:sldId id="384" r:id="rId24"/>
    <p:sldId id="401" r:id="rId25"/>
    <p:sldId id="400" r:id="rId26"/>
    <p:sldId id="387" r:id="rId2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4955D79-815E-467B-98AB-5CE04F591478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60C6DA7-26DF-4B75-BF9F-1DA35ABC0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6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3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8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F49D-9196-416E-B582-C7D329049191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101D-AB48-421E-A5CB-7FA63A570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533534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457575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Computer Support and Information Tech Advisory</a:t>
            </a:r>
          </a:p>
          <a:p>
            <a:pPr algn="ctr"/>
            <a:r>
              <a:rPr lang="en-US" sz="2400" b="1" dirty="0"/>
              <a:t>Date:              </a:t>
            </a:r>
            <a:r>
              <a:rPr lang="en-US" sz="2400" b="1" dirty="0" smtClean="0"/>
              <a:t>May 15 2016</a:t>
            </a:r>
            <a:endParaRPr lang="en-US" sz="2400" dirty="0"/>
          </a:p>
          <a:p>
            <a:pPr algn="ctr"/>
            <a:r>
              <a:rPr lang="en-US" sz="2400" b="1" dirty="0"/>
              <a:t>Time:             8:30—10:00 am </a:t>
            </a:r>
            <a:endParaRPr lang="en-US" sz="2400" dirty="0"/>
          </a:p>
          <a:p>
            <a:pPr algn="ctr"/>
            <a:r>
              <a:rPr lang="en-US" sz="2400" b="1" dirty="0"/>
              <a:t>Location:      </a:t>
            </a:r>
            <a:r>
              <a:rPr lang="en-US" sz="2400" b="1" dirty="0" smtClean="0"/>
              <a:t>GHL 205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7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661987"/>
            <a:ext cx="86582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0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1" y="2057400"/>
            <a:ext cx="8943975" cy="673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82" y="1596035"/>
            <a:ext cx="8992102" cy="461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Fall 2016  Instructional Budget Cuts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6256" y="30480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Status since the last Meeting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Bob Hughes and Dwight Hughes Met with Tim Cook and</a:t>
            </a:r>
            <a:r>
              <a:rPr lang="en-US" sz="2400" dirty="0"/>
              <a:t> </a:t>
            </a:r>
            <a:r>
              <a:rPr lang="en-US" sz="2400" dirty="0" smtClean="0"/>
              <a:t>agreed to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$</a:t>
            </a:r>
            <a:r>
              <a:rPr lang="en-US" sz="2400" dirty="0"/>
              <a:t>53 ,</a:t>
            </a:r>
            <a:r>
              <a:rPr lang="en-US" sz="2400" dirty="0" smtClean="0"/>
              <a:t>912 of savings with CTEC 100 and CCNP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Summer  and Fall quarter cuts already implemented.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Less overall sections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Less elective offerings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Less general computing options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6856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8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New Curriculum for 2016-17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CTEC 106  IT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sz="2800" dirty="0" err="1" smtClean="0"/>
              <a:t>CompTIA</a:t>
            </a:r>
            <a:r>
              <a:rPr lang="en-US" sz="2800" dirty="0" smtClean="0"/>
              <a:t> Certification class replaces role of  general computing survey class CTEC 100 and  replaces </a:t>
            </a:r>
            <a:r>
              <a:rPr lang="en-US" sz="2800" dirty="0" err="1" smtClean="0"/>
              <a:t>CompTIA</a:t>
            </a:r>
            <a:r>
              <a:rPr lang="en-US" sz="2800" dirty="0" smtClean="0"/>
              <a:t> Strata </a:t>
            </a:r>
            <a:endParaRPr lang="en-US" sz="2800" dirty="0"/>
          </a:p>
          <a:p>
            <a:pPr lvl="1"/>
            <a:r>
              <a:rPr lang="en-US" dirty="0"/>
              <a:t>More focused </a:t>
            </a:r>
            <a:r>
              <a:rPr lang="en-US" dirty="0" smtClean="0"/>
              <a:t>Introduction </a:t>
            </a:r>
            <a:r>
              <a:rPr lang="en-US" dirty="0"/>
              <a:t>to professional IT practices</a:t>
            </a:r>
          </a:p>
          <a:p>
            <a:pPr lvl="1"/>
            <a:r>
              <a:rPr lang="en-US" dirty="0"/>
              <a:t>Less of a general intro to Computing</a:t>
            </a:r>
          </a:p>
          <a:p>
            <a:pPr lvl="1"/>
            <a:r>
              <a:rPr lang="en-US" dirty="0"/>
              <a:t>Our program becomes aligned with another Industry certification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784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Review: New Curriculum for 2016-17</a:t>
            </a:r>
            <a:br>
              <a:rPr lang="en-US" sz="4000" dirty="0" smtClean="0"/>
            </a:br>
            <a:r>
              <a:rPr lang="en-US" sz="4000" dirty="0" smtClean="0"/>
              <a:t>CTEC 112 Programming Essentials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Reintroduces </a:t>
            </a:r>
            <a:r>
              <a:rPr lang="en-US" dirty="0"/>
              <a:t>Programming into the Computer Support </a:t>
            </a:r>
            <a:r>
              <a:rPr lang="en-US" dirty="0" smtClean="0"/>
              <a:t>curriculum </a:t>
            </a:r>
            <a:r>
              <a:rPr lang="en-US" dirty="0"/>
              <a:t>beginning next year</a:t>
            </a:r>
          </a:p>
          <a:p>
            <a:r>
              <a:rPr lang="en-US" dirty="0"/>
              <a:t>Course prerequisite aligned with our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Hands </a:t>
            </a:r>
            <a:r>
              <a:rPr lang="en-US" dirty="0"/>
              <a:t>on </a:t>
            </a:r>
            <a:r>
              <a:rPr lang="en-US" dirty="0" smtClean="0"/>
              <a:t>with a focus on programming awareness and literacy</a:t>
            </a:r>
          </a:p>
          <a:p>
            <a:r>
              <a:rPr lang="en-US" dirty="0" smtClean="0"/>
              <a:t>Can serve as a pathway to explore web and Microsoft software development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5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CTEC 135 Microsoft MTA</a:t>
            </a:r>
            <a:br>
              <a:rPr lang="en-US" dirty="0" smtClean="0"/>
            </a:br>
            <a:r>
              <a:rPr lang="en-US" dirty="0" smtClean="0"/>
              <a:t> Software Development with C#</a:t>
            </a:r>
          </a:p>
          <a:p>
            <a:pPr lvl="1"/>
            <a:r>
              <a:rPr lang="en-US" dirty="0" smtClean="0"/>
              <a:t>Can be an elective option for Networking and Computer Support programs at Clark</a:t>
            </a:r>
          </a:p>
          <a:p>
            <a:pPr lvl="1"/>
            <a:r>
              <a:rPr lang="en-US" dirty="0" smtClean="0"/>
              <a:t>Can be used as launching pad for additional MTA Development offerings at Clark </a:t>
            </a:r>
          </a:p>
          <a:p>
            <a:pPr lvl="1"/>
            <a:r>
              <a:rPr lang="en-US" dirty="0" smtClean="0"/>
              <a:t>Requires CTEC 112 or 112 and CTEC 134 MTA Database Administrator </a:t>
            </a:r>
          </a:p>
          <a:p>
            <a:endParaRPr lang="en-US" dirty="0"/>
          </a:p>
          <a:p>
            <a:endParaRPr lang="en-US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Review: New Curriculum for 2016-17</a:t>
            </a:r>
            <a:br>
              <a:rPr lang="en-US" dirty="0"/>
            </a:br>
            <a:r>
              <a:rPr lang="en-US" dirty="0" smtClean="0"/>
              <a:t>MTA Software Development w/C#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CTEC 135 Microsoft MTA</a:t>
            </a:r>
            <a:br>
              <a:rPr lang="en-US" dirty="0" smtClean="0"/>
            </a:br>
            <a:r>
              <a:rPr lang="en-US" dirty="0" smtClean="0"/>
              <a:t> Software Development with C#</a:t>
            </a:r>
          </a:p>
          <a:p>
            <a:pPr lvl="1"/>
            <a:r>
              <a:rPr lang="en-US" dirty="0" smtClean="0"/>
              <a:t>Can be an elective option for Networking and Computer Support programs at Clark</a:t>
            </a:r>
          </a:p>
          <a:p>
            <a:pPr lvl="1"/>
            <a:r>
              <a:rPr lang="en-US" dirty="0" smtClean="0"/>
              <a:t>Can be used as launching pad for additional MTA Development offerings at Clark </a:t>
            </a:r>
          </a:p>
          <a:p>
            <a:pPr lvl="1"/>
            <a:r>
              <a:rPr lang="en-US" dirty="0" smtClean="0"/>
              <a:t>Requires CTEC 112 or 112 and CTEC 134 MTA Database Administrator </a:t>
            </a:r>
          </a:p>
          <a:p>
            <a:endParaRPr lang="en-US" dirty="0"/>
          </a:p>
          <a:p>
            <a:endParaRPr lang="en-US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Review: New Curriculum for 2016-17</a:t>
            </a:r>
            <a:br>
              <a:rPr lang="en-US" dirty="0"/>
            </a:br>
            <a:r>
              <a:rPr lang="en-US" dirty="0" smtClean="0"/>
              <a:t>MTA Software Development w/C#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1 at 3.04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"/>
          <a:stretch/>
        </p:blipFill>
        <p:spPr>
          <a:xfrm>
            <a:off x="19140" y="386925"/>
            <a:ext cx="9144000" cy="63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1 at 3.1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1624326"/>
          </a:xfrm>
          <a:prstGeom prst="rect">
            <a:avLst/>
          </a:prstGeom>
        </p:spPr>
      </p:pic>
      <p:pic>
        <p:nvPicPr>
          <p:cNvPr id="4" name="Picture 3" descr="Screen Shot 2016-04-21 at 3.04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7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1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CTEC 200 PC Help Desk is now a Permission Only Class </a:t>
            </a:r>
          </a:p>
          <a:p>
            <a:endParaRPr lang="en-US" dirty="0"/>
          </a:p>
          <a:p>
            <a:r>
              <a:rPr lang="en-US" dirty="0" smtClean="0"/>
              <a:t>CTEC 140 Introduction to Unix prerequisite </a:t>
            </a:r>
            <a:br>
              <a:rPr lang="en-US" dirty="0" smtClean="0"/>
            </a:br>
            <a:r>
              <a:rPr lang="en-US" dirty="0" smtClean="0"/>
              <a:t>change allows for  greater Computer Support  enrollment</a:t>
            </a:r>
            <a:endParaRPr lang="en-US" dirty="0"/>
          </a:p>
          <a:p>
            <a:endParaRPr lang="en-US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Other Curriculum Changes </a:t>
            </a:r>
            <a:r>
              <a:rPr lang="en-US" dirty="0"/>
              <a:t>for 2016-17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Our 2015-16 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Suggested Goals for discussion and considering strategies,  timelines and extent of Advisory committee role </a:t>
            </a:r>
          </a:p>
          <a:p>
            <a:r>
              <a:rPr lang="en-US" dirty="0" smtClean="0"/>
              <a:t>Areas Addressed </a:t>
            </a:r>
          </a:p>
          <a:p>
            <a:pPr lvl="1"/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Institutional Quality and Effectiveness </a:t>
            </a:r>
          </a:p>
          <a:p>
            <a:pPr lvl="1"/>
            <a:r>
              <a:rPr lang="en-US" dirty="0" smtClean="0"/>
              <a:t>Marketing/Public Relations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5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" y="1676400"/>
            <a:ext cx="7909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Computer </a:t>
            </a:r>
            <a:r>
              <a:rPr lang="en-US" b="1" dirty="0"/>
              <a:t>Support and Information Technology </a:t>
            </a:r>
            <a:r>
              <a:rPr lang="en-US" b="1" dirty="0" smtClean="0"/>
              <a:t>Advisory</a:t>
            </a:r>
          </a:p>
          <a:p>
            <a:r>
              <a:rPr lang="en-US" b="1" i="1" dirty="0" smtClean="0"/>
              <a:t>Currently</a:t>
            </a:r>
            <a:r>
              <a:rPr lang="en-US" i="1" dirty="0" smtClean="0"/>
              <a:t> providing </a:t>
            </a:r>
            <a:r>
              <a:rPr lang="en-US" i="1" dirty="0"/>
              <a:t>oversight for </a:t>
            </a:r>
          </a:p>
          <a:p>
            <a:pPr lvl="1"/>
            <a:r>
              <a:rPr lang="en-US" dirty="0" smtClean="0"/>
              <a:t>CTEC Computer Support AAT</a:t>
            </a:r>
          </a:p>
          <a:p>
            <a:pPr lvl="1"/>
            <a:r>
              <a:rPr lang="en-US" dirty="0" smtClean="0"/>
              <a:t>CTEC Computer Support CP</a:t>
            </a:r>
          </a:p>
          <a:p>
            <a:pPr lvl="1"/>
            <a:endParaRPr lang="en-US" dirty="0" smtClean="0"/>
          </a:p>
          <a:p>
            <a:r>
              <a:rPr lang="en-US" b="1" i="1" dirty="0"/>
              <a:t>In  addition </a:t>
            </a:r>
            <a:r>
              <a:rPr lang="en-US" i="1" dirty="0" smtClean="0"/>
              <a:t>providing </a:t>
            </a:r>
            <a:r>
              <a:rPr lang="en-US" i="1" dirty="0"/>
              <a:t>advisement oversight and input on</a:t>
            </a:r>
          </a:p>
          <a:p>
            <a:pPr lvl="1"/>
            <a:r>
              <a:rPr lang="en-US" dirty="0" smtClean="0"/>
              <a:t>Transfer options</a:t>
            </a:r>
          </a:p>
          <a:p>
            <a:pPr lvl="1"/>
            <a:r>
              <a:rPr lang="en-US" dirty="0"/>
              <a:t>Software Development </a:t>
            </a:r>
            <a:br>
              <a:rPr lang="en-US" dirty="0"/>
            </a:br>
            <a:r>
              <a:rPr lang="en-US" dirty="0"/>
              <a:t>Service courses for BTEC, Web Development and Campus at large  </a:t>
            </a:r>
            <a:endParaRPr lang="en-US" dirty="0" smtClean="0"/>
          </a:p>
          <a:p>
            <a:pPr lvl="1"/>
            <a:r>
              <a:rPr lang="en-US" dirty="0" smtClean="0"/>
              <a:t>Possible new  options in Database Admin or Microsoft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Your Advisory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2015-16 Work Plan</a:t>
            </a:r>
            <a:br>
              <a:rPr lang="en-US" dirty="0" smtClean="0"/>
            </a:br>
            <a:r>
              <a:rPr lang="en-US" dirty="0" smtClean="0"/>
              <a:t>Proposed Goals I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7094633" cy="43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9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2015-16 Work Plan</a:t>
            </a:r>
            <a:br>
              <a:rPr lang="en-US" dirty="0" smtClean="0"/>
            </a:br>
            <a:r>
              <a:rPr lang="en-US" dirty="0" smtClean="0"/>
              <a:t>Proposed Goals 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5676900" cy="42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38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2015-16 Work Plan</a:t>
            </a:r>
            <a:br>
              <a:rPr lang="en-US" dirty="0" smtClean="0"/>
            </a:br>
            <a:r>
              <a:rPr lang="en-US" dirty="0" smtClean="0"/>
              <a:t>Proposed Goals III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7324467" cy="4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18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Cath</a:t>
            </a:r>
            <a:r>
              <a:rPr lang="en-US" dirty="0" smtClean="0"/>
              <a:t> Keane, Career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HDEV 200 Professional Development</a:t>
            </a:r>
          </a:p>
          <a:p>
            <a:pPr lvl="1"/>
            <a:r>
              <a:rPr lang="en-US" dirty="0" smtClean="0"/>
              <a:t>“Soft Skills” content by professionals focused on this area</a:t>
            </a:r>
          </a:p>
          <a:p>
            <a:pPr lvl="1"/>
            <a:r>
              <a:rPr lang="en-US" dirty="0" smtClean="0"/>
              <a:t>Service Role for CTEC 199 Co-op Internship</a:t>
            </a:r>
            <a:br>
              <a:rPr lang="en-US" dirty="0" smtClean="0"/>
            </a:br>
            <a:r>
              <a:rPr lang="en-US" dirty="0" smtClean="0"/>
              <a:t>(Allows reduced manageable hours for internship experiences)</a:t>
            </a:r>
          </a:p>
          <a:p>
            <a:pPr lvl="1"/>
            <a:r>
              <a:rPr lang="en-US" dirty="0" smtClean="0"/>
              <a:t> Can allow Capstone to focus on tech related skillsets</a:t>
            </a:r>
          </a:p>
          <a:p>
            <a:pPr lvl="1"/>
            <a:r>
              <a:rPr lang="en-US" dirty="0" smtClean="0"/>
              <a:t>Opportunity for learning communities &amp; linked classes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0650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More Database?</a:t>
            </a:r>
          </a:p>
          <a:p>
            <a:r>
              <a:rPr lang="en-US" dirty="0" smtClean="0"/>
              <a:t>Role of a Linux-related skill set in our curriculum </a:t>
            </a:r>
          </a:p>
          <a:p>
            <a:r>
              <a:rPr lang="en-US" dirty="0" smtClean="0"/>
              <a:t>More MS MTA Software Development after the initial CTEC 135 MTA C# class?</a:t>
            </a:r>
          </a:p>
          <a:p>
            <a:r>
              <a:rPr lang="en-US" dirty="0" smtClean="0"/>
              <a:t>Technologies/Skills/Trends we are missing?</a:t>
            </a:r>
          </a:p>
          <a:p>
            <a:r>
              <a:rPr lang="en-US" dirty="0" smtClean="0"/>
              <a:t>How can we better work together for marketing,  internship,  job placement?</a:t>
            </a:r>
            <a:endParaRPr lang="en-US" dirty="0"/>
          </a:p>
          <a:p>
            <a:endParaRPr lang="en-US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dirty="0" smtClean="0"/>
              <a:t>Questions we need you for </a:t>
            </a:r>
            <a:br>
              <a:rPr lang="en-US" sz="16000" dirty="0" smtClean="0"/>
            </a:br>
            <a:r>
              <a:rPr lang="en-US" sz="16000" dirty="0" smtClean="0"/>
              <a:t>regarding our future direction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CTEC 205 Intro to MIS </a:t>
            </a:r>
            <a:endParaRPr lang="en-US" dirty="0"/>
          </a:p>
        </p:txBody>
      </p:sp>
      <p:pic>
        <p:nvPicPr>
          <p:cNvPr id="4" name="Picture 3" descr="Screen Shot 2016-04-21 at 2.57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67884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70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Opportunity: CBC IT BAS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5486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and By Laws</a:t>
            </a:r>
            <a:endParaRPr lang="en-US" dirty="0"/>
          </a:p>
        </p:txBody>
      </p:sp>
      <p:pic>
        <p:nvPicPr>
          <p:cNvPr id="5" name="Picture 4" descr="Screen Shot 2016-04-20 at 8.5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799258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Decision RE: Quorum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73152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b="1" i="1" dirty="0" smtClean="0"/>
              <a:t>a </a:t>
            </a:r>
            <a:r>
              <a:rPr lang="en-US" sz="3600" b="1" i="1" dirty="0"/>
              <a:t>simple majority of appointed </a:t>
            </a:r>
            <a:r>
              <a:rPr lang="en-US" sz="3600" b="1" i="1" dirty="0" smtClean="0"/>
              <a:t>members</a:t>
            </a:r>
            <a:br>
              <a:rPr lang="en-US" sz="3600" b="1" i="1" dirty="0" smtClean="0"/>
            </a:br>
            <a:r>
              <a:rPr lang="en-US" sz="3600" b="1" i="1" dirty="0"/>
              <a:t>		</a:t>
            </a:r>
            <a:r>
              <a:rPr lang="en-US" sz="3600" b="1" i="1" dirty="0" smtClean="0"/>
              <a:t>or</a:t>
            </a:r>
            <a:endParaRPr lang="en-US" sz="3600" b="1" i="1" dirty="0"/>
          </a:p>
          <a:p>
            <a:pPr marL="285750" indent="-285750">
              <a:buFont typeface="Arial"/>
              <a:buChar char="•"/>
            </a:pPr>
            <a:r>
              <a:rPr lang="en-US" sz="3600" b="1" i="1" dirty="0" smtClean="0"/>
              <a:t>50</a:t>
            </a:r>
            <a:r>
              <a:rPr lang="en-US" sz="3600" b="1" i="1" dirty="0"/>
              <a:t>% of appointed </a:t>
            </a:r>
            <a:r>
              <a:rPr lang="en-US" sz="3600" b="1" i="1" dirty="0" smtClean="0"/>
              <a:t>members</a:t>
            </a:r>
            <a:br>
              <a:rPr lang="en-US" sz="3600" b="1" i="1" dirty="0" smtClean="0"/>
            </a:br>
            <a:r>
              <a:rPr lang="en-US" sz="3600" b="1" i="1" dirty="0" smtClean="0"/>
              <a:t>		or</a:t>
            </a:r>
            <a:endParaRPr lang="en-US" sz="3600" b="1" i="1" dirty="0"/>
          </a:p>
          <a:p>
            <a:pPr marL="285750" indent="-285750">
              <a:buFont typeface="Arial"/>
              <a:buChar char="•"/>
            </a:pPr>
            <a:r>
              <a:rPr lang="en-US" sz="3600" b="1" i="1" dirty="0" smtClean="0"/>
              <a:t> </a:t>
            </a:r>
            <a:r>
              <a:rPr lang="en-US" sz="3600" b="1" i="1" dirty="0"/>
              <a:t>a number that will represent a quorum, i.e. “three appointed members present</a:t>
            </a:r>
            <a:r>
              <a:rPr lang="en-US" sz="3600" b="1" i="1" dirty="0" smtClean="0"/>
              <a:t>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341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Membership and By Laws II</a:t>
            </a:r>
            <a:endParaRPr lang="en-US" dirty="0"/>
          </a:p>
        </p:txBody>
      </p:sp>
      <p:pic>
        <p:nvPicPr>
          <p:cNvPr id="4" name="Picture 3" descr="Screen Shot 2016-04-20 at 9.0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128000" cy="2527300"/>
          </a:xfrm>
          <a:prstGeom prst="rect">
            <a:avLst/>
          </a:prstGeom>
        </p:spPr>
      </p:pic>
      <p:pic>
        <p:nvPicPr>
          <p:cNvPr id="9" name="Picture 8" descr="Screen Shot 2016-04-21 at 1.19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9144000" cy="30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8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and By Laws</a:t>
            </a:r>
            <a:endParaRPr lang="en-US" dirty="0"/>
          </a:p>
        </p:txBody>
      </p:sp>
      <p:pic>
        <p:nvPicPr>
          <p:cNvPr id="3" name="Picture 2" descr="Screen Shot 2016-04-20 at 9.03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8265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4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John Jenkins </a:t>
            </a:r>
          </a:p>
          <a:p>
            <a:r>
              <a:rPr lang="en-US" dirty="0" smtClean="0"/>
              <a:t>Aaron Mark Johnson</a:t>
            </a:r>
          </a:p>
          <a:p>
            <a:r>
              <a:rPr lang="en-US" dirty="0" smtClean="0"/>
              <a:t>Paul Yee</a:t>
            </a:r>
          </a:p>
          <a:p>
            <a:r>
              <a:rPr lang="en-US" dirty="0" smtClean="0"/>
              <a:t>Jeff Hoy</a:t>
            </a:r>
          </a:p>
          <a:p>
            <a:r>
              <a:rPr lang="en-US" dirty="0" smtClean="0"/>
              <a:t>Bruno George </a:t>
            </a:r>
          </a:p>
          <a:p>
            <a:r>
              <a:rPr lang="en-US" dirty="0" smtClean="0"/>
              <a:t>Tom Strobehn (new member)</a:t>
            </a:r>
          </a:p>
          <a:p>
            <a:r>
              <a:rPr lang="en-US" dirty="0" smtClean="0"/>
              <a:t>Two other Members who have not attended or </a:t>
            </a:r>
            <a:r>
              <a:rPr lang="en-US" dirty="0" err="1" smtClean="0"/>
              <a:t>RSVPd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3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" y="1676400"/>
            <a:ext cx="7909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General </a:t>
            </a:r>
            <a:r>
              <a:rPr lang="en-US" sz="3600" dirty="0" smtClean="0"/>
              <a:t>updates on Advisory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Academic Plan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Guided Pathways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Budget Cut Implementation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Cathy Sherick and other news from</a:t>
            </a:r>
            <a:br>
              <a:rPr lang="en-US" dirty="0" smtClean="0"/>
            </a:br>
            <a:r>
              <a:rPr lang="en-US" dirty="0" smtClean="0"/>
              <a:t>the  Office of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4"/>
          <a:stretch/>
        </p:blipFill>
        <p:spPr>
          <a:xfrm>
            <a:off x="355214" y="4405741"/>
            <a:ext cx="7848600" cy="1182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614" y="59925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Pipeline means student is enrolled or has completed </a:t>
            </a:r>
            <a:br>
              <a:rPr lang="en-US" sz="2400" dirty="0" smtClean="0"/>
            </a:br>
            <a:r>
              <a:rPr lang="en-US" sz="2400" dirty="0" smtClean="0"/>
              <a:t>CTEC 104  PC Support Customer Service Skills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94"/>
          <a:stretch/>
        </p:blipFill>
        <p:spPr>
          <a:xfrm>
            <a:off x="372358" y="2446047"/>
            <a:ext cx="7782247" cy="1273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214" y="2043542"/>
            <a:ext cx="510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Meeting: Fall 2015          80 Students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014" y="387234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Year at this time Spring 2015         92 Students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50"/>
          <a:stretch/>
        </p:blipFill>
        <p:spPr>
          <a:xfrm>
            <a:off x="381000" y="595741"/>
            <a:ext cx="8052849" cy="121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2358" y="271526"/>
            <a:ext cx="4097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Current: Spring 2015 	75 Students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3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451</Words>
  <Application>Microsoft Office PowerPoint</Application>
  <PresentationFormat>On-screen Show (4:3)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Your Advisory Committee</vt:lpstr>
      <vt:lpstr>Membership and By Laws</vt:lpstr>
      <vt:lpstr>Making A Decision RE: Quorum</vt:lpstr>
      <vt:lpstr>Membership and By Laws II</vt:lpstr>
      <vt:lpstr>Membership and By Laws</vt:lpstr>
      <vt:lpstr>Current Membership</vt:lpstr>
      <vt:lpstr>Cathy Sherick and other news from the  Office of Instruction</vt:lpstr>
      <vt:lpstr>PowerPoint Presentation</vt:lpstr>
      <vt:lpstr>PowerPoint Presentation</vt:lpstr>
      <vt:lpstr>PowerPoint Presentation</vt:lpstr>
      <vt:lpstr>Review: New Curriculum for 2016-17 CTEC 106  IT Fundamentals</vt:lpstr>
      <vt:lpstr>Review: New Curriculum for 2016-17 CTEC 112 Programming Essentials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Refining Our 2015-16 Work Plan</vt:lpstr>
      <vt:lpstr>Our 2015-16 Work Plan Proposed Goals I </vt:lpstr>
      <vt:lpstr>Our 2015-16 Work Plan Proposed Goals II</vt:lpstr>
      <vt:lpstr>Our 2015-16 Work Plan Proposed Goals III</vt:lpstr>
      <vt:lpstr>Cath Keane, Career Services</vt:lpstr>
      <vt:lpstr>PowerPoint Presentation</vt:lpstr>
      <vt:lpstr>CTEC 205 Intro to MIS </vt:lpstr>
      <vt:lpstr>Opportunity: CBC IT BAS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Farron, Nichola</cp:lastModifiedBy>
  <cp:revision>103</cp:revision>
  <cp:lastPrinted>2016-04-21T14:27:07Z</cp:lastPrinted>
  <dcterms:created xsi:type="dcterms:W3CDTF">2014-02-05T22:27:47Z</dcterms:created>
  <dcterms:modified xsi:type="dcterms:W3CDTF">2016-04-21T14:43:54Z</dcterms:modified>
</cp:coreProperties>
</file>