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9"/>
  </p:handoutMasterIdLst>
  <p:sldIdLst>
    <p:sldId id="256" r:id="rId2"/>
    <p:sldId id="338" r:id="rId3"/>
    <p:sldId id="369" r:id="rId4"/>
    <p:sldId id="370" r:id="rId5"/>
    <p:sldId id="371" r:id="rId6"/>
    <p:sldId id="374" r:id="rId7"/>
    <p:sldId id="373" r:id="rId8"/>
    <p:sldId id="391" r:id="rId9"/>
    <p:sldId id="375" r:id="rId10"/>
    <p:sldId id="388" r:id="rId11"/>
    <p:sldId id="389" r:id="rId12"/>
    <p:sldId id="390" r:id="rId13"/>
    <p:sldId id="384" r:id="rId14"/>
    <p:sldId id="377" r:id="rId15"/>
    <p:sldId id="378" r:id="rId16"/>
    <p:sldId id="379" r:id="rId17"/>
    <p:sldId id="380" r:id="rId18"/>
    <p:sldId id="382" r:id="rId19"/>
    <p:sldId id="381" r:id="rId20"/>
    <p:sldId id="383" r:id="rId21"/>
    <p:sldId id="372" r:id="rId22"/>
    <p:sldId id="385" r:id="rId23"/>
    <p:sldId id="363" r:id="rId24"/>
    <p:sldId id="361" r:id="rId25"/>
    <p:sldId id="353" r:id="rId26"/>
    <p:sldId id="386" r:id="rId27"/>
    <p:sldId id="387" r:id="rId28"/>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68"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34955D79-815E-467B-98AB-5CE04F591478}" type="datetimeFigureOut">
              <a:rPr lang="en-US" smtClean="0"/>
              <a:t>10/14/2015</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A60C6DA7-26DF-4B75-BF9F-1DA35ABC097D}" type="slidenum">
              <a:rPr lang="en-US" smtClean="0"/>
              <a:t>‹#›</a:t>
            </a:fld>
            <a:endParaRPr lang="en-US"/>
          </a:p>
        </p:txBody>
      </p:sp>
    </p:spTree>
    <p:extLst>
      <p:ext uri="{BB962C8B-B14F-4D97-AF65-F5344CB8AC3E}">
        <p14:creationId xmlns:p14="http://schemas.microsoft.com/office/powerpoint/2010/main" val="36311034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83F49D-9196-416E-B582-C7D329049191}"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151776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83F49D-9196-416E-B582-C7D329049191}"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429384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83F49D-9196-416E-B582-C7D329049191}"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2571283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83F49D-9196-416E-B582-C7D329049191}"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2668920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83F49D-9196-416E-B582-C7D329049191}"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3392035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83F49D-9196-416E-B582-C7D329049191}"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1952723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83F49D-9196-416E-B582-C7D329049191}"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42753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83F49D-9196-416E-B582-C7D329049191}"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325534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3F49D-9196-416E-B582-C7D329049191}"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2917979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83F49D-9196-416E-B582-C7D329049191}"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3059735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83F49D-9196-416E-B582-C7D329049191}"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8101D-AB48-421E-A5CB-7FA63A57055E}" type="slidenum">
              <a:rPr lang="en-US" smtClean="0"/>
              <a:t>‹#›</a:t>
            </a:fld>
            <a:endParaRPr lang="en-US"/>
          </a:p>
        </p:txBody>
      </p:sp>
    </p:spTree>
    <p:extLst>
      <p:ext uri="{BB962C8B-B14F-4D97-AF65-F5344CB8AC3E}">
        <p14:creationId xmlns:p14="http://schemas.microsoft.com/office/powerpoint/2010/main" val="60478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3F49D-9196-416E-B582-C7D329049191}" type="datetimeFigureOut">
              <a:rPr lang="en-US" smtClean="0"/>
              <a:t>10/14/2015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8101D-AB48-421E-A5CB-7FA63A57055E}" type="slidenum">
              <a:rPr lang="en-US" smtClean="0"/>
              <a:t>‹#›</a:t>
            </a:fld>
            <a:endParaRPr lang="en-US"/>
          </a:p>
        </p:txBody>
      </p:sp>
    </p:spTree>
    <p:extLst>
      <p:ext uri="{BB962C8B-B14F-4D97-AF65-F5344CB8AC3E}">
        <p14:creationId xmlns:p14="http://schemas.microsoft.com/office/powerpoint/2010/main" val="237112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838200"/>
            <a:ext cx="4533534" cy="26193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685800" y="3457575"/>
            <a:ext cx="8001000" cy="1938992"/>
          </a:xfrm>
          <a:prstGeom prst="rect">
            <a:avLst/>
          </a:prstGeom>
          <a:noFill/>
        </p:spPr>
        <p:txBody>
          <a:bodyPr wrap="square" rtlCol="0">
            <a:spAutoFit/>
          </a:bodyPr>
          <a:lstStyle/>
          <a:p>
            <a:pPr algn="ctr"/>
            <a:r>
              <a:rPr lang="en-US" sz="2400" dirty="0" smtClean="0"/>
              <a:t>Computer Support and Information Tech Advisory</a:t>
            </a:r>
          </a:p>
          <a:p>
            <a:pPr algn="ctr"/>
            <a:r>
              <a:rPr lang="en-US" sz="2400" b="1" dirty="0"/>
              <a:t>Date:              Wednesday, October 14, 2015</a:t>
            </a:r>
            <a:endParaRPr lang="en-US" sz="2400" dirty="0"/>
          </a:p>
          <a:p>
            <a:pPr algn="ctr"/>
            <a:r>
              <a:rPr lang="en-US" sz="2400" b="1" dirty="0"/>
              <a:t>Time:             8:30—10:00 am </a:t>
            </a:r>
            <a:endParaRPr lang="en-US" sz="2400" dirty="0"/>
          </a:p>
          <a:p>
            <a:pPr algn="ctr"/>
            <a:r>
              <a:rPr lang="en-US" sz="2400" b="1" dirty="0"/>
              <a:t>Location:      Joan Stout, room 244</a:t>
            </a:r>
            <a:endParaRPr lang="en-US" sz="2400" dirty="0"/>
          </a:p>
          <a:p>
            <a:pPr algn="ctr"/>
            <a:endParaRPr lang="en-US" sz="2400" dirty="0"/>
          </a:p>
        </p:txBody>
      </p:sp>
    </p:spTree>
    <p:extLst>
      <p:ext uri="{BB962C8B-B14F-4D97-AF65-F5344CB8AC3E}">
        <p14:creationId xmlns:p14="http://schemas.microsoft.com/office/powerpoint/2010/main" val="2004779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2015-16 Work Plan</a:t>
            </a:r>
            <a:br>
              <a:rPr lang="en-US" dirty="0" smtClean="0"/>
            </a:br>
            <a:r>
              <a:rPr lang="en-US" dirty="0" smtClean="0"/>
              <a:t>Proposed Goals I </a:t>
            </a:r>
            <a:endParaRPr lang="en-US" dirty="0"/>
          </a:p>
        </p:txBody>
      </p:sp>
      <p:pic>
        <p:nvPicPr>
          <p:cNvPr id="5" name="Picture 4"/>
          <p:cNvPicPr>
            <a:picLocks noChangeAspect="1"/>
          </p:cNvPicPr>
          <p:nvPr/>
        </p:nvPicPr>
        <p:blipFill>
          <a:blip r:embed="rId2"/>
          <a:stretch>
            <a:fillRect/>
          </a:stretch>
        </p:blipFill>
        <p:spPr>
          <a:xfrm>
            <a:off x="1295400" y="1752600"/>
            <a:ext cx="7094633" cy="4303527"/>
          </a:xfrm>
          <a:prstGeom prst="rect">
            <a:avLst/>
          </a:prstGeom>
        </p:spPr>
      </p:pic>
    </p:spTree>
    <p:extLst>
      <p:ext uri="{BB962C8B-B14F-4D97-AF65-F5344CB8AC3E}">
        <p14:creationId xmlns:p14="http://schemas.microsoft.com/office/powerpoint/2010/main" val="2286191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2015-16 Work Plan</a:t>
            </a:r>
            <a:br>
              <a:rPr lang="en-US" dirty="0" smtClean="0"/>
            </a:br>
            <a:r>
              <a:rPr lang="en-US" dirty="0" smtClean="0"/>
              <a:t>Proposed Goals II</a:t>
            </a:r>
            <a:endParaRPr lang="en-US" dirty="0"/>
          </a:p>
        </p:txBody>
      </p:sp>
      <p:pic>
        <p:nvPicPr>
          <p:cNvPr id="3" name="Picture 2"/>
          <p:cNvPicPr>
            <a:picLocks noChangeAspect="1"/>
          </p:cNvPicPr>
          <p:nvPr/>
        </p:nvPicPr>
        <p:blipFill>
          <a:blip r:embed="rId2"/>
          <a:stretch>
            <a:fillRect/>
          </a:stretch>
        </p:blipFill>
        <p:spPr>
          <a:xfrm>
            <a:off x="1524000" y="1828800"/>
            <a:ext cx="5676900" cy="4268592"/>
          </a:xfrm>
          <a:prstGeom prst="rect">
            <a:avLst/>
          </a:prstGeom>
        </p:spPr>
      </p:pic>
    </p:spTree>
    <p:extLst>
      <p:ext uri="{BB962C8B-B14F-4D97-AF65-F5344CB8AC3E}">
        <p14:creationId xmlns:p14="http://schemas.microsoft.com/office/powerpoint/2010/main" val="1442038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2015-16 Work Plan</a:t>
            </a:r>
            <a:br>
              <a:rPr lang="en-US" dirty="0" smtClean="0"/>
            </a:br>
            <a:r>
              <a:rPr lang="en-US" dirty="0" smtClean="0"/>
              <a:t>Proposed Goals III</a:t>
            </a:r>
            <a:endParaRPr lang="en-US" dirty="0"/>
          </a:p>
        </p:txBody>
      </p:sp>
      <p:pic>
        <p:nvPicPr>
          <p:cNvPr id="4" name="Picture 3"/>
          <p:cNvPicPr>
            <a:picLocks noChangeAspect="1"/>
          </p:cNvPicPr>
          <p:nvPr/>
        </p:nvPicPr>
        <p:blipFill>
          <a:blip r:embed="rId2"/>
          <a:stretch>
            <a:fillRect/>
          </a:stretch>
        </p:blipFill>
        <p:spPr>
          <a:xfrm>
            <a:off x="1066800" y="2133600"/>
            <a:ext cx="7324467" cy="4075268"/>
          </a:xfrm>
          <a:prstGeom prst="rect">
            <a:avLst/>
          </a:prstGeom>
        </p:spPr>
      </p:pic>
    </p:spTree>
    <p:extLst>
      <p:ext uri="{BB962C8B-B14F-4D97-AF65-F5344CB8AC3E}">
        <p14:creationId xmlns:p14="http://schemas.microsoft.com/office/powerpoint/2010/main" val="4264618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Brianna Lisenbee</a:t>
            </a:r>
            <a:endParaRPr lang="en-US" dirty="0"/>
          </a:p>
        </p:txBody>
      </p:sp>
      <p:sp>
        <p:nvSpPr>
          <p:cNvPr id="3" name="Content Placeholder 2"/>
          <p:cNvSpPr>
            <a:spLocks noGrp="1"/>
          </p:cNvSpPr>
          <p:nvPr>
            <p:ph idx="1"/>
          </p:nvPr>
        </p:nvSpPr>
        <p:spPr/>
        <p:txBody>
          <a:bodyPr/>
          <a:lstStyle/>
          <a:p>
            <a:r>
              <a:rPr lang="en-US" dirty="0" smtClean="0"/>
              <a:t>Career Services </a:t>
            </a:r>
          </a:p>
          <a:p>
            <a:pPr marL="0" indent="0">
              <a:buNone/>
            </a:pPr>
            <a:endParaRPr lang="en-US" dirty="0" smtClean="0"/>
          </a:p>
          <a:p>
            <a:r>
              <a:rPr lang="en-US" dirty="0" smtClean="0"/>
              <a:t>Best Practices for discussing Internships and other partnerships with Industry Partners</a:t>
            </a:r>
          </a:p>
          <a:p>
            <a:endParaRPr lang="en-US" dirty="0" smtClean="0"/>
          </a:p>
        </p:txBody>
      </p:sp>
    </p:spTree>
    <p:extLst>
      <p:ext uri="{BB962C8B-B14F-4D97-AF65-F5344CB8AC3E}">
        <p14:creationId xmlns:p14="http://schemas.microsoft.com/office/powerpoint/2010/main" val="2260650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 2016-17 Catalog: CTEC 112 </a:t>
            </a:r>
            <a:br>
              <a:rPr lang="en-US" dirty="0" smtClean="0"/>
            </a:br>
            <a:r>
              <a:rPr lang="en-US" dirty="0" smtClean="0"/>
              <a:t>Programming Essentials</a:t>
            </a:r>
            <a:endParaRPr lang="en-US" dirty="0"/>
          </a:p>
        </p:txBody>
      </p:sp>
      <p:sp>
        <p:nvSpPr>
          <p:cNvPr id="3" name="Content Placeholder 2"/>
          <p:cNvSpPr>
            <a:spLocks noGrp="1"/>
          </p:cNvSpPr>
          <p:nvPr>
            <p:ph idx="1"/>
          </p:nvPr>
        </p:nvSpPr>
        <p:spPr/>
        <p:txBody>
          <a:bodyPr/>
          <a:lstStyle/>
          <a:p>
            <a:r>
              <a:rPr lang="en-US" dirty="0" smtClean="0"/>
              <a:t>A programming class without a low computational prerequisite that will feature hands on but lots on literacy and programming awareness.  </a:t>
            </a:r>
            <a:endParaRPr lang="en-US" dirty="0"/>
          </a:p>
          <a:p>
            <a:r>
              <a:rPr lang="en-US" dirty="0" smtClean="0"/>
              <a:t>Initial Text and tools are the Fluency with Information Technology Model of the National Research Council emphasizing skills, concepts and capabilities and problem solving</a:t>
            </a:r>
          </a:p>
          <a:p>
            <a:pPr lvl="1"/>
            <a:endParaRPr lang="en-US" dirty="0" smtClean="0"/>
          </a:p>
          <a:p>
            <a:endParaRPr lang="en-US" dirty="0" smtClean="0"/>
          </a:p>
        </p:txBody>
      </p:sp>
    </p:spTree>
    <p:extLst>
      <p:ext uri="{BB962C8B-B14F-4D97-AF65-F5344CB8AC3E}">
        <p14:creationId xmlns:p14="http://schemas.microsoft.com/office/powerpoint/2010/main" val="345355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 2016-17 Catalog: CTEC </a:t>
            </a:r>
            <a:r>
              <a:rPr lang="en-US" dirty="0" smtClean="0"/>
              <a:t>112 </a:t>
            </a:r>
            <a:br>
              <a:rPr lang="en-US" dirty="0" smtClean="0"/>
            </a:br>
            <a:r>
              <a:rPr lang="en-US" dirty="0" smtClean="0"/>
              <a:t>Programming Essentials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Course Description: </a:t>
            </a:r>
            <a:r>
              <a:rPr lang="en-US" dirty="0"/>
              <a:t>Course provides a participatory overview of essential foundational information technology and computer programming concepts. Topics include computing as a creative activity, abstraction, principles of computer operations, debugging, algorithmic thinking and problem solving, programming functions and operations, iteration principles, ethics in computing and the limitations of computing. Students will design and code simple programs </a:t>
            </a:r>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1912536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of CTEC 112 </a:t>
            </a:r>
            <a:br>
              <a:rPr lang="en-US" dirty="0" smtClean="0"/>
            </a:br>
            <a:r>
              <a:rPr lang="en-US" dirty="0" smtClean="0"/>
              <a:t>Programming Essentials</a:t>
            </a:r>
            <a:endParaRPr lang="en-US" dirty="0"/>
          </a:p>
        </p:txBody>
      </p:sp>
      <p:sp>
        <p:nvSpPr>
          <p:cNvPr id="3" name="Content Placeholder 2"/>
          <p:cNvSpPr>
            <a:spLocks noGrp="1"/>
          </p:cNvSpPr>
          <p:nvPr>
            <p:ph idx="1"/>
          </p:nvPr>
        </p:nvSpPr>
        <p:spPr/>
        <p:txBody>
          <a:bodyPr>
            <a:normAutofit/>
          </a:bodyPr>
          <a:lstStyle/>
          <a:p>
            <a:r>
              <a:rPr lang="en-US" dirty="0" smtClean="0"/>
              <a:t>Serve as a required class for the Computer Support AAT program</a:t>
            </a:r>
          </a:p>
          <a:p>
            <a:r>
              <a:rPr lang="en-US" dirty="0" smtClean="0"/>
              <a:t>Will serve as another prerequisite option for </a:t>
            </a:r>
          </a:p>
          <a:p>
            <a:pPr lvl="1"/>
            <a:r>
              <a:rPr lang="en-US" dirty="0" smtClean="0"/>
              <a:t>CTEC 126 JavaScript</a:t>
            </a:r>
          </a:p>
          <a:p>
            <a:pPr lvl="1"/>
            <a:r>
              <a:rPr lang="en-US" dirty="0" smtClean="0"/>
              <a:t>CTEC 127 PHP with SQL I </a:t>
            </a:r>
          </a:p>
          <a:p>
            <a:pPr lvl="1"/>
            <a:r>
              <a:rPr lang="en-US" dirty="0" smtClean="0"/>
              <a:t>New CTEC 135 MTA Software Development </a:t>
            </a:r>
          </a:p>
          <a:p>
            <a:pPr marL="457200" lvl="1" indent="0">
              <a:buNone/>
            </a:pPr>
            <a:r>
              <a:rPr lang="en-US" dirty="0" smtClean="0"/>
              <a:t>Giving more students opportunity to get access to learn coding and programming </a:t>
            </a:r>
          </a:p>
          <a:p>
            <a:pPr lvl="1"/>
            <a:endParaRPr lang="en-US" dirty="0" smtClean="0"/>
          </a:p>
          <a:p>
            <a:endParaRPr lang="en-US" dirty="0" smtClean="0"/>
          </a:p>
        </p:txBody>
      </p:sp>
    </p:spTree>
    <p:extLst>
      <p:ext uri="{BB962C8B-B14F-4D97-AF65-F5344CB8AC3E}">
        <p14:creationId xmlns:p14="http://schemas.microsoft.com/office/powerpoint/2010/main" val="943006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CTEC 135 Microsoft MTA</a:t>
            </a:r>
            <a:br>
              <a:rPr lang="en-US" dirty="0" smtClean="0"/>
            </a:br>
            <a:r>
              <a:rPr lang="en-US" dirty="0" smtClean="0"/>
              <a:t> Software Development with C#</a:t>
            </a:r>
          </a:p>
          <a:p>
            <a:pPr lvl="1"/>
            <a:r>
              <a:rPr lang="en-US" dirty="0" smtClean="0"/>
              <a:t>Can be an elective option for Networking and Computer Support programs at Clark</a:t>
            </a:r>
          </a:p>
          <a:p>
            <a:pPr lvl="1"/>
            <a:r>
              <a:rPr lang="en-US" dirty="0" smtClean="0"/>
              <a:t>Can be used as launching pad for additional MTA Development offerings at Clark </a:t>
            </a:r>
          </a:p>
          <a:p>
            <a:pPr lvl="1"/>
            <a:r>
              <a:rPr lang="en-US" dirty="0" smtClean="0"/>
              <a:t>Requires CTEC 112 or 112 and CTEC 134 MTA Database Administrator </a:t>
            </a:r>
          </a:p>
          <a:p>
            <a:endParaRPr lang="en-US" dirty="0"/>
          </a:p>
          <a:p>
            <a:endParaRPr lang="en-US" b="1" dirty="0" smtClean="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For 2016-17 Catalog: </a:t>
            </a:r>
            <a:r>
              <a:rPr lang="en-US" dirty="0" smtClean="0"/>
              <a:t>CTEC 135</a:t>
            </a:r>
            <a:r>
              <a:rPr lang="en-US" dirty="0"/>
              <a:t/>
            </a:r>
            <a:br>
              <a:rPr lang="en-US" dirty="0"/>
            </a:br>
            <a:r>
              <a:rPr lang="en-US" dirty="0" smtClean="0"/>
              <a:t>MTA Software Development w/C#</a:t>
            </a:r>
            <a:endParaRPr lang="en-US" dirty="0"/>
          </a:p>
        </p:txBody>
      </p:sp>
    </p:spTree>
    <p:extLst>
      <p:ext uri="{BB962C8B-B14F-4D97-AF65-F5344CB8AC3E}">
        <p14:creationId xmlns:p14="http://schemas.microsoft.com/office/powerpoint/2010/main" val="3407962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normAutofit/>
          </a:bodyPr>
          <a:lstStyle/>
          <a:p>
            <a:r>
              <a:rPr lang="en-US" dirty="0"/>
              <a:t>MTA Software Development w/C#</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981200"/>
            <a:ext cx="5972175" cy="31908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6926130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newhorizons.com/LocalWebAdmin/images/481/mta-graphi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533400"/>
            <a:ext cx="2667000" cy="56647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986776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560" y="1676400"/>
            <a:ext cx="7909560" cy="3693319"/>
          </a:xfrm>
          <a:prstGeom prst="rect">
            <a:avLst/>
          </a:prstGeom>
        </p:spPr>
        <p:txBody>
          <a:bodyPr wrap="square">
            <a:spAutoFit/>
          </a:bodyPr>
          <a:lstStyle/>
          <a:p>
            <a:r>
              <a:rPr lang="en-US" b="1" dirty="0" smtClean="0"/>
              <a:t>Computer </a:t>
            </a:r>
            <a:r>
              <a:rPr lang="en-US" b="1" dirty="0"/>
              <a:t>Support and Information Technology </a:t>
            </a:r>
            <a:r>
              <a:rPr lang="en-US" b="1" dirty="0" smtClean="0"/>
              <a:t>Advisory</a:t>
            </a:r>
          </a:p>
          <a:p>
            <a:r>
              <a:rPr lang="en-US" b="1" i="1" dirty="0" smtClean="0"/>
              <a:t>Currently</a:t>
            </a:r>
            <a:r>
              <a:rPr lang="en-US" i="1" dirty="0" smtClean="0"/>
              <a:t> providing </a:t>
            </a:r>
            <a:r>
              <a:rPr lang="en-US" i="1" dirty="0"/>
              <a:t>oversight for </a:t>
            </a:r>
          </a:p>
          <a:p>
            <a:pPr lvl="1"/>
            <a:r>
              <a:rPr lang="en-US" dirty="0" smtClean="0"/>
              <a:t>CTEC Computer Support AAT</a:t>
            </a:r>
          </a:p>
          <a:p>
            <a:pPr lvl="1"/>
            <a:r>
              <a:rPr lang="en-US" dirty="0" smtClean="0"/>
              <a:t>CTEC Computer Support CP</a:t>
            </a:r>
          </a:p>
          <a:p>
            <a:pPr lvl="1"/>
            <a:endParaRPr lang="en-US" dirty="0" smtClean="0"/>
          </a:p>
          <a:p>
            <a:r>
              <a:rPr lang="en-US" b="1" i="1" dirty="0"/>
              <a:t>In  addition </a:t>
            </a:r>
            <a:r>
              <a:rPr lang="en-US" i="1" dirty="0" smtClean="0"/>
              <a:t>providing </a:t>
            </a:r>
            <a:r>
              <a:rPr lang="en-US" i="1" dirty="0"/>
              <a:t>advisement oversight and input on</a:t>
            </a:r>
          </a:p>
          <a:p>
            <a:pPr lvl="1"/>
            <a:r>
              <a:rPr lang="en-US" dirty="0" smtClean="0"/>
              <a:t>Transfer options to the WSUV Business and MIS programs </a:t>
            </a:r>
          </a:p>
          <a:p>
            <a:pPr lvl="1"/>
            <a:r>
              <a:rPr lang="en-US" dirty="0" smtClean="0"/>
              <a:t>Possible new  options in Database Admin or Microsoft </a:t>
            </a:r>
          </a:p>
          <a:p>
            <a:pPr lvl="1"/>
            <a:r>
              <a:rPr lang="en-US" dirty="0" smtClean="0"/>
              <a:t>Software </a:t>
            </a:r>
            <a:r>
              <a:rPr lang="en-US" dirty="0" err="1" smtClean="0"/>
              <a:t>Develoment</a:t>
            </a:r>
            <a:r>
              <a:rPr lang="en-US" dirty="0" smtClean="0"/>
              <a:t> </a:t>
            </a:r>
            <a:br>
              <a:rPr lang="en-US" dirty="0" smtClean="0"/>
            </a:br>
            <a:r>
              <a:rPr lang="en-US" dirty="0" smtClean="0"/>
              <a:t>Service courses for BTEC, Web Development and Campus at large  </a:t>
            </a:r>
            <a:endParaRPr lang="en-US" dirty="0"/>
          </a:p>
          <a:p>
            <a:r>
              <a:rPr lang="en-US" dirty="0" smtClean="0"/>
              <a:t/>
            </a:r>
            <a:br>
              <a:rPr lang="en-US" dirty="0" smtClean="0"/>
            </a:br>
            <a:endParaRPr lang="en-US" dirty="0" smtClean="0"/>
          </a:p>
          <a:p>
            <a:endParaRPr lang="en-US" dirty="0"/>
          </a:p>
        </p:txBody>
      </p:sp>
      <p:sp>
        <p:nvSpPr>
          <p:cNvPr id="5" name="Title 1"/>
          <p:cNvSpPr>
            <a:spLocks noGrp="1"/>
          </p:cNvSpPr>
          <p:nvPr>
            <p:ph type="title"/>
          </p:nvPr>
        </p:nvSpPr>
        <p:spPr>
          <a:xfrm>
            <a:off x="365760" y="457200"/>
            <a:ext cx="8229600" cy="1143000"/>
          </a:xfrm>
        </p:spPr>
        <p:txBody>
          <a:bodyPr>
            <a:normAutofit/>
          </a:bodyPr>
          <a:lstStyle/>
          <a:p>
            <a:r>
              <a:rPr lang="en-US" dirty="0" smtClean="0"/>
              <a:t>Your Advisory Committee</a:t>
            </a:r>
            <a:endParaRPr lang="en-US" dirty="0"/>
          </a:p>
        </p:txBody>
      </p:sp>
    </p:spTree>
    <p:extLst>
      <p:ext uri="{BB962C8B-B14F-4D97-AF65-F5344CB8AC3E}">
        <p14:creationId xmlns:p14="http://schemas.microsoft.com/office/powerpoint/2010/main" val="2586883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6838" y="1062038"/>
            <a:ext cx="6410325" cy="47339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91105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endParaRPr lang="en-US" dirty="0" smtClean="0"/>
          </a:p>
        </p:txBody>
      </p:sp>
      <p:sp>
        <p:nvSpPr>
          <p:cNvPr id="5" name="Title 1"/>
          <p:cNvSpPr>
            <a:spLocks noGrp="1"/>
          </p:cNvSpPr>
          <p:nvPr>
            <p:ph type="title"/>
          </p:nvPr>
        </p:nvSpPr>
        <p:spPr/>
        <p:txBody>
          <a:bodyPr>
            <a:normAutofit fontScale="90000"/>
          </a:bodyPr>
          <a:lstStyle/>
          <a:p>
            <a:r>
              <a:rPr lang="en-US" dirty="0"/>
              <a:t>For 2016-17 Catalog: CTEC </a:t>
            </a:r>
            <a:r>
              <a:rPr lang="en-US" dirty="0" smtClean="0"/>
              <a:t>106 </a:t>
            </a:r>
            <a:br>
              <a:rPr lang="en-US" dirty="0" smtClean="0"/>
            </a:br>
            <a:r>
              <a:rPr lang="en-US" dirty="0" smtClean="0"/>
              <a:t>IT Fundamentals </a:t>
            </a:r>
            <a:endParaRPr lang="en-US" dirty="0"/>
          </a:p>
        </p:txBody>
      </p:sp>
      <p:sp>
        <p:nvSpPr>
          <p:cNvPr id="6" name="Content Placeholder 2"/>
          <p:cNvSpPr txBox="1">
            <a:spLocks/>
          </p:cNvSpPr>
          <p:nvPr/>
        </p:nvSpPr>
        <p:spPr>
          <a:xfrm>
            <a:off x="381000" y="1524000"/>
            <a:ext cx="8229600" cy="4525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CTEC 106 IT Fundamentals replaces the CTEC 213 </a:t>
            </a:r>
            <a:r>
              <a:rPr lang="en-US" dirty="0" err="1" smtClean="0"/>
              <a:t>CompTIA</a:t>
            </a:r>
            <a:r>
              <a:rPr lang="en-US" dirty="0" smtClean="0"/>
              <a:t> Strata</a:t>
            </a:r>
            <a:br>
              <a:rPr lang="en-US" dirty="0" smtClean="0"/>
            </a:br>
            <a:r>
              <a:rPr lang="en-US" dirty="0" smtClean="0"/>
              <a:t>New Certificate Update  </a:t>
            </a:r>
          </a:p>
          <a:p>
            <a:pPr marL="0" indent="0">
              <a:buNone/>
            </a:pPr>
            <a:r>
              <a:rPr lang="en-US" b="1" dirty="0" smtClean="0"/>
              <a:t>Description:  </a:t>
            </a:r>
            <a:r>
              <a:rPr lang="en-US" dirty="0" smtClean="0"/>
              <a:t>Course </a:t>
            </a:r>
            <a:r>
              <a:rPr lang="en-US" dirty="0"/>
              <a:t>provides foundational skills utilized in information and computer technology and a functional understanding of  information technology-related careers. Topics include hardware and software technologies,  configuring and setting up workstations, network fundamentals and computer security.  Course is based on CompTIA IT Fundamentals certification.</a:t>
            </a:r>
            <a:endParaRPr lang="en-US" dirty="0" smtClean="0"/>
          </a:p>
        </p:txBody>
      </p:sp>
    </p:spTree>
    <p:extLst>
      <p:ext uri="{BB962C8B-B14F-4D97-AF65-F5344CB8AC3E}">
        <p14:creationId xmlns:p14="http://schemas.microsoft.com/office/powerpoint/2010/main" val="3475276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endParaRPr lang="en-US" dirty="0" smtClean="0"/>
          </a:p>
        </p:txBody>
      </p:sp>
      <p:sp>
        <p:nvSpPr>
          <p:cNvPr id="5" name="Title 1"/>
          <p:cNvSpPr>
            <a:spLocks noGrp="1"/>
          </p:cNvSpPr>
          <p:nvPr>
            <p:ph type="title"/>
          </p:nvPr>
        </p:nvSpPr>
        <p:spPr/>
        <p:txBody>
          <a:bodyPr>
            <a:normAutofit fontScale="90000"/>
          </a:bodyPr>
          <a:lstStyle/>
          <a:p>
            <a:r>
              <a:rPr lang="en-US" dirty="0" smtClean="0"/>
              <a:t>Replace CTEC 100 with new CTEC 106 </a:t>
            </a:r>
            <a:endParaRPr lang="en-US" dirty="0"/>
          </a:p>
        </p:txBody>
      </p:sp>
      <p:sp>
        <p:nvSpPr>
          <p:cNvPr id="6" name="Content Placeholder 2"/>
          <p:cNvSpPr txBox="1">
            <a:spLocks/>
          </p:cNvSpPr>
          <p:nvPr/>
        </p:nvSpPr>
        <p:spPr>
          <a:xfrm>
            <a:off x="3810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CTEC 106 IT Fundamentals replaces the CTEC 213 </a:t>
            </a:r>
            <a:r>
              <a:rPr lang="en-US" dirty="0" err="1" smtClean="0"/>
              <a:t>CompTIA</a:t>
            </a:r>
            <a:r>
              <a:rPr lang="en-US" dirty="0" smtClean="0"/>
              <a:t> Strata</a:t>
            </a:r>
            <a:br>
              <a:rPr lang="en-US" dirty="0" smtClean="0"/>
            </a:br>
            <a:r>
              <a:rPr lang="en-US" dirty="0" smtClean="0"/>
              <a:t>New Certificate Update  </a:t>
            </a:r>
          </a:p>
          <a:p>
            <a:r>
              <a:rPr lang="en-US" dirty="0" smtClean="0"/>
              <a:t>Advantages</a:t>
            </a:r>
          </a:p>
          <a:p>
            <a:pPr lvl="1"/>
            <a:r>
              <a:rPr lang="en-US" dirty="0" smtClean="0"/>
              <a:t>More focused introduction on professional IT practices</a:t>
            </a:r>
          </a:p>
          <a:p>
            <a:pPr lvl="1"/>
            <a:r>
              <a:rPr lang="en-US" dirty="0" smtClean="0"/>
              <a:t>Gives students a more professional focus</a:t>
            </a:r>
          </a:p>
          <a:p>
            <a:pPr lvl="1"/>
            <a:r>
              <a:rPr lang="en-US" dirty="0" smtClean="0"/>
              <a:t>Aligned with another Industry certification</a:t>
            </a:r>
          </a:p>
        </p:txBody>
      </p:sp>
    </p:spTree>
    <p:extLst>
      <p:ext uri="{BB962C8B-B14F-4D97-AF65-F5344CB8AC3E}">
        <p14:creationId xmlns:p14="http://schemas.microsoft.com/office/powerpoint/2010/main" val="3715237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endParaRPr lang="en-US" dirty="0" smtClean="0"/>
          </a:p>
        </p:txBody>
      </p:sp>
      <p:sp>
        <p:nvSpPr>
          <p:cNvPr id="5" name="Title 1"/>
          <p:cNvSpPr>
            <a:spLocks noGrp="1"/>
          </p:cNvSpPr>
          <p:nvPr>
            <p:ph type="title"/>
          </p:nvPr>
        </p:nvSpPr>
        <p:spPr/>
        <p:txBody>
          <a:bodyPr>
            <a:normAutofit fontScale="90000"/>
          </a:bodyPr>
          <a:lstStyle/>
          <a:p>
            <a:r>
              <a:rPr lang="en-US" dirty="0" smtClean="0"/>
              <a:t>Eliminating </a:t>
            </a:r>
            <a:br>
              <a:rPr lang="en-US" dirty="0" smtClean="0"/>
            </a:br>
            <a:r>
              <a:rPr lang="en-US" dirty="0" smtClean="0"/>
              <a:t>CTEC 100 Intro to Computing</a:t>
            </a:r>
            <a:endParaRPr lang="en-US" dirty="0"/>
          </a:p>
        </p:txBody>
      </p:sp>
      <p:sp>
        <p:nvSpPr>
          <p:cNvPr id="6" name="Content Placeholder 2"/>
          <p:cNvSpPr txBox="1">
            <a:spLocks/>
          </p:cNvSpPr>
          <p:nvPr/>
        </p:nvSpPr>
        <p:spPr>
          <a:xfrm>
            <a:off x="3810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No longer serves as a General Ed AAT requirement</a:t>
            </a:r>
          </a:p>
          <a:p>
            <a:r>
              <a:rPr lang="en-US" dirty="0" smtClean="0"/>
              <a:t>Advantages to CTEC 106 in its place</a:t>
            </a:r>
          </a:p>
          <a:p>
            <a:pPr lvl="1"/>
            <a:r>
              <a:rPr lang="en-US" dirty="0" smtClean="0"/>
              <a:t>More focused introduction to professional IT practices</a:t>
            </a:r>
          </a:p>
          <a:p>
            <a:pPr lvl="1"/>
            <a:r>
              <a:rPr lang="en-US" dirty="0" smtClean="0"/>
              <a:t>Less of a general intro to Computing</a:t>
            </a:r>
          </a:p>
          <a:p>
            <a:pPr lvl="1"/>
            <a:r>
              <a:rPr lang="en-US" dirty="0" smtClean="0"/>
              <a:t>Our program becomes aligned with another Industry certification</a:t>
            </a:r>
          </a:p>
        </p:txBody>
      </p:sp>
    </p:spTree>
    <p:extLst>
      <p:ext uri="{BB962C8B-B14F-4D97-AF65-F5344CB8AC3E}">
        <p14:creationId xmlns:p14="http://schemas.microsoft.com/office/powerpoint/2010/main" val="3471296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Role for </a:t>
            </a:r>
            <a:br>
              <a:rPr lang="en-US" dirty="0" smtClean="0"/>
            </a:br>
            <a:r>
              <a:rPr lang="en-US" dirty="0" smtClean="0"/>
              <a:t>CTEC 106 in the CS Program</a:t>
            </a:r>
            <a:endParaRPr lang="en-US" dirty="0"/>
          </a:p>
        </p:txBody>
      </p:sp>
      <p:sp>
        <p:nvSpPr>
          <p:cNvPr id="5" name="Content Placeholder 4"/>
          <p:cNvSpPr>
            <a:spLocks noGrp="1"/>
          </p:cNvSpPr>
          <p:nvPr>
            <p:ph idx="1"/>
          </p:nvPr>
        </p:nvSpPr>
        <p:spPr/>
        <p:txBody>
          <a:bodyPr/>
          <a:lstStyle/>
          <a:p>
            <a:r>
              <a:rPr lang="en-US" dirty="0" smtClean="0"/>
              <a:t>Current Requirement for CS AAS:</a:t>
            </a:r>
          </a:p>
          <a:p>
            <a:pPr lvl="1"/>
            <a:r>
              <a:rPr lang="en-US" dirty="0"/>
              <a:t>B</a:t>
            </a:r>
            <a:r>
              <a:rPr lang="en-US" dirty="0" smtClean="0"/>
              <a:t>TEC 149 and CTEC 100 or CTEC 205</a:t>
            </a:r>
          </a:p>
          <a:p>
            <a:pPr marL="514350" indent="-457200"/>
            <a:r>
              <a:rPr lang="en-US" dirty="0" smtClean="0"/>
              <a:t>Revision in CS AAS:</a:t>
            </a:r>
          </a:p>
          <a:p>
            <a:pPr marL="914400" lvl="1" indent="-457200"/>
            <a:r>
              <a:rPr lang="en-US" dirty="0" smtClean="0"/>
              <a:t>CTEC 149 and CTEC 106 or CTEC 205</a:t>
            </a:r>
            <a:endParaRPr lang="en-US" dirty="0"/>
          </a:p>
          <a:p>
            <a:pPr marL="514350" indent="-457200"/>
            <a:r>
              <a:rPr lang="en-US" dirty="0" smtClean="0"/>
              <a:t>Revision for CS Certificate of Proficiency</a:t>
            </a:r>
          </a:p>
          <a:p>
            <a:pPr marL="914400" lvl="1" indent="-457200"/>
            <a:r>
              <a:rPr lang="en-US" dirty="0" smtClean="0"/>
              <a:t>CTEC 106 will replace CTEC 100</a:t>
            </a:r>
            <a:endParaRPr lang="en-US" dirty="0"/>
          </a:p>
        </p:txBody>
      </p:sp>
    </p:spTree>
    <p:extLst>
      <p:ext uri="{BB962C8B-B14F-4D97-AF65-F5344CB8AC3E}">
        <p14:creationId xmlns:p14="http://schemas.microsoft.com/office/powerpoint/2010/main" val="3304445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2190"/>
            <a:ext cx="8229600" cy="1143000"/>
          </a:xfrm>
        </p:spPr>
        <p:txBody>
          <a:bodyPr/>
          <a:lstStyle/>
          <a:p>
            <a:r>
              <a:rPr lang="en-US" dirty="0" smtClean="0"/>
              <a:t>Health Informatics  Transfer  </a:t>
            </a:r>
            <a:endParaRPr lang="en-US" dirty="0"/>
          </a:p>
        </p:txBody>
      </p:sp>
      <p:pic>
        <p:nvPicPr>
          <p:cNvPr id="4" name="Picture 3"/>
          <p:cNvPicPr>
            <a:picLocks noChangeAspect="1"/>
          </p:cNvPicPr>
          <p:nvPr/>
        </p:nvPicPr>
        <p:blipFill>
          <a:blip r:embed="rId2"/>
          <a:stretch>
            <a:fillRect/>
          </a:stretch>
        </p:blipFill>
        <p:spPr>
          <a:xfrm>
            <a:off x="857451" y="3810000"/>
            <a:ext cx="7680960" cy="2743200"/>
          </a:xfrm>
          <a:prstGeom prst="rect">
            <a:avLst/>
          </a:prstGeom>
        </p:spPr>
      </p:pic>
      <p:pic>
        <p:nvPicPr>
          <p:cNvPr id="5" name="Picture 4"/>
          <p:cNvPicPr>
            <a:picLocks noChangeAspect="1"/>
          </p:cNvPicPr>
          <p:nvPr/>
        </p:nvPicPr>
        <p:blipFill>
          <a:blip r:embed="rId3"/>
          <a:stretch>
            <a:fillRect/>
          </a:stretch>
        </p:blipFill>
        <p:spPr>
          <a:xfrm>
            <a:off x="990600" y="1676400"/>
            <a:ext cx="6629400" cy="2198045"/>
          </a:xfrm>
          <a:prstGeom prst="rect">
            <a:avLst/>
          </a:prstGeom>
        </p:spPr>
      </p:pic>
      <p:sp>
        <p:nvSpPr>
          <p:cNvPr id="6" name="TextBox 5"/>
          <p:cNvSpPr txBox="1"/>
          <p:nvPr/>
        </p:nvSpPr>
        <p:spPr>
          <a:xfrm>
            <a:off x="990600" y="914400"/>
            <a:ext cx="6477000" cy="646331"/>
          </a:xfrm>
          <a:prstGeom prst="rect">
            <a:avLst/>
          </a:prstGeom>
          <a:noFill/>
        </p:spPr>
        <p:txBody>
          <a:bodyPr wrap="square" rtlCol="0">
            <a:spAutoFit/>
          </a:bodyPr>
          <a:lstStyle/>
          <a:p>
            <a:pPr algn="ctr"/>
            <a:r>
              <a:rPr lang="en-US" b="1" dirty="0" smtClean="0"/>
              <a:t>Bellevue College online Bachelor of Applied Science </a:t>
            </a:r>
            <a:br>
              <a:rPr lang="en-US" b="1" dirty="0" smtClean="0"/>
            </a:br>
            <a:r>
              <a:rPr lang="en-US" b="1" dirty="0" smtClean="0"/>
              <a:t>transfer will become more streamlined </a:t>
            </a:r>
            <a:endParaRPr lang="en-US" b="1" dirty="0"/>
          </a:p>
        </p:txBody>
      </p:sp>
    </p:spTree>
    <p:extLst>
      <p:ext uri="{BB962C8B-B14F-4D97-AF65-F5344CB8AC3E}">
        <p14:creationId xmlns:p14="http://schemas.microsoft.com/office/powerpoint/2010/main" val="1403433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5168"/>
            <a:ext cx="8229600" cy="1143000"/>
          </a:xfrm>
        </p:spPr>
        <p:txBody>
          <a:bodyPr/>
          <a:lstStyle/>
          <a:p>
            <a:r>
              <a:rPr lang="en-US" dirty="0" smtClean="0"/>
              <a:t>Health Informatics Transfer </a:t>
            </a:r>
            <a:endParaRPr lang="en-US" dirty="0"/>
          </a:p>
        </p:txBody>
      </p:sp>
      <p:sp>
        <p:nvSpPr>
          <p:cNvPr id="6" name="TextBox 5"/>
          <p:cNvSpPr txBox="1"/>
          <p:nvPr/>
        </p:nvSpPr>
        <p:spPr>
          <a:xfrm>
            <a:off x="1066800" y="1752600"/>
            <a:ext cx="6477000" cy="646331"/>
          </a:xfrm>
          <a:prstGeom prst="rect">
            <a:avLst/>
          </a:prstGeom>
          <a:noFill/>
        </p:spPr>
        <p:txBody>
          <a:bodyPr wrap="square" rtlCol="0">
            <a:spAutoFit/>
          </a:bodyPr>
          <a:lstStyle/>
          <a:p>
            <a:pPr algn="ctr"/>
            <a:r>
              <a:rPr lang="en-US" b="1" dirty="0" smtClean="0"/>
              <a:t>Bellevue College online Bachelor of Applied Science </a:t>
            </a:r>
            <a:br>
              <a:rPr lang="en-US" b="1" dirty="0" smtClean="0"/>
            </a:br>
            <a:r>
              <a:rPr lang="en-US" b="1" dirty="0" smtClean="0"/>
              <a:t>transfer will become more streamlined </a:t>
            </a:r>
            <a:endParaRPr lang="en-US" b="1" dirty="0"/>
          </a:p>
        </p:txBody>
      </p:sp>
      <p:pic>
        <p:nvPicPr>
          <p:cNvPr id="8" name="Picture 7"/>
          <p:cNvPicPr>
            <a:picLocks noChangeAspect="1"/>
          </p:cNvPicPr>
          <p:nvPr/>
        </p:nvPicPr>
        <p:blipFill>
          <a:blip r:embed="rId2"/>
          <a:stretch>
            <a:fillRect/>
          </a:stretch>
        </p:blipFill>
        <p:spPr>
          <a:xfrm>
            <a:off x="1447800" y="2547321"/>
            <a:ext cx="6574786" cy="2105025"/>
          </a:xfrm>
          <a:prstGeom prst="rect">
            <a:avLst/>
          </a:prstGeom>
        </p:spPr>
      </p:pic>
    </p:spTree>
    <p:extLst>
      <p:ext uri="{BB962C8B-B14F-4D97-AF65-F5344CB8AC3E}">
        <p14:creationId xmlns:p14="http://schemas.microsoft.com/office/powerpoint/2010/main" val="2012645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Opportunity: CBC IT BAS </a:t>
            </a:r>
            <a:endParaRPr lang="en-US" dirty="0"/>
          </a:p>
        </p:txBody>
      </p:sp>
      <p:pic>
        <p:nvPicPr>
          <p:cNvPr id="3" name="Picture 2"/>
          <p:cNvPicPr>
            <a:picLocks noChangeAspect="1"/>
          </p:cNvPicPr>
          <p:nvPr/>
        </p:nvPicPr>
        <p:blipFill>
          <a:blip r:embed="rId2"/>
          <a:stretch>
            <a:fillRect/>
          </a:stretch>
        </p:blipFill>
        <p:spPr>
          <a:xfrm>
            <a:off x="1828800" y="914400"/>
            <a:ext cx="5486400" cy="5838825"/>
          </a:xfrm>
          <a:prstGeom prst="rect">
            <a:avLst/>
          </a:prstGeom>
        </p:spPr>
      </p:pic>
    </p:spTree>
    <p:extLst>
      <p:ext uri="{BB962C8B-B14F-4D97-AF65-F5344CB8AC3E}">
        <p14:creationId xmlns:p14="http://schemas.microsoft.com/office/powerpoint/2010/main" val="30690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560" y="1676400"/>
            <a:ext cx="7909560" cy="2585323"/>
          </a:xfrm>
          <a:prstGeom prst="rect">
            <a:avLst/>
          </a:prstGeom>
        </p:spPr>
        <p:txBody>
          <a:bodyPr wrap="square">
            <a:spAutoFit/>
          </a:bodyPr>
          <a:lstStyle/>
          <a:p>
            <a:pPr marL="571500" lvl="0" indent="-571500">
              <a:buFont typeface="Arial" panose="020B0604020202020204" pitchFamily="34" charset="0"/>
              <a:buChar char="•"/>
            </a:pPr>
            <a:r>
              <a:rPr lang="en-US" sz="3600" dirty="0"/>
              <a:t>Ethics </a:t>
            </a:r>
            <a:r>
              <a:rPr lang="en-US" sz="3600" dirty="0" smtClean="0"/>
              <a:t>training</a:t>
            </a:r>
          </a:p>
          <a:p>
            <a:pPr lvl="0"/>
            <a:endParaRPr lang="en-US" sz="3600" dirty="0"/>
          </a:p>
          <a:p>
            <a:pPr marL="571500" lvl="0" indent="-571500">
              <a:buFont typeface="Arial" panose="020B0604020202020204" pitchFamily="34" charset="0"/>
              <a:buChar char="•"/>
            </a:pPr>
            <a:r>
              <a:rPr lang="en-US" sz="3600" dirty="0"/>
              <a:t>General updates</a:t>
            </a:r>
          </a:p>
          <a:p>
            <a:r>
              <a:rPr lang="en-US" dirty="0" smtClean="0"/>
              <a:t/>
            </a:r>
            <a:br>
              <a:rPr lang="en-US" dirty="0" smtClean="0"/>
            </a:br>
            <a:endParaRPr lang="en-US" dirty="0" smtClean="0"/>
          </a:p>
          <a:p>
            <a:endParaRPr lang="en-US" dirty="0"/>
          </a:p>
        </p:txBody>
      </p:sp>
      <p:sp>
        <p:nvSpPr>
          <p:cNvPr id="5" name="Title 1"/>
          <p:cNvSpPr>
            <a:spLocks noGrp="1"/>
          </p:cNvSpPr>
          <p:nvPr>
            <p:ph type="title"/>
          </p:nvPr>
        </p:nvSpPr>
        <p:spPr>
          <a:xfrm>
            <a:off x="365760" y="457200"/>
            <a:ext cx="8229600" cy="1143000"/>
          </a:xfrm>
        </p:spPr>
        <p:txBody>
          <a:bodyPr>
            <a:normAutofit/>
          </a:bodyPr>
          <a:lstStyle/>
          <a:p>
            <a:r>
              <a:rPr lang="en-US" dirty="0" smtClean="0"/>
              <a:t>Cathy Sherick: Office of Instruction</a:t>
            </a:r>
            <a:endParaRPr lang="en-US" dirty="0"/>
          </a:p>
        </p:txBody>
      </p:sp>
    </p:spTree>
    <p:extLst>
      <p:ext uri="{BB962C8B-B14F-4D97-AF65-F5344CB8AC3E}">
        <p14:creationId xmlns:p14="http://schemas.microsoft.com/office/powerpoint/2010/main" val="987172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3174"/>
          <a:stretch/>
        </p:blipFill>
        <p:spPr>
          <a:xfrm>
            <a:off x="228600" y="3962400"/>
            <a:ext cx="9296400" cy="1401033"/>
          </a:xfrm>
          <a:prstGeom prst="rect">
            <a:avLst/>
          </a:prstGeom>
        </p:spPr>
      </p:pic>
      <p:sp>
        <p:nvSpPr>
          <p:cNvPr id="6" name="TextBox 5"/>
          <p:cNvSpPr txBox="1"/>
          <p:nvPr/>
        </p:nvSpPr>
        <p:spPr>
          <a:xfrm>
            <a:off x="0" y="5486400"/>
            <a:ext cx="9144000" cy="830997"/>
          </a:xfrm>
          <a:prstGeom prst="rect">
            <a:avLst/>
          </a:prstGeom>
          <a:noFill/>
        </p:spPr>
        <p:txBody>
          <a:bodyPr wrap="square" rtlCol="0">
            <a:spAutoFit/>
          </a:bodyPr>
          <a:lstStyle/>
          <a:p>
            <a:pPr algn="ctr"/>
            <a:r>
              <a:rPr lang="en-US" sz="2400" dirty="0" smtClean="0"/>
              <a:t>Pipeline means student is enrolled or has completed </a:t>
            </a:r>
            <a:br>
              <a:rPr lang="en-US" sz="2400" dirty="0" smtClean="0"/>
            </a:br>
            <a:r>
              <a:rPr lang="en-US" sz="2400" dirty="0" smtClean="0"/>
              <a:t>CTEC 104  PC Support Customer Service Skills </a:t>
            </a:r>
            <a:endParaRPr lang="en-US" sz="2400" dirty="0"/>
          </a:p>
        </p:txBody>
      </p:sp>
      <p:pic>
        <p:nvPicPr>
          <p:cNvPr id="2" name="Picture 1"/>
          <p:cNvPicPr>
            <a:picLocks noChangeAspect="1"/>
          </p:cNvPicPr>
          <p:nvPr/>
        </p:nvPicPr>
        <p:blipFill rotWithShape="1">
          <a:blip r:embed="rId3"/>
          <a:srcRect l="1694"/>
          <a:stretch/>
        </p:blipFill>
        <p:spPr>
          <a:xfrm>
            <a:off x="245744" y="1219200"/>
            <a:ext cx="8898256" cy="1456576"/>
          </a:xfrm>
          <a:prstGeom prst="rect">
            <a:avLst/>
          </a:prstGeom>
        </p:spPr>
      </p:pic>
      <p:sp>
        <p:nvSpPr>
          <p:cNvPr id="3" name="TextBox 2"/>
          <p:cNvSpPr txBox="1"/>
          <p:nvPr/>
        </p:nvSpPr>
        <p:spPr>
          <a:xfrm>
            <a:off x="245744" y="838200"/>
            <a:ext cx="3945256" cy="381000"/>
          </a:xfrm>
          <a:prstGeom prst="rect">
            <a:avLst/>
          </a:prstGeom>
          <a:noFill/>
        </p:spPr>
        <p:txBody>
          <a:bodyPr wrap="square" rtlCol="0">
            <a:spAutoFit/>
          </a:bodyPr>
          <a:lstStyle/>
          <a:p>
            <a:r>
              <a:rPr lang="en-US" dirty="0" smtClean="0"/>
              <a:t>Current: Fall 2015</a:t>
            </a:r>
            <a:endParaRPr lang="en-US" dirty="0"/>
          </a:p>
        </p:txBody>
      </p:sp>
      <p:sp>
        <p:nvSpPr>
          <p:cNvPr id="7" name="TextBox 6"/>
          <p:cNvSpPr txBox="1"/>
          <p:nvPr/>
        </p:nvSpPr>
        <p:spPr>
          <a:xfrm>
            <a:off x="228600" y="3416643"/>
            <a:ext cx="3945256" cy="381000"/>
          </a:xfrm>
          <a:prstGeom prst="rect">
            <a:avLst/>
          </a:prstGeom>
          <a:noFill/>
        </p:spPr>
        <p:txBody>
          <a:bodyPr wrap="square" rtlCol="0">
            <a:spAutoFit/>
          </a:bodyPr>
          <a:lstStyle/>
          <a:p>
            <a:r>
              <a:rPr lang="en-US" dirty="0" smtClean="0"/>
              <a:t>Last Meeting Spring 2015</a:t>
            </a:r>
            <a:endParaRPr lang="en-US" dirty="0"/>
          </a:p>
        </p:txBody>
      </p:sp>
    </p:spTree>
    <p:extLst>
      <p:ext uri="{BB962C8B-B14F-4D97-AF65-F5344CB8AC3E}">
        <p14:creationId xmlns:p14="http://schemas.microsoft.com/office/powerpoint/2010/main" val="9602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838199"/>
            <a:ext cx="8229600" cy="1143000"/>
          </a:xfrm>
        </p:spPr>
        <p:txBody>
          <a:bodyPr/>
          <a:lstStyle/>
          <a:p>
            <a:r>
              <a:rPr lang="en-US" dirty="0" smtClean="0"/>
              <a:t>MTA Awards  in 2014</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981199"/>
            <a:ext cx="8355883" cy="2333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53814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42887" y="661987"/>
            <a:ext cx="8658225" cy="5534025"/>
          </a:xfrm>
          <a:prstGeom prst="rect">
            <a:avLst/>
          </a:prstGeom>
        </p:spPr>
      </p:pic>
    </p:spTree>
    <p:extLst>
      <p:ext uri="{BB962C8B-B14F-4D97-AF65-F5344CB8AC3E}">
        <p14:creationId xmlns:p14="http://schemas.microsoft.com/office/powerpoint/2010/main" val="4097054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0025" y="2819400"/>
            <a:ext cx="8943975" cy="673986"/>
          </a:xfrm>
          <a:prstGeom prst="rect">
            <a:avLst/>
          </a:prstGeom>
        </p:spPr>
      </p:pic>
      <p:pic>
        <p:nvPicPr>
          <p:cNvPr id="5" name="Picture 4"/>
          <p:cNvPicPr>
            <a:picLocks noChangeAspect="1"/>
          </p:cNvPicPr>
          <p:nvPr/>
        </p:nvPicPr>
        <p:blipFill>
          <a:blip r:embed="rId3"/>
          <a:stretch>
            <a:fillRect/>
          </a:stretch>
        </p:blipFill>
        <p:spPr>
          <a:xfrm>
            <a:off x="200026" y="2358035"/>
            <a:ext cx="8992102" cy="461366"/>
          </a:xfrm>
          <a:prstGeom prst="rect">
            <a:avLst/>
          </a:prstGeom>
        </p:spPr>
      </p:pic>
      <p:sp>
        <p:nvSpPr>
          <p:cNvPr id="7" name="TextBox 6"/>
          <p:cNvSpPr txBox="1"/>
          <p:nvPr/>
        </p:nvSpPr>
        <p:spPr>
          <a:xfrm>
            <a:off x="685800" y="533400"/>
            <a:ext cx="7620000" cy="1200329"/>
          </a:xfrm>
          <a:prstGeom prst="rect">
            <a:avLst/>
          </a:prstGeom>
          <a:noFill/>
        </p:spPr>
        <p:txBody>
          <a:bodyPr wrap="square" rtlCol="0">
            <a:spAutoFit/>
          </a:bodyPr>
          <a:lstStyle/>
          <a:p>
            <a:pPr algn="ctr"/>
            <a:r>
              <a:rPr lang="en-US" sz="3600" dirty="0" smtClean="0"/>
              <a:t>Proposed Instructional </a:t>
            </a:r>
            <a:br>
              <a:rPr lang="en-US" sz="3600" dirty="0" smtClean="0"/>
            </a:br>
            <a:r>
              <a:rPr lang="en-US" sz="3600" dirty="0" smtClean="0"/>
              <a:t>Budget Cut of Interest</a:t>
            </a:r>
            <a:endParaRPr lang="en-US" sz="3600" dirty="0"/>
          </a:p>
        </p:txBody>
      </p:sp>
      <p:sp>
        <p:nvSpPr>
          <p:cNvPr id="8" name="TextBox 7"/>
          <p:cNvSpPr txBox="1"/>
          <p:nvPr/>
        </p:nvSpPr>
        <p:spPr>
          <a:xfrm>
            <a:off x="76200" y="3810000"/>
            <a:ext cx="868680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Official Comment Period is closed </a:t>
            </a:r>
          </a:p>
          <a:p>
            <a:pPr marL="285750" indent="-285750">
              <a:buFont typeface="Arial" panose="020B0604020202020204" pitchFamily="34" charset="0"/>
              <a:buChar char="•"/>
            </a:pPr>
            <a:r>
              <a:rPr lang="en-US" sz="2400" dirty="0" smtClean="0"/>
              <a:t>Several CTEC faculty members responded to comments</a:t>
            </a:r>
          </a:p>
          <a:p>
            <a:pPr marL="285750" indent="-285750">
              <a:buFont typeface="Arial" panose="020B0604020202020204" pitchFamily="34" charset="0"/>
              <a:buChar char="•"/>
            </a:pPr>
            <a:r>
              <a:rPr lang="en-US" sz="2400" dirty="0" smtClean="0"/>
              <a:t>Bob Hughes meets  </a:t>
            </a:r>
            <a:r>
              <a:rPr lang="en-US" sz="2400" dirty="0" err="1" smtClean="0"/>
              <a:t>Dr</a:t>
            </a:r>
            <a:r>
              <a:rPr lang="en-US" sz="2400" dirty="0" smtClean="0"/>
              <a:t> Tim Cook on Thursday 10.15  afternoon.  </a:t>
            </a:r>
          </a:p>
          <a:p>
            <a:r>
              <a:rPr lang="en-US" sz="2400" dirty="0"/>
              <a:t> </a:t>
            </a:r>
            <a:r>
              <a:rPr lang="en-US" sz="2400" dirty="0" smtClean="0"/>
              <a:t>     Supply him with your concerns by tomorrow morning </a:t>
            </a:r>
            <a:endParaRPr lang="en-US" sz="2400" dirty="0"/>
          </a:p>
        </p:txBody>
      </p:sp>
    </p:spTree>
    <p:extLst>
      <p:ext uri="{BB962C8B-B14F-4D97-AF65-F5344CB8AC3E}">
        <p14:creationId xmlns:p14="http://schemas.microsoft.com/office/powerpoint/2010/main" val="1968561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09600" y="381000"/>
            <a:ext cx="8715375" cy="5772150"/>
          </a:xfrm>
          <a:prstGeom prst="rect">
            <a:avLst/>
          </a:prstGeom>
        </p:spPr>
      </p:pic>
    </p:spTree>
    <p:extLst>
      <p:ext uri="{BB962C8B-B14F-4D97-AF65-F5344CB8AC3E}">
        <p14:creationId xmlns:p14="http://schemas.microsoft.com/office/powerpoint/2010/main" val="107812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2015-16 Work Plan</a:t>
            </a:r>
            <a:endParaRPr lang="en-US" dirty="0"/>
          </a:p>
        </p:txBody>
      </p:sp>
      <p:sp>
        <p:nvSpPr>
          <p:cNvPr id="3" name="Content Placeholder 2"/>
          <p:cNvSpPr>
            <a:spLocks noGrp="1"/>
          </p:cNvSpPr>
          <p:nvPr>
            <p:ph idx="1"/>
          </p:nvPr>
        </p:nvSpPr>
        <p:spPr/>
        <p:txBody>
          <a:bodyPr/>
          <a:lstStyle/>
          <a:p>
            <a:r>
              <a:rPr lang="en-US" dirty="0" smtClean="0"/>
              <a:t>Suggested Goals for discussion and considering strategies,  timelines and extent of Advisory committee role </a:t>
            </a:r>
          </a:p>
          <a:p>
            <a:r>
              <a:rPr lang="en-US" dirty="0" smtClean="0"/>
              <a:t>Areas Addressed </a:t>
            </a:r>
          </a:p>
          <a:p>
            <a:pPr lvl="1"/>
            <a:r>
              <a:rPr lang="en-US" dirty="0" smtClean="0"/>
              <a:t>Curriculum</a:t>
            </a:r>
          </a:p>
          <a:p>
            <a:pPr lvl="1"/>
            <a:r>
              <a:rPr lang="en-US" dirty="0" smtClean="0"/>
              <a:t>Institutional Quality and Effectiveness </a:t>
            </a:r>
          </a:p>
          <a:p>
            <a:pPr lvl="1"/>
            <a:r>
              <a:rPr lang="en-US" dirty="0" smtClean="0"/>
              <a:t>Marketing/Public Relations  </a:t>
            </a:r>
            <a:endParaRPr lang="en-US" dirty="0"/>
          </a:p>
        </p:txBody>
      </p:sp>
    </p:spTree>
    <p:extLst>
      <p:ext uri="{BB962C8B-B14F-4D97-AF65-F5344CB8AC3E}">
        <p14:creationId xmlns:p14="http://schemas.microsoft.com/office/powerpoint/2010/main" val="3950255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1310</TotalTime>
  <Words>501</Words>
  <Application>Microsoft Office PowerPoint</Application>
  <PresentationFormat>On-screen Show (4:3)</PresentationFormat>
  <Paragraphs>87</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Your Advisory Committee</vt:lpstr>
      <vt:lpstr>Cathy Sherick: Office of Instruction</vt:lpstr>
      <vt:lpstr>PowerPoint Presentation</vt:lpstr>
      <vt:lpstr>MTA Awards  in 2014</vt:lpstr>
      <vt:lpstr>PowerPoint Presentation</vt:lpstr>
      <vt:lpstr>PowerPoint Presentation</vt:lpstr>
      <vt:lpstr>PowerPoint Presentation</vt:lpstr>
      <vt:lpstr>Our 2015-16 Work Plan</vt:lpstr>
      <vt:lpstr>Our 2015-16 Work Plan Proposed Goals I </vt:lpstr>
      <vt:lpstr>Our 2015-16 Work Plan Proposed Goals II</vt:lpstr>
      <vt:lpstr>Our 2015-16 Work Plan Proposed Goals III</vt:lpstr>
      <vt:lpstr>Brianna Lisenbee</vt:lpstr>
      <vt:lpstr>For 2016-17 Catalog: CTEC 112  Programming Essentials</vt:lpstr>
      <vt:lpstr>For 2016-17 Catalog: CTEC 112  Programming Essentials</vt:lpstr>
      <vt:lpstr>Roles of CTEC 112  Programming Essentials</vt:lpstr>
      <vt:lpstr>PowerPoint Presentation</vt:lpstr>
      <vt:lpstr>MTA Software Development w/C#</vt:lpstr>
      <vt:lpstr>PowerPoint Presentation</vt:lpstr>
      <vt:lpstr>PowerPoint Presentation</vt:lpstr>
      <vt:lpstr>For 2016-17 Catalog: CTEC 106  IT Fundamentals </vt:lpstr>
      <vt:lpstr>Replace CTEC 100 with new CTEC 106 </vt:lpstr>
      <vt:lpstr>Eliminating  CTEC 100 Intro to Computing</vt:lpstr>
      <vt:lpstr>Proposed Role for  CTEC 106 in the CS Program</vt:lpstr>
      <vt:lpstr>Health Informatics  Transfer  </vt:lpstr>
      <vt:lpstr>Health Informatics Transfer </vt:lpstr>
      <vt:lpstr>Opportunity: CBC IT BAS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DiGiorgio, Andreana</cp:lastModifiedBy>
  <cp:revision>84</cp:revision>
  <cp:lastPrinted>2015-10-14T15:04:24Z</cp:lastPrinted>
  <dcterms:created xsi:type="dcterms:W3CDTF">2014-02-05T22:27:47Z</dcterms:created>
  <dcterms:modified xsi:type="dcterms:W3CDTF">2015-10-14T18:58:53Z</dcterms:modified>
</cp:coreProperties>
</file>