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3" r:id="rId5"/>
    <p:sldId id="281" r:id="rId6"/>
    <p:sldId id="265" r:id="rId7"/>
    <p:sldId id="282" r:id="rId8"/>
    <p:sldId id="283" r:id="rId9"/>
    <p:sldId id="27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546" autoAdjust="0"/>
  </p:normalViewPr>
  <p:slideViewPr>
    <p:cSldViewPr>
      <p:cViewPr varScale="1">
        <p:scale>
          <a:sx n="84" d="100"/>
          <a:sy n="84" d="100"/>
        </p:scale>
        <p:origin x="9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197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A022-736C-4C37-ABD7-8D1676D9F953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5978-02C2-4CE0-A317-AAA11AE060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0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F54DF-6719-4F29-AB74-765282221C3C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E97B6-D35D-4BDD-BE68-B95995C18B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6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.wa.gov/aboutdoc/docs/msPrisonReleases_002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Many of you know someone who is or was incarcerated.  This could have been: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relative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friend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neighbor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neighborhood friend you grew up with, or that your son or daughter grew up with.</a:t>
            </a:r>
          </a:p>
          <a:p>
            <a:endParaRPr lang="en-US" dirty="0"/>
          </a:p>
          <a:p>
            <a:r>
              <a:rPr lang="en-US" b="1" dirty="0" smtClean="0"/>
              <a:t>Some interesting statistics: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Average offender is incarcerated for 23 months,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total of 7683 prisoners were released during FY 2013. (</a:t>
            </a:r>
            <a:r>
              <a:rPr lang="en-US" dirty="0" smtClean="0">
                <a:hlinkClick r:id="rId3"/>
              </a:rPr>
              <a:t>http://www.doc.wa.gov/aboutdoc/docs/msPrisonReleases_002.pdf</a:t>
            </a:r>
            <a:r>
              <a:rPr lang="en-US" dirty="0" smtClean="0"/>
              <a:t>, retrieved 3/2/2014)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The point is that many of these prisoners will be released into our communities, many without employable skills.  Without employable skills, many offenders return to prison.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6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6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6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7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BUS 101 Introduction to Business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dirty="0" smtClean="0"/>
              <a:t>Management, HRM, social responsibility and ethics, marketing, accounting, law, finance, small business management, production and international trade.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BTEC 149 Computer Applications Essentials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dirty="0" smtClean="0"/>
              <a:t>Create Word, Excel and PowerPoint documents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MGMT 110 Creative Problem Solving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dirty="0" smtClean="0"/>
              <a:t>Left/right brain thinking, stages in the creative process, habits that hinder thinking and producing ideas, the role of criticism, and effective communication of solutions.</a:t>
            </a:r>
          </a:p>
          <a:p>
            <a:pPr marL="0" indent="0">
              <a:buNone/>
            </a:pPr>
            <a:r>
              <a:rPr lang="en-US" b="1" dirty="0" smtClean="0"/>
              <a:t>BUS 115 Small Business Management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dirty="0" smtClean="0"/>
              <a:t>Elements of small business management, entrepreneurship, franchising, small business structure, organization and development.</a:t>
            </a:r>
          </a:p>
          <a:p>
            <a:pPr marL="457200" indent="0"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1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6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7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E97B6-D35D-4BDD-BE68-B95995C18B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3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F7A3AF-2F7E-4B66-B213-079D3DA58FF4}" type="datetimeFigureOut">
              <a:rPr lang="en-US" smtClean="0"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AE3A48-EDD6-4299-BD06-ACC91ADB15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8077200" cy="1499616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 smtClean="0"/>
              <a:t>Larch Corrections Center</a:t>
            </a:r>
          </a:p>
          <a:p>
            <a:pPr algn="ctr"/>
            <a:r>
              <a:rPr lang="en-US" dirty="0" smtClean="0"/>
              <a:t>Yacolt, WA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61" b="21211"/>
          <a:stretch/>
        </p:blipFill>
        <p:spPr bwMode="auto">
          <a:xfrm>
            <a:off x="1600200" y="762000"/>
            <a:ext cx="5943600" cy="3722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95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Minimum to Medium</a:t>
            </a:r>
          </a:p>
          <a:p>
            <a:r>
              <a:rPr lang="en-US" dirty="0" smtClean="0"/>
              <a:t>Located in Yacolt, WA</a:t>
            </a:r>
          </a:p>
          <a:p>
            <a:r>
              <a:rPr lang="en-US" dirty="0" smtClean="0"/>
              <a:t>40 minute drive from Clark College</a:t>
            </a:r>
          </a:p>
          <a:p>
            <a:r>
              <a:rPr lang="en-US" dirty="0" smtClean="0"/>
              <a:t>Opened in 1956</a:t>
            </a:r>
          </a:p>
          <a:p>
            <a:r>
              <a:rPr lang="en-US" dirty="0" smtClean="0"/>
              <a:t>Capacity: 480 offenders</a:t>
            </a:r>
          </a:p>
          <a:p>
            <a:r>
              <a:rPr lang="en-US" dirty="0" smtClean="0"/>
              <a:t>40 acre site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9760"/>
            <a:ext cx="3950208" cy="329184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2881952"/>
            <a:ext cx="457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63904" y="3056416"/>
            <a:ext cx="228600" cy="3657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 rot="5400000">
            <a:off x="5929745" y="2341420"/>
            <a:ext cx="609600" cy="3048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5091545" y="3048000"/>
            <a:ext cx="609600" cy="3048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6126480" cy="1188720"/>
          </a:xfrm>
          <a:prstGeom prst="teardrop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Superintendent:  </a:t>
            </a:r>
          </a:p>
          <a:p>
            <a:pPr algn="ctr"/>
            <a:r>
              <a:rPr lang="en-US" sz="2400" dirty="0" smtClean="0"/>
              <a:t>Dona Zavislan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978150" algn="l"/>
              </a:tabLst>
            </a:pPr>
            <a:r>
              <a:rPr lang="en-US" b="1" dirty="0"/>
              <a:t>Rhianna Johnson</a:t>
            </a:r>
            <a:r>
              <a:rPr lang="en-US" dirty="0"/>
              <a:t>– Program Director</a:t>
            </a:r>
          </a:p>
          <a:p>
            <a:pPr>
              <a:tabLst>
                <a:tab pos="2978150" algn="l"/>
              </a:tabLst>
            </a:pPr>
            <a:r>
              <a:rPr lang="en-US" b="1" dirty="0"/>
              <a:t>Doug Helmer </a:t>
            </a:r>
            <a:r>
              <a:rPr lang="en-US" dirty="0"/>
              <a:t>– Small Business Instructor</a:t>
            </a:r>
          </a:p>
          <a:p>
            <a:pPr>
              <a:tabLst>
                <a:tab pos="2978150" algn="l"/>
              </a:tabLst>
            </a:pPr>
            <a:r>
              <a:rPr lang="en-US" b="1" dirty="0"/>
              <a:t>Bruce Music </a:t>
            </a:r>
            <a:r>
              <a:rPr lang="en-US" dirty="0" smtClean="0"/>
              <a:t>– </a:t>
            </a:r>
            <a:r>
              <a:rPr lang="en-US" dirty="0"/>
              <a:t>Automotive Instructor</a:t>
            </a:r>
          </a:p>
          <a:p>
            <a:pPr>
              <a:tabLst>
                <a:tab pos="2978150" algn="l"/>
              </a:tabLst>
            </a:pPr>
            <a:r>
              <a:rPr lang="en-US" b="1" dirty="0"/>
              <a:t>Steve Smith </a:t>
            </a:r>
            <a:r>
              <a:rPr lang="en-US" dirty="0"/>
              <a:t>– General Education Instructor</a:t>
            </a:r>
          </a:p>
          <a:p>
            <a:pPr>
              <a:tabLst>
                <a:tab pos="2978150" algn="l"/>
              </a:tabLst>
            </a:pPr>
            <a:r>
              <a:rPr lang="en-US" b="1" dirty="0" smtClean="0"/>
              <a:t>TBA </a:t>
            </a:r>
            <a:r>
              <a:rPr lang="en-US" dirty="0" smtClean="0"/>
              <a:t>– Program Assistant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10312" r="2890" b="15001"/>
          <a:stretch/>
        </p:blipFill>
        <p:spPr bwMode="auto">
          <a:xfrm>
            <a:off x="2880360" y="4572000"/>
            <a:ext cx="3383280" cy="202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9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 Programs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8862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Offender Change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4525962"/>
            <a:ext cx="4040188" cy="1330325"/>
          </a:xfrm>
        </p:spPr>
        <p:txBody>
          <a:bodyPr>
            <a:normAutofit/>
          </a:bodyPr>
          <a:lstStyle/>
          <a:p>
            <a:r>
              <a:rPr lang="en-US" dirty="0" smtClean="0"/>
              <a:t>Job Seeking Skills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4" y="1839913"/>
            <a:ext cx="438912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 Programs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79675"/>
            <a:ext cx="4041775" cy="1863725"/>
          </a:xfrm>
        </p:spPr>
        <p:txBody>
          <a:bodyPr>
            <a:normAutofit/>
          </a:bodyPr>
          <a:lstStyle/>
          <a:p>
            <a:r>
              <a:rPr lang="en-US" dirty="0"/>
              <a:t>Small Business Basics</a:t>
            </a:r>
          </a:p>
          <a:p>
            <a:r>
              <a:rPr lang="en-US" dirty="0"/>
              <a:t>Life Skills Computing</a:t>
            </a:r>
          </a:p>
          <a:p>
            <a:r>
              <a:rPr lang="en-US" dirty="0" smtClean="0"/>
              <a:t>Automotive Service and Brakes Technician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88882"/>
            <a:ext cx="1638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457200" y="18399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ABE/GED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199" y="2478873"/>
            <a:ext cx="4041775" cy="148352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Adult Basic Education</a:t>
            </a:r>
          </a:p>
        </p:txBody>
      </p:sp>
    </p:spTree>
    <p:extLst>
      <p:ext uri="{BB962C8B-B14F-4D97-AF65-F5344CB8AC3E}">
        <p14:creationId xmlns:p14="http://schemas.microsoft.com/office/powerpoint/2010/main" val="32918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405300"/>
            <a:ext cx="4040188" cy="7153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cap="none" dirty="0"/>
              <a:t>Intro to </a:t>
            </a:r>
            <a:r>
              <a:rPr lang="en-US" sz="2200" cap="none" dirty="0" smtClean="0"/>
              <a:t>Business</a:t>
            </a:r>
            <a:endParaRPr lang="en-US" sz="22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881188"/>
            <a:ext cx="4040188" cy="11779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Management, HRM, Marketing</a:t>
            </a:r>
          </a:p>
          <a:p>
            <a:r>
              <a:rPr lang="en-US" sz="2000" dirty="0" smtClean="0"/>
              <a:t>Law, Accounting &amp; Finance</a:t>
            </a:r>
          </a:p>
          <a:p>
            <a:r>
              <a:rPr lang="en-US" sz="2000" dirty="0" smtClean="0"/>
              <a:t>International Trade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17464" y="1405300"/>
            <a:ext cx="3840480" cy="7153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cap="none" dirty="0" smtClean="0"/>
              <a:t>Creative Problem Solving</a:t>
            </a:r>
            <a:endParaRPr lang="en-US" sz="2200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599" y="1881188"/>
            <a:ext cx="4267200" cy="13303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Hindrances to thinking </a:t>
            </a:r>
            <a:r>
              <a:rPr lang="en-US" sz="2000" dirty="0"/>
              <a:t>and ideas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The role of </a:t>
            </a:r>
            <a:r>
              <a:rPr lang="en-US" sz="2000" dirty="0" smtClean="0"/>
              <a:t>criticism and effective </a:t>
            </a:r>
            <a:r>
              <a:rPr lang="en-US" sz="2000" dirty="0"/>
              <a:t>communication of </a:t>
            </a:r>
            <a:r>
              <a:rPr lang="en-US" sz="2000" dirty="0" smtClean="0"/>
              <a:t>solutions.</a:t>
            </a:r>
            <a:endParaRPr lang="en-US" sz="20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52400" y="27543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Computer Application Essentials</a:t>
            </a:r>
            <a:endParaRPr lang="en-US" sz="20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117464" y="2754313"/>
            <a:ext cx="384048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accent1"/>
              </a:buClr>
              <a:buSzPct val="80000"/>
            </a:pPr>
            <a:r>
              <a:rPr lang="en-US" sz="2200" dirty="0"/>
              <a:t>Small Business Management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5026024" y="3335338"/>
            <a:ext cx="4041775" cy="163512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defPPr>
              <a:defRPr lang="en-US"/>
            </a:defPPr>
            <a:lvl1pPr marL="43891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/>
            </a:lvl1pPr>
            <a:lvl2pPr marL="731520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/>
            </a:lvl2pPr>
            <a:lvl3pPr marL="996696" indent="-22860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/>
            </a:lvl3pPr>
            <a:lvl4pPr marL="1216152" indent="-182880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600"/>
            </a:lvl4pPr>
            <a:lvl5pPr marL="1426464" indent="-182880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sz="1600"/>
            </a:lvl5pPr>
            <a:lvl6pPr marL="1627632" indent="-182880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600"/>
            </a:lvl6pPr>
            <a:lvl7pPr marL="1828800" indent="-182880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00"/>
            </a:lvl7pPr>
            <a:lvl8pPr marL="2029968" indent="-18288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00"/>
            </a:lvl8pPr>
            <a:lvl9pPr marL="2231136" indent="-182880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00" baseline="0"/>
            </a:lvl9pPr>
          </a:lstStyle>
          <a:p>
            <a:r>
              <a:rPr lang="en-US" sz="2000" dirty="0"/>
              <a:t>Small business organizational structure and </a:t>
            </a:r>
            <a:r>
              <a:rPr lang="en-US" sz="2000" dirty="0" smtClean="0"/>
              <a:t>development</a:t>
            </a:r>
          </a:p>
          <a:p>
            <a:r>
              <a:rPr lang="en-US" sz="2000" dirty="0" smtClean="0"/>
              <a:t>Entrepreneurship</a:t>
            </a:r>
            <a:endParaRPr lang="en-US" sz="2000" dirty="0"/>
          </a:p>
          <a:p>
            <a:r>
              <a:rPr lang="en-US" sz="2000" dirty="0" smtClean="0"/>
              <a:t>Franchising</a:t>
            </a:r>
            <a:endParaRPr lang="en-US" sz="2000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52400" y="3335338"/>
            <a:ext cx="4040188" cy="85566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OS, Word, Excel, and PowerPoint.</a:t>
            </a:r>
          </a:p>
          <a:p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8494"/>
            <a:ext cx="1828800" cy="121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152400" y="3908787"/>
            <a:ext cx="4040188" cy="715355"/>
          </a:xfrm>
          <a:prstGeom prst="rect">
            <a:avLst/>
          </a:prstGeom>
        </p:spPr>
        <p:txBody>
          <a:bodyPr vert="horz" lIns="146304" tIns="9144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3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cap="none" dirty="0" smtClean="0"/>
              <a:t>Basic Accounting Principles</a:t>
            </a:r>
            <a:endParaRPr lang="en-US" sz="2200" cap="none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152400" y="4384675"/>
            <a:ext cx="4040188" cy="171132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Basic accounting equation</a:t>
            </a:r>
          </a:p>
          <a:p>
            <a:r>
              <a:rPr lang="en-US" sz="2000" dirty="0" smtClean="0"/>
              <a:t>Recording and posting business transactions</a:t>
            </a:r>
          </a:p>
          <a:p>
            <a:r>
              <a:rPr lang="en-US" sz="2000" dirty="0" smtClean="0"/>
              <a:t>Adjusting and closing entries</a:t>
            </a:r>
          </a:p>
          <a:p>
            <a:r>
              <a:rPr lang="en-US" sz="2000" dirty="0" smtClean="0"/>
              <a:t>Preparing financial statements</a:t>
            </a:r>
          </a:p>
          <a:p>
            <a:endParaRPr lang="en-US" dirty="0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5117464" y="4518386"/>
            <a:ext cx="3840480" cy="715355"/>
          </a:xfrm>
          <a:prstGeom prst="rect">
            <a:avLst/>
          </a:prstGeom>
        </p:spPr>
        <p:txBody>
          <a:bodyPr vert="horz" lIns="146304" tIns="91440" rtlCol="0" anchor="ctr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3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cap="none" dirty="0" smtClean="0"/>
              <a:t>Business Math</a:t>
            </a:r>
            <a:endParaRPr lang="en-US" sz="2200" cap="none" dirty="0"/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4800599" y="4994274"/>
            <a:ext cx="4267200" cy="163512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</a:pPr>
            <a:r>
              <a:rPr lang="en-US" sz="2000" dirty="0" smtClean="0"/>
              <a:t>Mathematical operations, Markup/down , trade/cash discounts, and payroll.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Loan interest payment calculations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r="7210"/>
          <a:stretch/>
        </p:blipFill>
        <p:spPr bwMode="auto">
          <a:xfrm>
            <a:off x="3870960" y="2343150"/>
            <a:ext cx="1325880" cy="206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8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RAND Corp have to say?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spcAft>
                <a:spcPts val="1800"/>
              </a:spcAft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a 2013 RAND Corp study:</a:t>
            </a:r>
          </a:p>
          <a:p>
            <a:pPr>
              <a:spcAft>
                <a:spcPts val="1800"/>
              </a:spcAft>
            </a:pPr>
            <a:r>
              <a:rPr lang="en-US" sz="2800" i="1" dirty="0" smtClean="0"/>
              <a:t>“Prisoners who participated in education programs where 43% less likely to return to prison within three years of release”</a:t>
            </a:r>
          </a:p>
          <a:p>
            <a:pPr>
              <a:spcAft>
                <a:spcPts val="1800"/>
              </a:spcAft>
            </a:pPr>
            <a:r>
              <a:rPr lang="en-US" sz="2800" i="1" dirty="0" smtClean="0"/>
              <a:t>“Every dollar spent on inmate education translated to $4 to $5 saved on re-incarceration.”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9114"/>
          <a:stretch/>
        </p:blipFill>
        <p:spPr bwMode="auto">
          <a:xfrm>
            <a:off x="7391400" y="4614684"/>
            <a:ext cx="1645920" cy="1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3963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Long, Katherine, 2015. Seattle Times, </a:t>
            </a:r>
            <a:r>
              <a:rPr lang="en-US" sz="1200" i="1" dirty="0" smtClean="0"/>
              <a:t>Behind bars, college is back in session in some Washington prisons.  </a:t>
            </a:r>
            <a:r>
              <a:rPr lang="en-US" sz="1200" dirty="0" smtClean="0"/>
              <a:t>Retrieved on January 20, </a:t>
            </a:r>
            <a:r>
              <a:rPr lang="en-US" sz="1200" dirty="0"/>
              <a:t>2015 from: http://</a:t>
            </a:r>
            <a:r>
              <a:rPr lang="en-US" sz="1200" dirty="0" smtClean="0"/>
              <a:t>o.seattletimes.nwsource.com/html/localnews/2025481425_prisoneducationxml.html.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3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students say about the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SBB program…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i="1" dirty="0" smtClean="0"/>
              <a:t>“I believe that any education that one receives is important and very helpful.  Small business has been very interesting.  I feel better about myself and what I’ve learned.”</a:t>
            </a:r>
          </a:p>
          <a:p>
            <a:pPr>
              <a:spcAft>
                <a:spcPts val="600"/>
              </a:spcAft>
            </a:pPr>
            <a:r>
              <a:rPr lang="en-US" sz="2800" i="1" dirty="0" smtClean="0"/>
              <a:t>“I own a business and will be returning to it and have found the class both helpful and informative.”</a:t>
            </a:r>
          </a:p>
          <a:p>
            <a:pPr>
              <a:spcAft>
                <a:spcPts val="600"/>
              </a:spcAft>
            </a:pPr>
            <a:r>
              <a:rPr lang="en-US" sz="2800" i="1" dirty="0" smtClean="0"/>
              <a:t>“I’ve always wanted to start up my own business and I believe this information will help me with the social interactions involved with running a business.”</a:t>
            </a:r>
            <a:endParaRPr lang="en-US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9114"/>
          <a:stretch/>
        </p:blipFill>
        <p:spPr bwMode="auto">
          <a:xfrm>
            <a:off x="7345680" y="580549"/>
            <a:ext cx="1645920" cy="1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45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BAC say?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spcAft>
                <a:spcPts val="2400"/>
              </a:spcAft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advise can you offer regarding:</a:t>
            </a:r>
          </a:p>
          <a:p>
            <a:pPr>
              <a:spcAft>
                <a:spcPts val="2400"/>
              </a:spcAft>
            </a:pPr>
            <a:r>
              <a:rPr lang="en-US" sz="2800" i="1" dirty="0" smtClean="0"/>
              <a:t>What jobs/careers have you seen former offenders be successful with?</a:t>
            </a:r>
          </a:p>
          <a:p>
            <a:pPr>
              <a:spcAft>
                <a:spcPts val="2400"/>
              </a:spcAft>
            </a:pPr>
            <a:r>
              <a:rPr lang="en-US" sz="2800" i="1" dirty="0" smtClean="0"/>
              <a:t>What jobs/careers should former offenders avoid?</a:t>
            </a:r>
          </a:p>
          <a:p>
            <a:pPr>
              <a:spcAft>
                <a:spcPts val="2400"/>
              </a:spcAft>
            </a:pPr>
            <a:r>
              <a:rPr lang="en-US" sz="2800" i="1" dirty="0" smtClean="0"/>
              <a:t>Have opinions changed about hiring former offenders?  If so, in what ways?</a:t>
            </a:r>
          </a:p>
          <a:p>
            <a:pPr>
              <a:spcAft>
                <a:spcPts val="2400"/>
              </a:spcAft>
            </a:pPr>
            <a:r>
              <a:rPr lang="en-US" sz="2800" i="1" dirty="0" smtClean="0"/>
              <a:t>How can we be more responsive?</a:t>
            </a:r>
            <a:endParaRPr lang="en-US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9114"/>
          <a:stretch/>
        </p:blipFill>
        <p:spPr bwMode="auto">
          <a:xfrm>
            <a:off x="7345680" y="580549"/>
            <a:ext cx="1645920" cy="1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6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904998"/>
            <a:ext cx="5852160" cy="47487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0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1006</TotalTime>
  <Words>628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The Facility</vt:lpstr>
      <vt:lpstr>The Staff</vt:lpstr>
      <vt:lpstr>Clark Programs</vt:lpstr>
      <vt:lpstr>Small Business Overview</vt:lpstr>
      <vt:lpstr>What does the RAND Corp have to say?</vt:lpstr>
      <vt:lpstr>What students say about the  SBB program…</vt:lpstr>
      <vt:lpstr>What does BAC say?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 College</dc:title>
  <dc:creator>Douglas Helmer</dc:creator>
  <cp:lastModifiedBy>DiGiorgio, Andreana</cp:lastModifiedBy>
  <cp:revision>207</cp:revision>
  <cp:lastPrinted>2015-01-20T19:17:08Z</cp:lastPrinted>
  <dcterms:created xsi:type="dcterms:W3CDTF">2014-03-02T23:53:25Z</dcterms:created>
  <dcterms:modified xsi:type="dcterms:W3CDTF">2015-01-21T22:28:27Z</dcterms:modified>
</cp:coreProperties>
</file>