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6"/>
  </p:notesMasterIdLst>
  <p:sldIdLst>
    <p:sldId id="264" r:id="rId6"/>
    <p:sldId id="281" r:id="rId7"/>
    <p:sldId id="266" r:id="rId8"/>
    <p:sldId id="272" r:id="rId9"/>
    <p:sldId id="269" r:id="rId10"/>
    <p:sldId id="273" r:id="rId11"/>
    <p:sldId id="280" r:id="rId12"/>
    <p:sldId id="283" r:id="rId13"/>
    <p:sldId id="278" r:id="rId14"/>
    <p:sldId id="271" r:id="rId15"/>
    <p:sldId id="257" r:id="rId16"/>
    <p:sldId id="261" r:id="rId17"/>
    <p:sldId id="284" r:id="rId18"/>
    <p:sldId id="265" r:id="rId19"/>
    <p:sldId id="276" r:id="rId20"/>
    <p:sldId id="277" r:id="rId21"/>
    <p:sldId id="262" r:id="rId22"/>
    <p:sldId id="268" r:id="rId23"/>
    <p:sldId id="279"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72" y="4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6881D1-01F1-4C35-988D-4AB1C3A3D1AA}" type="datetimeFigureOut">
              <a:rPr lang="en-US" smtClean="0"/>
              <a:t>10/2/2015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B940AB-7420-43D8-9B5C-2BE46F1DEB03}" type="slidenum">
              <a:rPr lang="en-US" smtClean="0"/>
              <a:t>‹#›</a:t>
            </a:fld>
            <a:endParaRPr lang="en-US"/>
          </a:p>
        </p:txBody>
      </p:sp>
    </p:spTree>
    <p:extLst>
      <p:ext uri="{BB962C8B-B14F-4D97-AF65-F5344CB8AC3E}">
        <p14:creationId xmlns:p14="http://schemas.microsoft.com/office/powerpoint/2010/main" val="1155402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940AB-7420-43D8-9B5C-2BE46F1DEB03}" type="slidenum">
              <a:rPr lang="en-US" smtClean="0"/>
              <a:t>15</a:t>
            </a:fld>
            <a:endParaRPr lang="en-US"/>
          </a:p>
        </p:txBody>
      </p:sp>
    </p:spTree>
    <p:extLst>
      <p:ext uri="{BB962C8B-B14F-4D97-AF65-F5344CB8AC3E}">
        <p14:creationId xmlns:p14="http://schemas.microsoft.com/office/powerpoint/2010/main" val="30577437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22"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6"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8" y="2733709"/>
            <a:ext cx="8092357"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44"/>
            <a:ext cx="8144135" cy="1117687"/>
          </a:xfrm>
        </p:spPr>
        <p:txBody>
          <a:bodyPr>
            <a:normAutofit/>
          </a:bodyPr>
          <a:lstStyle>
            <a:lvl1pPr marL="0" indent="0" algn="r">
              <a:buNone/>
              <a:defRPr sz="2000"/>
            </a:lvl1pPr>
            <a:lvl2pPr marL="457216" indent="0" algn="ctr">
              <a:buNone/>
              <a:defRPr sz="2000"/>
            </a:lvl2pPr>
            <a:lvl3pPr marL="914433" indent="0" algn="ctr">
              <a:buNone/>
              <a:defRPr sz="1801"/>
            </a:lvl3pPr>
            <a:lvl4pPr marL="1371653" indent="0" algn="ctr">
              <a:buNone/>
              <a:defRPr sz="1600"/>
            </a:lvl4pPr>
            <a:lvl5pPr marL="1828869" indent="0" algn="ctr">
              <a:buNone/>
              <a:defRPr sz="1600"/>
            </a:lvl5pPr>
            <a:lvl6pPr marL="2286085" indent="0" algn="ctr">
              <a:buNone/>
              <a:defRPr sz="1600"/>
            </a:lvl6pPr>
            <a:lvl7pPr marL="2743302" indent="0" algn="ctr">
              <a:buNone/>
              <a:defRPr sz="1600"/>
            </a:lvl7pPr>
            <a:lvl8pPr marL="3200522" indent="0" algn="ctr">
              <a:buNone/>
              <a:defRPr sz="1600"/>
            </a:lvl8pPr>
            <a:lvl9pPr marL="3657738"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74206" y="5936192"/>
            <a:ext cx="2743200" cy="365125"/>
          </a:xfrm>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11"/>
          </p:nvPr>
        </p:nvSpPr>
        <p:spPr>
          <a:xfrm>
            <a:off x="711206" y="5936193"/>
            <a:ext cx="5362220" cy="365125"/>
          </a:xfr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9347200" y="2750337"/>
            <a:ext cx="1827058" cy="1356442"/>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498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5" y="4572001"/>
            <a:ext cx="1221595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1203" y="4711617"/>
            <a:ext cx="9193028"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08852" y="609602"/>
            <a:ext cx="9195380"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16" indent="0">
              <a:buNone/>
              <a:defRPr sz="2800"/>
            </a:lvl2pPr>
            <a:lvl3pPr marL="914433" indent="0">
              <a:buNone/>
              <a:defRPr sz="2400"/>
            </a:lvl3pPr>
            <a:lvl4pPr marL="1371653" indent="0">
              <a:buNone/>
              <a:defRPr sz="2000"/>
            </a:lvl4pPr>
            <a:lvl5pPr marL="1828869" indent="0">
              <a:buNone/>
              <a:defRPr sz="2000"/>
            </a:lvl5pPr>
            <a:lvl6pPr marL="2286085" indent="0">
              <a:buNone/>
              <a:defRPr sz="2000"/>
            </a:lvl6pPr>
            <a:lvl7pPr marL="2743302" indent="0">
              <a:buNone/>
              <a:defRPr sz="2000"/>
            </a:lvl7pPr>
            <a:lvl8pPr marL="3200522" indent="0">
              <a:buNone/>
              <a:defRPr sz="2000"/>
            </a:lvl8pPr>
            <a:lvl9pPr marL="3657738"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1206" y="5256099"/>
            <a:ext cx="9193029" cy="547819"/>
          </a:xfrm>
        </p:spPr>
        <p:txBody>
          <a:bodyPr/>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10475256" y="4711311"/>
            <a:ext cx="1533115" cy="1090789"/>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24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5" y="4572001"/>
            <a:ext cx="1221595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99010" y="609597"/>
            <a:ext cx="9195380"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708854" y="4710340"/>
            <a:ext cx="9185534" cy="1101764"/>
          </a:xfrm>
        </p:spPr>
        <p:txBody>
          <a:bodyPr anchor="ctr"/>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10475256" y="4711617"/>
            <a:ext cx="1533115" cy="1090789"/>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0393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5" y="4572001"/>
            <a:ext cx="1221595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023895" y="616984"/>
            <a:ext cx="8566862"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19253" y="3660763"/>
            <a:ext cx="7983641" cy="548968"/>
          </a:xfrm>
        </p:spPr>
        <p:txBody>
          <a:bodyPr anchor="t">
            <a:normAutofit/>
          </a:bodyPr>
          <a:lstStyle>
            <a:lvl1pPr marL="0" indent="0">
              <a:buNone/>
              <a:defRPr sz="1401"/>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4" name="Text Placeholder 3"/>
          <p:cNvSpPr>
            <a:spLocks noGrp="1"/>
          </p:cNvSpPr>
          <p:nvPr>
            <p:ph type="body" sz="half" idx="2"/>
          </p:nvPr>
        </p:nvSpPr>
        <p:spPr>
          <a:xfrm>
            <a:off x="708858" y="4710340"/>
            <a:ext cx="9205225" cy="1101764"/>
          </a:xfrm>
        </p:spPr>
        <p:txBody>
          <a:bodyPr anchor="ctr">
            <a:normAutofit/>
          </a:bodyPr>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10475256" y="4709928"/>
            <a:ext cx="1533115" cy="1090789"/>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
        <p:nvSpPr>
          <p:cNvPr id="27" name="TextBox 26"/>
          <p:cNvSpPr txBox="1"/>
          <p:nvPr/>
        </p:nvSpPr>
        <p:spPr>
          <a:xfrm>
            <a:off x="361243" y="748116"/>
            <a:ext cx="711200" cy="584776"/>
          </a:xfrm>
          <a:prstGeom prst="rect">
            <a:avLst/>
          </a:prstGeom>
        </p:spPr>
        <p:txBody>
          <a:bodyPr vert="horz" lIns="91440" tIns="45721" rIns="91440" bIns="4572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7200" dirty="0">
                <a:solidFill>
                  <a:prstClr val="black"/>
                </a:solidFill>
                <a:effectLst/>
              </a:rPr>
              <a:t>“</a:t>
            </a:r>
          </a:p>
        </p:txBody>
      </p:sp>
      <p:sp>
        <p:nvSpPr>
          <p:cNvPr id="28" name="TextBox 27"/>
          <p:cNvSpPr txBox="1"/>
          <p:nvPr/>
        </p:nvSpPr>
        <p:spPr>
          <a:xfrm>
            <a:off x="9289588" y="2998576"/>
            <a:ext cx="609600" cy="584777"/>
          </a:xfrm>
          <a:prstGeom prst="rect">
            <a:avLst/>
          </a:prstGeom>
        </p:spPr>
        <p:txBody>
          <a:bodyPr vert="horz" lIns="91440" tIns="45721" rIns="91440" bIns="45721"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7200" dirty="0">
                <a:solidFill>
                  <a:prstClr val="black"/>
                </a:solidFill>
                <a:effectLst/>
              </a:rPr>
              <a:t>”</a:t>
            </a:r>
          </a:p>
        </p:txBody>
      </p:sp>
    </p:spTree>
    <p:extLst>
      <p:ext uri="{BB962C8B-B14F-4D97-AF65-F5344CB8AC3E}">
        <p14:creationId xmlns:p14="http://schemas.microsoft.com/office/powerpoint/2010/main" val="935533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5" y="4572001"/>
            <a:ext cx="1221595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2" y="4710341"/>
            <a:ext cx="9195380"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708852" y="5300150"/>
            <a:ext cx="9195380" cy="511954"/>
          </a:xfrm>
        </p:spPr>
        <p:txBody>
          <a:bodyPr anchor="t"/>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10475256" y="4709928"/>
            <a:ext cx="1533115" cy="1090789"/>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1537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5" y="609603"/>
            <a:ext cx="1221595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708852" y="753228"/>
            <a:ext cx="919538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710172" y="2329489"/>
            <a:ext cx="2926080"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719703" y="3015294"/>
            <a:ext cx="2926080" cy="2913513"/>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837884" y="2336873"/>
            <a:ext cx="2926080"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839612" y="3007910"/>
            <a:ext cx="2926080" cy="2913513"/>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6968181" y="2336873"/>
            <a:ext cx="2926080"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6978027" y="3007909"/>
            <a:ext cx="2926080" cy="2913513"/>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7346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5" y="609603"/>
            <a:ext cx="1221595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708852" y="753228"/>
            <a:ext cx="919538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709860" y="4297503"/>
            <a:ext cx="2923010"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709860" y="2336873"/>
            <a:ext cx="292301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16" indent="0">
              <a:buNone/>
              <a:defRPr sz="1600"/>
            </a:lvl2pPr>
            <a:lvl3pPr marL="914433" indent="0">
              <a:buNone/>
              <a:defRPr sz="1600"/>
            </a:lvl3pPr>
            <a:lvl4pPr marL="1371653" indent="0">
              <a:buNone/>
              <a:defRPr sz="1600"/>
            </a:lvl4pPr>
            <a:lvl5pPr marL="1828869" indent="0">
              <a:buNone/>
              <a:defRPr sz="1600"/>
            </a:lvl5pPr>
            <a:lvl6pPr marL="2286085" indent="0">
              <a:buNone/>
              <a:defRPr sz="1600"/>
            </a:lvl6pPr>
            <a:lvl7pPr marL="2743302" indent="0">
              <a:buNone/>
              <a:defRPr sz="1600"/>
            </a:lvl7pPr>
            <a:lvl8pPr marL="3200522" indent="0">
              <a:buNone/>
              <a:defRPr sz="1600"/>
            </a:lvl8pPr>
            <a:lvl9pPr marL="3657738"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709860" y="4873765"/>
            <a:ext cx="2923010" cy="1062422"/>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827330" y="4297503"/>
            <a:ext cx="2953428"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827330" y="2336873"/>
            <a:ext cx="295342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16" indent="0">
              <a:buNone/>
              <a:defRPr sz="1600"/>
            </a:lvl2pPr>
            <a:lvl3pPr marL="914433" indent="0">
              <a:buNone/>
              <a:defRPr sz="1600"/>
            </a:lvl3pPr>
            <a:lvl4pPr marL="1371653" indent="0">
              <a:buNone/>
              <a:defRPr sz="1600"/>
            </a:lvl4pPr>
            <a:lvl5pPr marL="1828869" indent="0">
              <a:buNone/>
              <a:defRPr sz="1600"/>
            </a:lvl5pPr>
            <a:lvl6pPr marL="2286085" indent="0">
              <a:buNone/>
              <a:defRPr sz="1600"/>
            </a:lvl6pPr>
            <a:lvl7pPr marL="2743302" indent="0">
              <a:buNone/>
              <a:defRPr sz="1600"/>
            </a:lvl7pPr>
            <a:lvl8pPr marL="3200522" indent="0">
              <a:buNone/>
              <a:defRPr sz="1600"/>
            </a:lvl8pPr>
            <a:lvl9pPr marL="3657738"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825981" y="4873764"/>
            <a:ext cx="2957339" cy="1062422"/>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6974706" y="4297503"/>
            <a:ext cx="2925778" cy="576262"/>
          </a:xfrm>
        </p:spPr>
        <p:txBody>
          <a:bodyPr anchor="b">
            <a:noAutofit/>
          </a:bodyPr>
          <a:lstStyle>
            <a:lvl1pPr marL="0" indent="0">
              <a:buNone/>
              <a:defRPr sz="2400" b="0">
                <a:solidFill>
                  <a:schemeClr val="tx1"/>
                </a:solidFill>
              </a:defRPr>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6974704" y="2336873"/>
            <a:ext cx="29257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16" indent="0">
              <a:buNone/>
              <a:defRPr sz="1600"/>
            </a:lvl2pPr>
            <a:lvl3pPr marL="914433" indent="0">
              <a:buNone/>
              <a:defRPr sz="1600"/>
            </a:lvl3pPr>
            <a:lvl4pPr marL="1371653" indent="0">
              <a:buNone/>
              <a:defRPr sz="1600"/>
            </a:lvl4pPr>
            <a:lvl5pPr marL="1828869" indent="0">
              <a:buNone/>
              <a:defRPr sz="1600"/>
            </a:lvl5pPr>
            <a:lvl6pPr marL="2286085" indent="0">
              <a:buNone/>
              <a:defRPr sz="1600"/>
            </a:lvl6pPr>
            <a:lvl7pPr marL="2743302" indent="0">
              <a:buNone/>
              <a:defRPr sz="1600"/>
            </a:lvl7pPr>
            <a:lvl8pPr marL="3200522" indent="0">
              <a:buNone/>
              <a:defRPr sz="1600"/>
            </a:lvl8pPr>
            <a:lvl9pPr marL="3657738"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6974580" y="4873762"/>
            <a:ext cx="2929652" cy="1062422"/>
          </a:xfrm>
        </p:spPr>
        <p:txBody>
          <a:bodyPr anchor="t">
            <a:normAutofit/>
          </a:bodyPr>
          <a:lstStyle>
            <a:lvl1pPr marL="0" indent="0">
              <a:buNone/>
              <a:defRPr sz="1401"/>
            </a:lvl1pPr>
            <a:lvl2pPr marL="457216" indent="0">
              <a:buNone/>
              <a:defRPr sz="1200"/>
            </a:lvl2pPr>
            <a:lvl3pPr marL="914433" indent="0">
              <a:buNone/>
              <a:defRPr sz="1001"/>
            </a:lvl3pPr>
            <a:lvl4pPr marL="1371653" indent="0">
              <a:buNone/>
              <a:defRPr sz="900"/>
            </a:lvl4pPr>
            <a:lvl5pPr marL="1828869" indent="0">
              <a:buNone/>
              <a:defRPr sz="900"/>
            </a:lvl5pPr>
            <a:lvl6pPr marL="2286085" indent="0">
              <a:buNone/>
              <a:defRPr sz="900"/>
            </a:lvl6pPr>
            <a:lvl7pPr marL="2743302" indent="0">
              <a:buNone/>
              <a:defRPr sz="900"/>
            </a:lvl7pPr>
            <a:lvl8pPr marL="3200522" indent="0">
              <a:buNone/>
              <a:defRPr sz="900"/>
            </a:lvl8pPr>
            <a:lvl9pPr marL="3657738"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7426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5" y="609603"/>
            <a:ext cx="1221595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2" y="753228"/>
            <a:ext cx="9195380"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4483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7244168" y="2519149"/>
            <a:ext cx="6862555" cy="1824265"/>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9953063" y="609597"/>
            <a:ext cx="1426137"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6" y="609599"/>
            <a:ext cx="8768478"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705525" y="5936192"/>
            <a:ext cx="2743200" cy="365125"/>
          </a:xfrm>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11"/>
          </p:nvPr>
        </p:nvSpPr>
        <p:spPr>
          <a:xfrm>
            <a:off x="680326" y="5936193"/>
            <a:ext cx="6025278" cy="365125"/>
          </a:xfr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9908205" y="5432500"/>
            <a:ext cx="1532848" cy="1273100"/>
          </a:xfrm>
        </p:spPr>
        <p:txBody>
          <a:bodyPr anchor="t"/>
          <a:lstStyle>
            <a:lvl1pPr algn="ctr">
              <a:defRPr/>
            </a:lvl1p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4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5" y="609603"/>
            <a:ext cx="1221595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118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5" y="2728433"/>
            <a:ext cx="1221595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4" y="2869895"/>
            <a:ext cx="9185532"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708854" y="4232175"/>
            <a:ext cx="9185532" cy="1704017"/>
          </a:xfrm>
        </p:spPr>
        <p:txBody>
          <a:bodyPr>
            <a:normAutofit/>
          </a:bodyPr>
          <a:lstStyle>
            <a:lvl1pPr marL="0" indent="0" algn="r">
              <a:buNone/>
              <a:defRPr sz="2000">
                <a:solidFill>
                  <a:schemeClr val="tx1">
                    <a:tint val="75000"/>
                  </a:schemeClr>
                </a:solidFill>
              </a:defRPr>
            </a:lvl1pPr>
            <a:lvl2pPr marL="457216" indent="0">
              <a:buNone/>
              <a:defRPr sz="2000">
                <a:solidFill>
                  <a:schemeClr val="tx1">
                    <a:tint val="75000"/>
                  </a:schemeClr>
                </a:solidFill>
              </a:defRPr>
            </a:lvl2pPr>
            <a:lvl3pPr marL="914433" indent="0">
              <a:buNone/>
              <a:defRPr sz="1801">
                <a:solidFill>
                  <a:schemeClr val="tx1">
                    <a:tint val="75000"/>
                  </a:schemeClr>
                </a:solidFill>
              </a:defRPr>
            </a:lvl3pPr>
            <a:lvl4pPr marL="1371653" indent="0">
              <a:buNone/>
              <a:defRPr sz="1600">
                <a:solidFill>
                  <a:schemeClr val="tx1">
                    <a:tint val="75000"/>
                  </a:schemeClr>
                </a:solidFill>
              </a:defRPr>
            </a:lvl4pPr>
            <a:lvl5pPr marL="1828869" indent="0">
              <a:buNone/>
              <a:defRPr sz="1600">
                <a:solidFill>
                  <a:schemeClr val="tx1">
                    <a:tint val="75000"/>
                  </a:schemeClr>
                </a:solidFill>
              </a:defRPr>
            </a:lvl5pPr>
            <a:lvl6pPr marL="2286085" indent="0">
              <a:buNone/>
              <a:defRPr sz="1600">
                <a:solidFill>
                  <a:schemeClr val="tx1">
                    <a:tint val="75000"/>
                  </a:schemeClr>
                </a:solidFill>
              </a:defRPr>
            </a:lvl6pPr>
            <a:lvl7pPr marL="2743302" indent="0">
              <a:buNone/>
              <a:defRPr sz="1600">
                <a:solidFill>
                  <a:schemeClr val="tx1">
                    <a:tint val="75000"/>
                  </a:schemeClr>
                </a:solidFill>
              </a:defRPr>
            </a:lvl7pPr>
            <a:lvl8pPr marL="3200522" indent="0">
              <a:buNone/>
              <a:defRPr sz="1600">
                <a:solidFill>
                  <a:schemeClr val="tx1">
                    <a:tint val="75000"/>
                  </a:schemeClr>
                </a:solidFill>
              </a:defRPr>
            </a:lvl8pPr>
            <a:lvl9pPr marL="365773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154412" y="5936192"/>
            <a:ext cx="2743200" cy="365125"/>
          </a:xfrm>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11"/>
          </p:nvPr>
        </p:nvSpPr>
        <p:spPr>
          <a:xfrm>
            <a:off x="711206" y="5936193"/>
            <a:ext cx="6446231" cy="365125"/>
          </a:xfr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10475256" y="2869897"/>
            <a:ext cx="1533115" cy="1090789"/>
          </a:xfrm>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9864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5" y="609603"/>
            <a:ext cx="1221595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1202" y="753228"/>
            <a:ext cx="9183188"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1202" y="2336873"/>
            <a:ext cx="447719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414838" y="2336873"/>
            <a:ext cx="447954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9994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5" y="609603"/>
            <a:ext cx="1221595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2" y="753231"/>
            <a:ext cx="9195380"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14651" y="2336875"/>
            <a:ext cx="4193440" cy="693135"/>
          </a:xfrm>
        </p:spPr>
        <p:txBody>
          <a:bodyPr anchor="b"/>
          <a:lstStyle>
            <a:lvl1pPr marL="0" indent="0">
              <a:buNone/>
              <a:defRPr sz="2400" b="1"/>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08851" y="3030011"/>
            <a:ext cx="4489394"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710196" y="2336873"/>
            <a:ext cx="4194036" cy="692076"/>
          </a:xfrm>
        </p:spPr>
        <p:txBody>
          <a:bodyPr anchor="b"/>
          <a:lstStyle>
            <a:lvl1pPr marL="0" indent="0">
              <a:buNone/>
              <a:defRPr sz="2400" b="1"/>
            </a:lvl1pPr>
            <a:lvl2pPr marL="457216" indent="0">
              <a:buNone/>
              <a:defRPr sz="2000" b="1"/>
            </a:lvl2pPr>
            <a:lvl3pPr marL="914433" indent="0">
              <a:buNone/>
              <a:defRPr sz="1801" b="1"/>
            </a:lvl3pPr>
            <a:lvl4pPr marL="1371653" indent="0">
              <a:buNone/>
              <a:defRPr sz="1600" b="1"/>
            </a:lvl4pPr>
            <a:lvl5pPr marL="1828869" indent="0">
              <a:buNone/>
              <a:defRPr sz="1600" b="1"/>
            </a:lvl5pPr>
            <a:lvl6pPr marL="2286085" indent="0">
              <a:buNone/>
              <a:defRPr sz="1600" b="1"/>
            </a:lvl6pPr>
            <a:lvl7pPr marL="2743302" indent="0">
              <a:buNone/>
              <a:defRPr sz="1600" b="1"/>
            </a:lvl7pPr>
            <a:lvl8pPr marL="3200522" indent="0">
              <a:buNone/>
              <a:defRPr sz="1600" b="1"/>
            </a:lvl8pPr>
            <a:lvl9pPr marL="365773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14844" y="3030011"/>
            <a:ext cx="4489392"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967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5" y="609603"/>
            <a:ext cx="1221595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375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10289623" y="1973262"/>
            <a:ext cx="1926336" cy="144270"/>
          </a:xfrm>
          <a:prstGeom prst="rect">
            <a:avLst/>
          </a:prstGeom>
        </p:spPr>
      </p:pic>
      <p:sp>
        <p:nvSpPr>
          <p:cNvPr id="14" name="Rectangle 13"/>
          <p:cNvSpPr/>
          <p:nvPr/>
        </p:nvSpPr>
        <p:spPr>
          <a:xfrm>
            <a:off x="10281030" y="609600"/>
            <a:ext cx="1910974"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4817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5" y="609603"/>
            <a:ext cx="1221595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2" y="753227"/>
            <a:ext cx="9195380"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52" y="2336878"/>
            <a:ext cx="5218384"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11202" y="2336874"/>
            <a:ext cx="3728320" cy="3599317"/>
          </a:xfrm>
        </p:spPr>
        <p:txBody>
          <a:bodyPr anchor="ctr"/>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373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5" y="609603"/>
            <a:ext cx="1221595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08852" y="753228"/>
            <a:ext cx="9195380"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681279" y="2336875"/>
            <a:ext cx="5222956"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16" indent="0">
              <a:buNone/>
              <a:defRPr sz="2800"/>
            </a:lvl2pPr>
            <a:lvl3pPr marL="914433" indent="0">
              <a:buNone/>
              <a:defRPr sz="2400"/>
            </a:lvl3pPr>
            <a:lvl4pPr marL="1371653" indent="0">
              <a:buNone/>
              <a:defRPr sz="2000"/>
            </a:lvl4pPr>
            <a:lvl5pPr marL="1828869" indent="0">
              <a:buNone/>
              <a:defRPr sz="2000"/>
            </a:lvl5pPr>
            <a:lvl6pPr marL="2286085" indent="0">
              <a:buNone/>
              <a:defRPr sz="2000"/>
            </a:lvl6pPr>
            <a:lvl7pPr marL="2743302" indent="0">
              <a:buNone/>
              <a:defRPr sz="2000"/>
            </a:lvl7pPr>
            <a:lvl8pPr marL="3200522" indent="0">
              <a:buNone/>
              <a:defRPr sz="2000"/>
            </a:lvl8pPr>
            <a:lvl9pPr marL="3657738"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08852" y="2336875"/>
            <a:ext cx="3731316" cy="3599315"/>
          </a:xfrm>
        </p:spPr>
        <p:txBody>
          <a:bodyPr anchor="ctr"/>
          <a:lstStyle>
            <a:lvl1pPr marL="0" indent="0">
              <a:buNone/>
              <a:defRPr sz="1600"/>
            </a:lvl1pPr>
            <a:lvl2pPr marL="457216" indent="0">
              <a:buNone/>
              <a:defRPr sz="1401"/>
            </a:lvl2pPr>
            <a:lvl3pPr marL="914433" indent="0">
              <a:buNone/>
              <a:defRPr sz="1200"/>
            </a:lvl3pPr>
            <a:lvl4pPr marL="1371653" indent="0">
              <a:buNone/>
              <a:defRPr sz="1001"/>
            </a:lvl4pPr>
            <a:lvl5pPr marL="1828869" indent="0">
              <a:buNone/>
              <a:defRPr sz="1001"/>
            </a:lvl5pPr>
            <a:lvl6pPr marL="2286085" indent="0">
              <a:buNone/>
              <a:defRPr sz="1001"/>
            </a:lvl6pPr>
            <a:lvl7pPr marL="2743302" indent="0">
              <a:buNone/>
              <a:defRPr sz="1001"/>
            </a:lvl7pPr>
            <a:lvl8pPr marL="3200522" indent="0">
              <a:buNone/>
              <a:defRPr sz="1001"/>
            </a:lvl8pPr>
            <a:lvl9pPr marL="3657738"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09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hueMod val="270000"/>
                <a:satMod val="200000"/>
                <a:lumMod val="128000"/>
              </a:schemeClr>
            </a:gs>
            <a:gs pos="52000">
              <a:schemeClr val="bg2">
                <a:shade val="100000"/>
                <a:hueMod val="100000"/>
                <a:satMod val="110000"/>
                <a:lumMod val="130000"/>
              </a:schemeClr>
            </a:gs>
            <a:gs pos="100000">
              <a:schemeClr val="bg2">
                <a:shade val="78000"/>
                <a:hueMod val="44000"/>
                <a:satMod val="200000"/>
                <a:lumMod val="69000"/>
              </a:schemeClr>
            </a:gs>
          </a:gsLst>
          <a:lin ang="2520000" scaled="0"/>
          <a:tileRect/>
        </a:gradFill>
        <a:effectLst/>
      </p:bgPr>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708852" y="753228"/>
            <a:ext cx="9195380"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1202" y="2336873"/>
            <a:ext cx="9183186"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57175" y="5936192"/>
            <a:ext cx="2743200" cy="365125"/>
          </a:xfrm>
          <a:prstGeom prst="rect">
            <a:avLst/>
          </a:prstGeom>
        </p:spPr>
        <p:txBody>
          <a:bodyPr vert="horz" lIns="91440" tIns="45720" rIns="91440" bIns="45720" rtlCol="0" anchor="ctr"/>
          <a:lstStyle>
            <a:lvl1pPr algn="r">
              <a:defRPr sz="1051">
                <a:solidFill>
                  <a:schemeClr val="tx1">
                    <a:tint val="75000"/>
                  </a:schemeClr>
                </a:solidFill>
              </a:defRPr>
            </a:lvl1pPr>
          </a:lstStyle>
          <a:p>
            <a:fld id="{573E95C7-AA14-414C-ABDA-4FBAD1F7E5ED}" type="datetimeFigureOut">
              <a:rPr lang="en-US" smtClean="0">
                <a:solidFill>
                  <a:prstClr val="black">
                    <a:tint val="75000"/>
                  </a:prstClr>
                </a:solidFill>
              </a:rPr>
              <a:pPr/>
              <a:t>10/2/2015</a:t>
            </a:fld>
            <a:endParaRPr lang="en-US">
              <a:solidFill>
                <a:prstClr val="black">
                  <a:tint val="75000"/>
                </a:prstClr>
              </a:solidFill>
            </a:endParaRPr>
          </a:p>
        </p:txBody>
      </p:sp>
      <p:sp>
        <p:nvSpPr>
          <p:cNvPr id="5" name="Footer Placeholder 4"/>
          <p:cNvSpPr>
            <a:spLocks noGrp="1"/>
          </p:cNvSpPr>
          <p:nvPr>
            <p:ph type="ftr" sz="quarter" idx="3"/>
          </p:nvPr>
        </p:nvSpPr>
        <p:spPr>
          <a:xfrm>
            <a:off x="711206" y="5936193"/>
            <a:ext cx="6446231" cy="365125"/>
          </a:xfrm>
          <a:prstGeom prst="rect">
            <a:avLst/>
          </a:prstGeom>
        </p:spPr>
        <p:txBody>
          <a:bodyPr vert="horz" lIns="91440" tIns="45720" rIns="91440" bIns="45720" rtlCol="0" anchor="ctr"/>
          <a:lstStyle>
            <a:lvl1pPr algn="l">
              <a:defRPr sz="1051">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10464801" y="753231"/>
            <a:ext cx="154356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B14944BE-3D39-44B3-A340-AABBF83B32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2002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33"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9" indent="-228609" algn="l" defTabSz="914433" rtl="0" eaLnBrk="1" latinLnBrk="0" hangingPunct="1">
        <a:lnSpc>
          <a:spcPct val="90000"/>
        </a:lnSpc>
        <a:spcBef>
          <a:spcPts val="1001"/>
        </a:spcBef>
        <a:buFont typeface="Arial" panose="020B0604020202020204" pitchFamily="34" charset="0"/>
        <a:buChar char="•"/>
        <a:defRPr sz="2400" kern="1200">
          <a:solidFill>
            <a:schemeClr val="tx1"/>
          </a:solidFill>
          <a:latin typeface="+mn-lt"/>
          <a:ea typeface="+mn-ea"/>
          <a:cs typeface="+mn-cs"/>
        </a:defRPr>
      </a:lvl1pPr>
      <a:lvl2pPr marL="685827" indent="-228609" algn="l" defTabSz="91443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44" indent="-228609" algn="l" defTabSz="91443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3pPr>
      <a:lvl4pPr marL="1600260" indent="-228609" algn="l" defTabSz="914433"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78" indent="-228609" algn="l" defTabSz="914433"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96" indent="-228609" algn="l" defTabSz="914433" rtl="0" eaLnBrk="1" latinLnBrk="0" hangingPunct="1">
        <a:lnSpc>
          <a:spcPct val="90000"/>
        </a:lnSpc>
        <a:spcBef>
          <a:spcPts val="500"/>
        </a:spcBef>
        <a:buFont typeface="Arial" panose="020B0604020202020204" pitchFamily="34" charset="0"/>
        <a:buChar char="•"/>
        <a:defRPr sz="1401" kern="1200">
          <a:solidFill>
            <a:schemeClr val="tx1"/>
          </a:solidFill>
          <a:latin typeface="+mn-lt"/>
          <a:ea typeface="+mn-ea"/>
          <a:cs typeface="+mn-cs"/>
        </a:defRPr>
      </a:lvl6pPr>
      <a:lvl7pPr marL="2971913" indent="-228609" algn="l" defTabSz="914433" rtl="0" eaLnBrk="1" latinLnBrk="0" hangingPunct="1">
        <a:lnSpc>
          <a:spcPct val="90000"/>
        </a:lnSpc>
        <a:spcBef>
          <a:spcPts val="500"/>
        </a:spcBef>
        <a:buFont typeface="Arial" panose="020B0604020202020204" pitchFamily="34" charset="0"/>
        <a:buChar char="•"/>
        <a:defRPr sz="1401" kern="1200">
          <a:solidFill>
            <a:schemeClr val="tx1"/>
          </a:solidFill>
          <a:latin typeface="+mn-lt"/>
          <a:ea typeface="+mn-ea"/>
          <a:cs typeface="+mn-cs"/>
        </a:defRPr>
      </a:lvl7pPr>
      <a:lvl8pPr marL="3429129" indent="-228609" algn="l" defTabSz="914433" rtl="0" eaLnBrk="1" latinLnBrk="0" hangingPunct="1">
        <a:lnSpc>
          <a:spcPct val="90000"/>
        </a:lnSpc>
        <a:spcBef>
          <a:spcPts val="500"/>
        </a:spcBef>
        <a:buFont typeface="Arial" panose="020B0604020202020204" pitchFamily="34" charset="0"/>
        <a:buChar char="•"/>
        <a:defRPr sz="1401" kern="1200">
          <a:solidFill>
            <a:schemeClr val="tx1"/>
          </a:solidFill>
          <a:latin typeface="+mn-lt"/>
          <a:ea typeface="+mn-ea"/>
          <a:cs typeface="+mn-cs"/>
        </a:defRPr>
      </a:lvl8pPr>
      <a:lvl9pPr marL="3886345" indent="-228609" algn="l" defTabSz="914433" rtl="0" eaLnBrk="1" latinLnBrk="0" hangingPunct="1">
        <a:lnSpc>
          <a:spcPct val="90000"/>
        </a:lnSpc>
        <a:spcBef>
          <a:spcPts val="500"/>
        </a:spcBef>
        <a:buFont typeface="Arial" panose="020B0604020202020204" pitchFamily="34" charset="0"/>
        <a:buChar char="•"/>
        <a:defRPr sz="1401" kern="1200">
          <a:solidFill>
            <a:schemeClr val="tx1"/>
          </a:solidFill>
          <a:latin typeface="+mn-lt"/>
          <a:ea typeface="+mn-ea"/>
          <a:cs typeface="+mn-cs"/>
        </a:defRPr>
      </a:lvl9pPr>
    </p:bodyStyle>
    <p:otherStyle>
      <a:defPPr>
        <a:defRPr lang="en-US"/>
      </a:defPPr>
      <a:lvl1pPr marL="0" algn="l" defTabSz="914433" rtl="0" eaLnBrk="1" latinLnBrk="0" hangingPunct="1">
        <a:defRPr sz="1801" kern="1200">
          <a:solidFill>
            <a:schemeClr val="tx1"/>
          </a:solidFill>
          <a:latin typeface="+mn-lt"/>
          <a:ea typeface="+mn-ea"/>
          <a:cs typeface="+mn-cs"/>
        </a:defRPr>
      </a:lvl1pPr>
      <a:lvl2pPr marL="457216" algn="l" defTabSz="914433" rtl="0" eaLnBrk="1" latinLnBrk="0" hangingPunct="1">
        <a:defRPr sz="1801" kern="1200">
          <a:solidFill>
            <a:schemeClr val="tx1"/>
          </a:solidFill>
          <a:latin typeface="+mn-lt"/>
          <a:ea typeface="+mn-ea"/>
          <a:cs typeface="+mn-cs"/>
        </a:defRPr>
      </a:lvl2pPr>
      <a:lvl3pPr marL="914433" algn="l" defTabSz="914433" rtl="0" eaLnBrk="1" latinLnBrk="0" hangingPunct="1">
        <a:defRPr sz="1801" kern="1200">
          <a:solidFill>
            <a:schemeClr val="tx1"/>
          </a:solidFill>
          <a:latin typeface="+mn-lt"/>
          <a:ea typeface="+mn-ea"/>
          <a:cs typeface="+mn-cs"/>
        </a:defRPr>
      </a:lvl3pPr>
      <a:lvl4pPr marL="1371653" algn="l" defTabSz="914433" rtl="0" eaLnBrk="1" latinLnBrk="0" hangingPunct="1">
        <a:defRPr sz="1801" kern="1200">
          <a:solidFill>
            <a:schemeClr val="tx1"/>
          </a:solidFill>
          <a:latin typeface="+mn-lt"/>
          <a:ea typeface="+mn-ea"/>
          <a:cs typeface="+mn-cs"/>
        </a:defRPr>
      </a:lvl4pPr>
      <a:lvl5pPr marL="1828869" algn="l" defTabSz="914433" rtl="0" eaLnBrk="1" latinLnBrk="0" hangingPunct="1">
        <a:defRPr sz="1801" kern="1200">
          <a:solidFill>
            <a:schemeClr val="tx1"/>
          </a:solidFill>
          <a:latin typeface="+mn-lt"/>
          <a:ea typeface="+mn-ea"/>
          <a:cs typeface="+mn-cs"/>
        </a:defRPr>
      </a:lvl5pPr>
      <a:lvl6pPr marL="2286085" algn="l" defTabSz="914433" rtl="0" eaLnBrk="1" latinLnBrk="0" hangingPunct="1">
        <a:defRPr sz="1801" kern="1200">
          <a:solidFill>
            <a:schemeClr val="tx1"/>
          </a:solidFill>
          <a:latin typeface="+mn-lt"/>
          <a:ea typeface="+mn-ea"/>
          <a:cs typeface="+mn-cs"/>
        </a:defRPr>
      </a:lvl6pPr>
      <a:lvl7pPr marL="2743302" algn="l" defTabSz="914433" rtl="0" eaLnBrk="1" latinLnBrk="0" hangingPunct="1">
        <a:defRPr sz="1801" kern="1200">
          <a:solidFill>
            <a:schemeClr val="tx1"/>
          </a:solidFill>
          <a:latin typeface="+mn-lt"/>
          <a:ea typeface="+mn-ea"/>
          <a:cs typeface="+mn-cs"/>
        </a:defRPr>
      </a:lvl7pPr>
      <a:lvl8pPr marL="3200522" algn="l" defTabSz="914433" rtl="0" eaLnBrk="1" latinLnBrk="0" hangingPunct="1">
        <a:defRPr sz="1801" kern="1200">
          <a:solidFill>
            <a:schemeClr val="tx1"/>
          </a:solidFill>
          <a:latin typeface="+mn-lt"/>
          <a:ea typeface="+mn-ea"/>
          <a:cs typeface="+mn-cs"/>
        </a:defRPr>
      </a:lvl8pPr>
      <a:lvl9pPr marL="3657738" algn="l" defTabSz="91443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Excel_Worksheet1.xls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05441" y="779463"/>
            <a:ext cx="9782175" cy="1081087"/>
          </a:xfrm>
        </p:spPr>
        <p:txBody>
          <a:bodyPr>
            <a:normAutofit fontScale="90000"/>
          </a:bodyPr>
          <a:lstStyle/>
          <a:p>
            <a:r>
              <a:rPr lang="en-US" dirty="0" smtClean="0"/>
              <a:t>Clark College</a:t>
            </a:r>
            <a:br>
              <a:rPr lang="en-US" dirty="0" smtClean="0"/>
            </a:br>
            <a:r>
              <a:rPr lang="en-US" dirty="0" smtClean="0"/>
              <a:t>Bachelor of Applied Science in Applied Management</a:t>
            </a:r>
            <a:br>
              <a:rPr lang="en-US" dirty="0" smtClean="0"/>
            </a:br>
            <a:r>
              <a:rPr lang="en-US" dirty="0" smtClean="0"/>
              <a:t>Program Proposal</a:t>
            </a:r>
            <a:endParaRPr lang="en-US" dirty="0"/>
          </a:p>
        </p:txBody>
      </p:sp>
      <p:sp>
        <p:nvSpPr>
          <p:cNvPr id="3" name="Content Placeholder 2"/>
          <p:cNvSpPr>
            <a:spLocks noGrp="1"/>
          </p:cNvSpPr>
          <p:nvPr>
            <p:ph type="subTitle" idx="4294967295"/>
          </p:nvPr>
        </p:nvSpPr>
        <p:spPr>
          <a:xfrm>
            <a:off x="3925019" y="3221547"/>
            <a:ext cx="6323701" cy="1117600"/>
          </a:xfrm>
        </p:spPr>
        <p:txBody>
          <a:bodyPr>
            <a:normAutofit fontScale="92500" lnSpcReduction="20000"/>
          </a:bodyPr>
          <a:lstStyle/>
          <a:p>
            <a:pPr marL="0" indent="0">
              <a:buNone/>
            </a:pPr>
            <a:r>
              <a:rPr lang="en-US" dirty="0" smtClean="0"/>
              <a:t>Presentation to </a:t>
            </a:r>
          </a:p>
          <a:p>
            <a:pPr marL="0" indent="0">
              <a:buNone/>
            </a:pPr>
            <a:r>
              <a:rPr lang="en-US" dirty="0" smtClean="0"/>
              <a:t>Business Administration Advisory Committee</a:t>
            </a:r>
          </a:p>
          <a:p>
            <a:pPr marL="0" indent="0">
              <a:buNone/>
            </a:pPr>
            <a:r>
              <a:rPr lang="en-US" dirty="0" smtClean="0"/>
              <a:t>Fall 2015</a:t>
            </a:r>
            <a:endParaRPr lang="en-US" dirty="0"/>
          </a:p>
        </p:txBody>
      </p:sp>
    </p:spTree>
    <p:extLst>
      <p:ext uri="{BB962C8B-B14F-4D97-AF65-F5344CB8AC3E}">
        <p14:creationId xmlns:p14="http://schemas.microsoft.com/office/powerpoint/2010/main" val="2065165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7123" y="301158"/>
            <a:ext cx="8807570" cy="769441"/>
          </a:xfrm>
          <a:prstGeom prst="rect">
            <a:avLst/>
          </a:prstGeom>
          <a:noFill/>
        </p:spPr>
        <p:txBody>
          <a:bodyPr wrap="square" rtlCol="0">
            <a:spAutoFit/>
          </a:bodyPr>
          <a:lstStyle/>
          <a:p>
            <a:r>
              <a:rPr lang="en-US" sz="2400" dirty="0"/>
              <a:t>Criteria 3:</a:t>
            </a:r>
          </a:p>
          <a:p>
            <a:r>
              <a:rPr lang="en-US" sz="2000" dirty="0"/>
              <a:t>Selective </a:t>
            </a:r>
            <a:r>
              <a:rPr lang="en-US" sz="2000" dirty="0" smtClean="0"/>
              <a:t>Admissions Process</a:t>
            </a:r>
            <a:endParaRPr lang="en-US" sz="2000" dirty="0"/>
          </a:p>
        </p:txBody>
      </p:sp>
      <p:sp>
        <p:nvSpPr>
          <p:cNvPr id="6" name="TextBox 5"/>
          <p:cNvSpPr txBox="1"/>
          <p:nvPr/>
        </p:nvSpPr>
        <p:spPr>
          <a:xfrm>
            <a:off x="698740" y="6194068"/>
            <a:ext cx="1328468" cy="369460"/>
          </a:xfrm>
          <a:prstGeom prst="rect">
            <a:avLst/>
          </a:prstGeom>
          <a:noFill/>
        </p:spPr>
        <p:txBody>
          <a:bodyPr wrap="square" rtlCol="0">
            <a:spAutoFit/>
          </a:bodyPr>
          <a:lstStyle/>
          <a:p>
            <a:r>
              <a:rPr lang="en-US" sz="1801" i="1" dirty="0"/>
              <a:t>Draft</a:t>
            </a:r>
          </a:p>
        </p:txBody>
      </p:sp>
      <p:sp>
        <p:nvSpPr>
          <p:cNvPr id="4" name="TextBox 3"/>
          <p:cNvSpPr txBox="1"/>
          <p:nvPr/>
        </p:nvSpPr>
        <p:spPr>
          <a:xfrm>
            <a:off x="1549216" y="1984075"/>
            <a:ext cx="8065477" cy="3139321"/>
          </a:xfrm>
          <a:prstGeom prst="rect">
            <a:avLst/>
          </a:prstGeom>
          <a:noFill/>
        </p:spPr>
        <p:txBody>
          <a:bodyPr wrap="square" rtlCol="0">
            <a:spAutoFit/>
          </a:bodyPr>
          <a:lstStyle/>
          <a:p>
            <a:pPr marL="285750" indent="-285750">
              <a:buFont typeface="Arial" panose="020B0604020202020204" pitchFamily="34" charset="0"/>
              <a:buChar char="•"/>
            </a:pPr>
            <a:r>
              <a:rPr lang="en-US" dirty="0"/>
              <a:t>Clark College is using a cohort model, accepting as many as 35 students into the program each fall quarter.  </a:t>
            </a:r>
            <a:endParaRPr lang="en-US" dirty="0" smtClean="0"/>
          </a:p>
          <a:p>
            <a:endParaRPr lang="en-US" dirty="0" smtClean="0"/>
          </a:p>
          <a:p>
            <a:pPr marL="285750" indent="-285750">
              <a:buFont typeface="Arial" panose="020B0604020202020204" pitchFamily="34" charset="0"/>
              <a:buChar char="•"/>
            </a:pPr>
            <a:r>
              <a:rPr lang="en-US" dirty="0" smtClean="0"/>
              <a:t>Students </a:t>
            </a:r>
            <a:r>
              <a:rPr lang="en-US" dirty="0"/>
              <a:t>will be on target to complete their programs within two years. </a:t>
            </a:r>
            <a:endParaRPr lang="en-US" dirty="0" smtClean="0"/>
          </a:p>
          <a:p>
            <a:endParaRPr lang="en-US" dirty="0" smtClean="0"/>
          </a:p>
          <a:p>
            <a:pPr marL="285750" indent="-285750">
              <a:buFont typeface="Arial" panose="020B0604020202020204" pitchFamily="34" charset="0"/>
              <a:buChar char="•"/>
            </a:pPr>
            <a:r>
              <a:rPr lang="en-US" dirty="0" smtClean="0"/>
              <a:t>Applications </a:t>
            </a:r>
            <a:r>
              <a:rPr lang="en-US" dirty="0"/>
              <a:t>are accepted early spring term, with forms available in the Program Director’s office and on the college Business Division website. </a:t>
            </a:r>
            <a:endParaRPr lang="en-US" dirty="0" smtClean="0"/>
          </a:p>
          <a:p>
            <a:endParaRPr lang="en-US" dirty="0" smtClean="0"/>
          </a:p>
          <a:p>
            <a:pPr marL="285750" indent="-285750">
              <a:buFont typeface="Arial" panose="020B0604020202020204" pitchFamily="34" charset="0"/>
              <a:buChar char="•"/>
            </a:pPr>
            <a:r>
              <a:rPr lang="en-US" dirty="0" smtClean="0"/>
              <a:t>The </a:t>
            </a:r>
            <a:r>
              <a:rPr lang="en-US" dirty="0"/>
              <a:t>final cohort selection will be determined by the end of the spring </a:t>
            </a:r>
            <a:r>
              <a:rPr lang="en-US" dirty="0" smtClean="0"/>
              <a:t>term, </a:t>
            </a:r>
            <a:r>
              <a:rPr lang="en-US" dirty="0"/>
              <a:t>for the fall term start.</a:t>
            </a:r>
          </a:p>
          <a:p>
            <a:endParaRPr lang="en-US" dirty="0"/>
          </a:p>
        </p:txBody>
      </p:sp>
    </p:spTree>
    <p:extLst>
      <p:ext uri="{BB962C8B-B14F-4D97-AF65-F5344CB8AC3E}">
        <p14:creationId xmlns:p14="http://schemas.microsoft.com/office/powerpoint/2010/main" val="1209403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35679" y="301158"/>
            <a:ext cx="6254151" cy="769441"/>
          </a:xfrm>
          <a:prstGeom prst="rect">
            <a:avLst/>
          </a:prstGeom>
          <a:noFill/>
        </p:spPr>
        <p:txBody>
          <a:bodyPr wrap="square" rtlCol="0">
            <a:spAutoFit/>
          </a:bodyPr>
          <a:lstStyle/>
          <a:p>
            <a:r>
              <a:rPr lang="en-US" sz="2400" dirty="0"/>
              <a:t>Criteria 3:</a:t>
            </a:r>
          </a:p>
          <a:p>
            <a:r>
              <a:rPr lang="en-US" sz="2000" dirty="0" smtClean="0"/>
              <a:t>Selective Admissions Process (continued)</a:t>
            </a:r>
            <a:endParaRPr lang="en-US" sz="2000" dirty="0"/>
          </a:p>
        </p:txBody>
      </p:sp>
      <p:sp>
        <p:nvSpPr>
          <p:cNvPr id="5" name="TextBox 4"/>
          <p:cNvSpPr txBox="1"/>
          <p:nvPr/>
        </p:nvSpPr>
        <p:spPr>
          <a:xfrm>
            <a:off x="828138" y="6236899"/>
            <a:ext cx="1328468" cy="369460"/>
          </a:xfrm>
          <a:prstGeom prst="rect">
            <a:avLst/>
          </a:prstGeom>
          <a:noFill/>
        </p:spPr>
        <p:txBody>
          <a:bodyPr wrap="square" rtlCol="0">
            <a:spAutoFit/>
          </a:bodyPr>
          <a:lstStyle/>
          <a:p>
            <a:r>
              <a:rPr lang="en-US" sz="1801" i="1" dirty="0"/>
              <a:t>Draft</a:t>
            </a:r>
          </a:p>
        </p:txBody>
      </p:sp>
      <p:sp>
        <p:nvSpPr>
          <p:cNvPr id="4" name="TextBox 3"/>
          <p:cNvSpPr txBox="1"/>
          <p:nvPr/>
        </p:nvSpPr>
        <p:spPr>
          <a:xfrm>
            <a:off x="1840524" y="1414674"/>
            <a:ext cx="7631723" cy="4478149"/>
          </a:xfrm>
          <a:prstGeom prst="rect">
            <a:avLst/>
          </a:prstGeom>
          <a:noFill/>
        </p:spPr>
        <p:txBody>
          <a:bodyPr wrap="square" rtlCol="0">
            <a:spAutoFit/>
          </a:bodyPr>
          <a:lstStyle/>
          <a:p>
            <a:pPr marL="285750" lvl="0" indent="-285750">
              <a:buFont typeface="Arial" panose="020B0604020202020204" pitchFamily="34" charset="0"/>
              <a:buChar char="•"/>
            </a:pPr>
            <a:r>
              <a:rPr lang="en-US" sz="1500" dirty="0" smtClean="0"/>
              <a:t>Associate’s </a:t>
            </a:r>
            <a:r>
              <a:rPr lang="en-US" sz="1500" dirty="0"/>
              <a:t>degree or higher from an accredited domestic college or university or international </a:t>
            </a:r>
            <a:r>
              <a:rPr lang="en-US" sz="1500" dirty="0" smtClean="0"/>
              <a:t>equivalent, </a:t>
            </a:r>
            <a:r>
              <a:rPr lang="en-US" sz="1500" dirty="0"/>
              <a:t>with a minimum cumulative GPA of 2.5. </a:t>
            </a:r>
            <a:endParaRPr lang="en-US" sz="1500" dirty="0" smtClean="0"/>
          </a:p>
          <a:p>
            <a:pPr lvl="0"/>
            <a:endParaRPr lang="en-US" sz="1500" dirty="0"/>
          </a:p>
          <a:p>
            <a:pPr marL="285750" lvl="0" indent="-285750">
              <a:buFont typeface="Arial" panose="020B0604020202020204" pitchFamily="34" charset="0"/>
              <a:buChar char="•"/>
            </a:pPr>
            <a:r>
              <a:rPr lang="en-US" sz="1500" dirty="0"/>
              <a:t>Completion of the following </a:t>
            </a:r>
            <a:r>
              <a:rPr lang="en-US" sz="1500" dirty="0" smtClean="0"/>
              <a:t>courses:</a:t>
            </a:r>
          </a:p>
          <a:p>
            <a:pPr marL="742950" lvl="1" indent="-285750">
              <a:buFont typeface="Arial" panose="020B0604020202020204" pitchFamily="34" charset="0"/>
              <a:buChar char="•"/>
            </a:pPr>
            <a:r>
              <a:rPr lang="en-US" sz="1500" dirty="0" smtClean="0"/>
              <a:t>English </a:t>
            </a:r>
            <a:r>
              <a:rPr lang="en-US" sz="1500" dirty="0"/>
              <a:t>composition (5 credits) at a 100 college-level or higher</a:t>
            </a:r>
          </a:p>
          <a:p>
            <a:pPr marL="742950" lvl="1" indent="-285750">
              <a:buFont typeface="Arial" panose="020B0604020202020204" pitchFamily="34" charset="0"/>
              <a:buChar char="•"/>
            </a:pPr>
            <a:r>
              <a:rPr lang="en-US" sz="1500" dirty="0"/>
              <a:t>College-level math (5 credits) at a 100 college-level or higher</a:t>
            </a:r>
          </a:p>
          <a:p>
            <a:pPr marL="742950" lvl="1" indent="-285750">
              <a:buFont typeface="Arial" panose="020B0604020202020204" pitchFamily="34" charset="0"/>
              <a:buChar char="•"/>
            </a:pPr>
            <a:r>
              <a:rPr lang="en-US" sz="1500" dirty="0"/>
              <a:t>BTEC 150 or an equivalent computer literacy course (5 credits)</a:t>
            </a:r>
          </a:p>
          <a:p>
            <a:pPr marL="742950" lvl="1" indent="-285750">
              <a:buFont typeface="Arial" panose="020B0604020202020204" pitchFamily="34" charset="0"/>
              <a:buChar char="•"/>
            </a:pPr>
            <a:r>
              <a:rPr lang="en-US" sz="1500" dirty="0"/>
              <a:t>A minimum of 30 credits (Quarter credits) of general education requirements to include communications, quantitative skills, humanities, social science, or natural science</a:t>
            </a:r>
            <a:r>
              <a:rPr lang="en-US" sz="1500" dirty="0" smtClean="0"/>
              <a:t>.</a:t>
            </a:r>
          </a:p>
          <a:p>
            <a:pPr lvl="1"/>
            <a:endParaRPr lang="en-US" sz="1500" dirty="0"/>
          </a:p>
          <a:p>
            <a:pPr marL="285750" lvl="0" indent="-285750">
              <a:buFont typeface="Arial" panose="020B0604020202020204" pitchFamily="34" charset="0"/>
              <a:buChar char="•"/>
            </a:pPr>
            <a:r>
              <a:rPr lang="en-US" sz="1500" dirty="0" smtClean="0"/>
              <a:t>Clark </a:t>
            </a:r>
            <a:r>
              <a:rPr lang="en-US" sz="1500" dirty="0"/>
              <a:t>College Application form for Admission and the BASAM </a:t>
            </a:r>
            <a:r>
              <a:rPr lang="en-US" sz="1500" dirty="0" smtClean="0"/>
              <a:t>Application and non-refundable fee </a:t>
            </a:r>
            <a:r>
              <a:rPr lang="en-US" sz="1500" dirty="0"/>
              <a:t>of $</a:t>
            </a:r>
            <a:r>
              <a:rPr lang="en-US" sz="1500" dirty="0" smtClean="0"/>
              <a:t>75.</a:t>
            </a:r>
          </a:p>
          <a:p>
            <a:pPr lvl="0"/>
            <a:endParaRPr lang="en-US" sz="1500" dirty="0"/>
          </a:p>
          <a:p>
            <a:pPr marL="285750" lvl="0" indent="-285750">
              <a:buFont typeface="Arial" panose="020B0604020202020204" pitchFamily="34" charset="0"/>
              <a:buChar char="•"/>
            </a:pPr>
            <a:r>
              <a:rPr lang="en-US" sz="1500" dirty="0" smtClean="0"/>
              <a:t>A </a:t>
            </a:r>
            <a:r>
              <a:rPr lang="en-US" sz="1500" dirty="0"/>
              <a:t>letter of </a:t>
            </a:r>
            <a:r>
              <a:rPr lang="en-US" sz="1500" dirty="0" smtClean="0"/>
              <a:t>intent.</a:t>
            </a:r>
          </a:p>
          <a:p>
            <a:pPr lvl="0"/>
            <a:endParaRPr lang="en-US" sz="1500" dirty="0"/>
          </a:p>
          <a:p>
            <a:pPr marL="285750" lvl="0" indent="-285750">
              <a:buFont typeface="Arial" panose="020B0604020202020204" pitchFamily="34" charset="0"/>
              <a:buChar char="•"/>
            </a:pPr>
            <a:r>
              <a:rPr lang="en-US" sz="1500" dirty="0" smtClean="0"/>
              <a:t>Resume or vita.</a:t>
            </a:r>
          </a:p>
          <a:p>
            <a:pPr lvl="0"/>
            <a:endParaRPr lang="en-US" sz="1500" dirty="0"/>
          </a:p>
          <a:p>
            <a:pPr marL="285750" lvl="0" indent="-285750">
              <a:buFont typeface="Arial" panose="020B0604020202020204" pitchFamily="34" charset="0"/>
              <a:buChar char="•"/>
            </a:pPr>
            <a:r>
              <a:rPr lang="en-US" sz="1500" dirty="0"/>
              <a:t>Official </a:t>
            </a:r>
            <a:r>
              <a:rPr lang="en-US" sz="1500" dirty="0" smtClean="0"/>
              <a:t>transcripts.</a:t>
            </a:r>
            <a:endParaRPr lang="en-US" sz="1500" dirty="0"/>
          </a:p>
        </p:txBody>
      </p:sp>
    </p:spTree>
    <p:extLst>
      <p:ext uri="{BB962C8B-B14F-4D97-AF65-F5344CB8AC3E}">
        <p14:creationId xmlns:p14="http://schemas.microsoft.com/office/powerpoint/2010/main" val="59831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7970" y="6404312"/>
            <a:ext cx="1328468" cy="369460"/>
          </a:xfrm>
          <a:prstGeom prst="rect">
            <a:avLst/>
          </a:prstGeom>
          <a:noFill/>
        </p:spPr>
        <p:txBody>
          <a:bodyPr wrap="square" rtlCol="0">
            <a:spAutoFit/>
          </a:bodyPr>
          <a:lstStyle/>
          <a:p>
            <a:r>
              <a:rPr lang="en-US" sz="1801" i="1" dirty="0"/>
              <a:t>Draft</a:t>
            </a:r>
          </a:p>
        </p:txBody>
      </p:sp>
      <p:sp>
        <p:nvSpPr>
          <p:cNvPr id="4" name="TextBox 3"/>
          <p:cNvSpPr txBox="1"/>
          <p:nvPr/>
        </p:nvSpPr>
        <p:spPr>
          <a:xfrm>
            <a:off x="664235" y="276048"/>
            <a:ext cx="8747186" cy="769441"/>
          </a:xfrm>
          <a:prstGeom prst="rect">
            <a:avLst/>
          </a:prstGeom>
          <a:noFill/>
        </p:spPr>
        <p:txBody>
          <a:bodyPr wrap="square" rtlCol="0">
            <a:spAutoFit/>
          </a:bodyPr>
          <a:lstStyle/>
          <a:p>
            <a:r>
              <a:rPr lang="en-US" sz="2400" dirty="0"/>
              <a:t>Criteria 4:</a:t>
            </a:r>
          </a:p>
          <a:p>
            <a:r>
              <a:rPr lang="en-US" sz="2000" dirty="0"/>
              <a:t>Appropriate </a:t>
            </a:r>
            <a:r>
              <a:rPr lang="en-US" sz="2000" dirty="0" smtClean="0"/>
              <a:t>Student Services Plan</a:t>
            </a:r>
            <a:endParaRPr lang="en-US" sz="2000" dirty="0"/>
          </a:p>
        </p:txBody>
      </p:sp>
      <p:sp>
        <p:nvSpPr>
          <p:cNvPr id="2" name="TextBox 1"/>
          <p:cNvSpPr txBox="1"/>
          <p:nvPr/>
        </p:nvSpPr>
        <p:spPr>
          <a:xfrm>
            <a:off x="1664898" y="1768193"/>
            <a:ext cx="8827477" cy="3139321"/>
          </a:xfrm>
          <a:prstGeom prst="rect">
            <a:avLst/>
          </a:prstGeom>
          <a:noFill/>
        </p:spPr>
        <p:txBody>
          <a:bodyPr wrap="square" rtlCol="0">
            <a:spAutoFit/>
          </a:bodyPr>
          <a:lstStyle/>
          <a:p>
            <a:r>
              <a:rPr lang="en-US" dirty="0" smtClean="0"/>
              <a:t>Registration				Financial Aid</a:t>
            </a:r>
          </a:p>
          <a:p>
            <a:endParaRPr lang="en-US" dirty="0" smtClean="0"/>
          </a:p>
          <a:p>
            <a:r>
              <a:rPr lang="en-US" dirty="0" smtClean="0"/>
              <a:t>Advising/Educational Planning		Career Services</a:t>
            </a:r>
          </a:p>
          <a:p>
            <a:endParaRPr lang="en-US" dirty="0" smtClean="0"/>
          </a:p>
          <a:p>
            <a:r>
              <a:rPr lang="en-US" dirty="0" smtClean="0"/>
              <a:t>Disability Support Services			Veterans Affairs Office</a:t>
            </a:r>
          </a:p>
          <a:p>
            <a:endParaRPr lang="en-US" dirty="0" smtClean="0"/>
          </a:p>
          <a:p>
            <a:r>
              <a:rPr lang="en-US" dirty="0" smtClean="0"/>
              <a:t>Student Success Programs			International Programs</a:t>
            </a:r>
          </a:p>
          <a:p>
            <a:endParaRPr lang="en-US" dirty="0" smtClean="0"/>
          </a:p>
          <a:p>
            <a:r>
              <a:rPr lang="en-US" dirty="0" smtClean="0"/>
              <a:t>Tutoring					Library Services</a:t>
            </a:r>
          </a:p>
          <a:p>
            <a:endParaRPr lang="en-US" dirty="0" smtClean="0"/>
          </a:p>
          <a:p>
            <a:r>
              <a:rPr lang="en-US" dirty="0" smtClean="0"/>
              <a:t>eLearning Office				Computer Labs</a:t>
            </a:r>
            <a:endParaRPr lang="en-US" dirty="0"/>
          </a:p>
        </p:txBody>
      </p:sp>
    </p:spTree>
    <p:extLst>
      <p:ext uri="{BB962C8B-B14F-4D97-AF65-F5344CB8AC3E}">
        <p14:creationId xmlns:p14="http://schemas.microsoft.com/office/powerpoint/2010/main" val="800838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2176" y="393400"/>
            <a:ext cx="7461849" cy="398251"/>
          </a:xfrm>
          <a:prstGeom prst="rect">
            <a:avLst/>
          </a:prstGeom>
          <a:noFill/>
        </p:spPr>
        <p:txBody>
          <a:bodyPr wrap="square" rtlCol="0">
            <a:spAutoFit/>
          </a:bodyPr>
          <a:lstStyle/>
          <a:p>
            <a:pPr algn="ctr">
              <a:lnSpc>
                <a:spcPct val="107000"/>
              </a:lnSpc>
              <a:spcAft>
                <a:spcPts val="800"/>
              </a:spcAft>
            </a:pPr>
            <a:r>
              <a:rPr lang="en-US" sz="2000" b="1" dirty="0">
                <a:latin typeface="+mj-lt"/>
                <a:ea typeface="Calibri" panose="020F0502020204030204" pitchFamily="34" charset="0"/>
                <a:cs typeface="Times New Roman" panose="02020603050405020304" pitchFamily="18" charset="0"/>
              </a:rPr>
              <a:t>Proposal – BAS in Applied Management Organizational Chart</a:t>
            </a:r>
            <a:endParaRPr lang="en-US" sz="1200" dirty="0">
              <a:effectLst/>
              <a:latin typeface="+mj-lt"/>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1699403" y="793790"/>
            <a:ext cx="7527985" cy="6064210"/>
          </a:xfrm>
          <a:prstGeom prst="rect">
            <a:avLst/>
          </a:prstGeom>
        </p:spPr>
      </p:pic>
    </p:spTree>
    <p:extLst>
      <p:ext uri="{BB962C8B-B14F-4D97-AF65-F5344CB8AC3E}">
        <p14:creationId xmlns:p14="http://schemas.microsoft.com/office/powerpoint/2010/main" val="423589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9346" y="6107501"/>
            <a:ext cx="1328468" cy="369460"/>
          </a:xfrm>
          <a:prstGeom prst="rect">
            <a:avLst/>
          </a:prstGeom>
          <a:noFill/>
        </p:spPr>
        <p:txBody>
          <a:bodyPr wrap="square" rtlCol="0">
            <a:spAutoFit/>
          </a:bodyPr>
          <a:lstStyle/>
          <a:p>
            <a:r>
              <a:rPr lang="en-US" sz="1801" i="1" dirty="0"/>
              <a:t>Draft</a:t>
            </a:r>
          </a:p>
        </p:txBody>
      </p:sp>
      <p:sp>
        <p:nvSpPr>
          <p:cNvPr id="2" name="TextBox 1"/>
          <p:cNvSpPr txBox="1"/>
          <p:nvPr/>
        </p:nvSpPr>
        <p:spPr>
          <a:xfrm>
            <a:off x="798497" y="283349"/>
            <a:ext cx="9247516" cy="769441"/>
          </a:xfrm>
          <a:prstGeom prst="rect">
            <a:avLst/>
          </a:prstGeom>
          <a:noFill/>
        </p:spPr>
        <p:txBody>
          <a:bodyPr wrap="square" rtlCol="0">
            <a:spAutoFit/>
          </a:bodyPr>
          <a:lstStyle/>
          <a:p>
            <a:r>
              <a:rPr lang="en-US" sz="2400" dirty="0"/>
              <a:t>Criteria 5:</a:t>
            </a:r>
          </a:p>
          <a:p>
            <a:r>
              <a:rPr lang="en-US" sz="2000" dirty="0"/>
              <a:t>Commitment to build and sustain a </a:t>
            </a:r>
            <a:r>
              <a:rPr lang="en-US" sz="2000" dirty="0" smtClean="0"/>
              <a:t>high-quality </a:t>
            </a:r>
            <a:r>
              <a:rPr lang="en-US" sz="2000" dirty="0"/>
              <a:t>program</a:t>
            </a:r>
          </a:p>
        </p:txBody>
      </p:sp>
      <p:sp>
        <p:nvSpPr>
          <p:cNvPr id="4" name="TextBox 3"/>
          <p:cNvSpPr txBox="1"/>
          <p:nvPr/>
        </p:nvSpPr>
        <p:spPr>
          <a:xfrm>
            <a:off x="1596330" y="1638577"/>
            <a:ext cx="8182708" cy="3416320"/>
          </a:xfrm>
          <a:prstGeom prst="rect">
            <a:avLst/>
          </a:prstGeom>
          <a:noFill/>
        </p:spPr>
        <p:txBody>
          <a:bodyPr wrap="square" rtlCol="0">
            <a:spAutoFit/>
          </a:bodyPr>
          <a:lstStyle/>
          <a:p>
            <a:r>
              <a:rPr lang="en-US" b="1" dirty="0" smtClean="0"/>
              <a:t>Funds to Support the Program</a:t>
            </a:r>
          </a:p>
          <a:p>
            <a:endParaRPr lang="en-US" dirty="0"/>
          </a:p>
          <a:p>
            <a:pPr marL="285750" indent="-285750">
              <a:buFont typeface="Arial" panose="020B0604020202020204" pitchFamily="34" charset="0"/>
              <a:buChar char="•"/>
            </a:pPr>
            <a:r>
              <a:rPr lang="en-US" dirty="0"/>
              <a:t>The financial forecast is for the BASAM program to be </a:t>
            </a:r>
            <a:r>
              <a:rPr lang="en-US" dirty="0" smtClean="0"/>
              <a:t>self-supporting, </a:t>
            </a:r>
            <a:r>
              <a:rPr lang="en-US" dirty="0"/>
              <a:t>at the end of the second year of its </a:t>
            </a:r>
            <a:r>
              <a:rPr lang="en-US" dirty="0" smtClean="0"/>
              <a:t>launch.</a:t>
            </a:r>
          </a:p>
          <a:p>
            <a:endParaRPr lang="en-US" dirty="0" smtClean="0"/>
          </a:p>
          <a:p>
            <a:pPr marL="285750" indent="-285750">
              <a:buFont typeface="Arial" panose="020B0604020202020204" pitchFamily="34" charset="0"/>
              <a:buChar char="•"/>
            </a:pPr>
            <a:r>
              <a:rPr lang="en-US" dirty="0" smtClean="0"/>
              <a:t>The </a:t>
            </a:r>
            <a:r>
              <a:rPr lang="en-US" dirty="0"/>
              <a:t>start-up costs will be covered by the college. These costs are detailed in the projected program </a:t>
            </a:r>
            <a:r>
              <a:rPr lang="en-US" dirty="0" smtClean="0"/>
              <a:t>budget. </a:t>
            </a:r>
          </a:p>
          <a:p>
            <a:endParaRPr lang="en-US" dirty="0" smtClean="0"/>
          </a:p>
          <a:p>
            <a:pPr marL="285750" indent="-285750">
              <a:buFont typeface="Arial" panose="020B0604020202020204" pitchFamily="34" charset="0"/>
              <a:buChar char="•"/>
            </a:pPr>
            <a:r>
              <a:rPr lang="en-US" dirty="0" smtClean="0"/>
              <a:t>Student </a:t>
            </a:r>
            <a:r>
              <a:rPr lang="en-US" dirty="0"/>
              <a:t>tuition will be the main source of revenue and will be sufficient to sustain the program and to provide extra </a:t>
            </a:r>
            <a:r>
              <a:rPr lang="en-US" dirty="0" smtClean="0"/>
              <a:t>income, </a:t>
            </a:r>
            <a:r>
              <a:rPr lang="en-US" dirty="0"/>
              <a:t>after all expenses are paid.</a:t>
            </a:r>
          </a:p>
          <a:p>
            <a:endParaRPr lang="en-US" dirty="0"/>
          </a:p>
        </p:txBody>
      </p:sp>
    </p:spTree>
    <p:extLst>
      <p:ext uri="{BB962C8B-B14F-4D97-AF65-F5344CB8AC3E}">
        <p14:creationId xmlns:p14="http://schemas.microsoft.com/office/powerpoint/2010/main" val="58900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66691" y="148461"/>
            <a:ext cx="9213012" cy="769441"/>
          </a:xfrm>
          <a:prstGeom prst="rect">
            <a:avLst/>
          </a:prstGeom>
          <a:noFill/>
        </p:spPr>
        <p:txBody>
          <a:bodyPr wrap="square" rtlCol="0">
            <a:spAutoFit/>
          </a:bodyPr>
          <a:lstStyle/>
          <a:p>
            <a:r>
              <a:rPr lang="en-US" sz="2400" dirty="0"/>
              <a:t>Criteria 5:</a:t>
            </a:r>
          </a:p>
          <a:p>
            <a:r>
              <a:rPr lang="en-US" sz="2000" dirty="0"/>
              <a:t>Commitment to build and sustain a </a:t>
            </a:r>
            <a:r>
              <a:rPr lang="en-US" sz="2000" dirty="0" smtClean="0"/>
              <a:t>high-quality program (continued)</a:t>
            </a:r>
            <a:endParaRPr lang="en-US" sz="2000" dirty="0"/>
          </a:p>
        </p:txBody>
      </p:sp>
      <p:sp>
        <p:nvSpPr>
          <p:cNvPr id="4" name="TextBox 3"/>
          <p:cNvSpPr txBox="1"/>
          <p:nvPr/>
        </p:nvSpPr>
        <p:spPr>
          <a:xfrm>
            <a:off x="431323" y="6365419"/>
            <a:ext cx="1328468" cy="369460"/>
          </a:xfrm>
          <a:prstGeom prst="rect">
            <a:avLst/>
          </a:prstGeom>
          <a:noFill/>
        </p:spPr>
        <p:txBody>
          <a:bodyPr wrap="square" rtlCol="0">
            <a:spAutoFit/>
          </a:bodyPr>
          <a:lstStyle/>
          <a:p>
            <a:r>
              <a:rPr lang="en-US" sz="1801" i="1" dirty="0"/>
              <a:t>Draft</a:t>
            </a:r>
          </a:p>
        </p:txBody>
      </p:sp>
      <p:sp>
        <p:nvSpPr>
          <p:cNvPr id="2" name="TextBox 1"/>
          <p:cNvSpPr txBox="1"/>
          <p:nvPr/>
        </p:nvSpPr>
        <p:spPr>
          <a:xfrm>
            <a:off x="1383323" y="1594273"/>
            <a:ext cx="8396380" cy="3416320"/>
          </a:xfrm>
          <a:prstGeom prst="rect">
            <a:avLst/>
          </a:prstGeom>
          <a:noFill/>
        </p:spPr>
        <p:txBody>
          <a:bodyPr wrap="square" rtlCol="0">
            <a:spAutoFit/>
          </a:bodyPr>
          <a:lstStyle/>
          <a:p>
            <a:r>
              <a:rPr lang="en-US" b="1" dirty="0" smtClean="0"/>
              <a:t>Projected Program Expenses</a:t>
            </a:r>
          </a:p>
          <a:p>
            <a:endParaRPr lang="en-US" dirty="0"/>
          </a:p>
          <a:p>
            <a:r>
              <a:rPr lang="en-US" dirty="0"/>
              <a:t>The </a:t>
            </a:r>
            <a:r>
              <a:rPr lang="en-US" dirty="0" smtClean="0"/>
              <a:t>budget </a:t>
            </a:r>
            <a:r>
              <a:rPr lang="en-US" dirty="0"/>
              <a:t>worksheet projects the revenue and expenses from year 0 to year 5, or five years from date of operation of the program. This </a:t>
            </a:r>
            <a:r>
              <a:rPr lang="en-US" dirty="0" smtClean="0"/>
              <a:t>budget is </a:t>
            </a:r>
            <a:r>
              <a:rPr lang="en-US" dirty="0"/>
              <a:t>based on the following assumptions:</a:t>
            </a:r>
          </a:p>
          <a:p>
            <a:r>
              <a:rPr lang="en-US" dirty="0"/>
              <a:t> </a:t>
            </a:r>
          </a:p>
          <a:p>
            <a:r>
              <a:rPr lang="en-US" dirty="0"/>
              <a:t>1. The program will start with one cohort of 35 students in the first </a:t>
            </a:r>
            <a:r>
              <a:rPr lang="en-US" dirty="0" smtClean="0"/>
              <a:t>year. A cohort of 35 students will start every Fall term.</a:t>
            </a:r>
            <a:endParaRPr lang="en-US" dirty="0"/>
          </a:p>
          <a:p>
            <a:r>
              <a:rPr lang="en-US" dirty="0"/>
              <a:t> </a:t>
            </a:r>
          </a:p>
          <a:p>
            <a:r>
              <a:rPr lang="en-US" dirty="0"/>
              <a:t>2. A faculty lead will be hired in the second year</a:t>
            </a:r>
            <a:r>
              <a:rPr lang="en-US" dirty="0" smtClean="0"/>
              <a:t>.  The lead faculty will have  partial release time to assist the program director with academic issues.</a:t>
            </a:r>
          </a:p>
          <a:p>
            <a:r>
              <a:rPr lang="en-US" dirty="0"/>
              <a:t> </a:t>
            </a:r>
          </a:p>
        </p:txBody>
      </p:sp>
    </p:spTree>
    <p:extLst>
      <p:ext uri="{BB962C8B-B14F-4D97-AF65-F5344CB8AC3E}">
        <p14:creationId xmlns:p14="http://schemas.microsoft.com/office/powerpoint/2010/main" val="1811368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1101" y="6193766"/>
            <a:ext cx="1328468" cy="369460"/>
          </a:xfrm>
          <a:prstGeom prst="rect">
            <a:avLst/>
          </a:prstGeom>
          <a:noFill/>
        </p:spPr>
        <p:txBody>
          <a:bodyPr wrap="square" rtlCol="0">
            <a:spAutoFit/>
          </a:bodyPr>
          <a:lstStyle/>
          <a:p>
            <a:r>
              <a:rPr lang="en-US" sz="1801" i="1" dirty="0"/>
              <a:t>Draft</a:t>
            </a:r>
          </a:p>
        </p:txBody>
      </p:sp>
      <p:sp>
        <p:nvSpPr>
          <p:cNvPr id="3" name="TextBox 2"/>
          <p:cNvSpPr txBox="1"/>
          <p:nvPr/>
        </p:nvSpPr>
        <p:spPr>
          <a:xfrm>
            <a:off x="690111" y="319721"/>
            <a:ext cx="8169217" cy="769441"/>
          </a:xfrm>
          <a:prstGeom prst="rect">
            <a:avLst/>
          </a:prstGeom>
          <a:noFill/>
        </p:spPr>
        <p:txBody>
          <a:bodyPr wrap="square" rtlCol="0">
            <a:spAutoFit/>
          </a:bodyPr>
          <a:lstStyle/>
          <a:p>
            <a:r>
              <a:rPr lang="en-US" sz="2400" dirty="0"/>
              <a:t>Criteria 5:</a:t>
            </a:r>
          </a:p>
          <a:p>
            <a:r>
              <a:rPr lang="en-US" sz="2000" dirty="0"/>
              <a:t>Commitment to build and sustain a </a:t>
            </a:r>
            <a:r>
              <a:rPr lang="en-US" sz="2000" dirty="0" smtClean="0"/>
              <a:t>high-quality program (continued)</a:t>
            </a:r>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2956087663"/>
              </p:ext>
            </p:extLst>
          </p:nvPr>
        </p:nvGraphicFramePr>
        <p:xfrm>
          <a:off x="1285875" y="1358900"/>
          <a:ext cx="8507413" cy="4718050"/>
        </p:xfrm>
        <a:graphic>
          <a:graphicData uri="http://schemas.openxmlformats.org/presentationml/2006/ole">
            <mc:AlternateContent xmlns:mc="http://schemas.openxmlformats.org/markup-compatibility/2006">
              <mc:Choice xmlns:v="urn:schemas-microsoft-com:vml" Requires="v">
                <p:oleObj spid="_x0000_s1095" name="Worksheet" r:id="rId4" imgW="6774286" imgH="3756672" progId="Excel.Sheet.12">
                  <p:embed/>
                </p:oleObj>
              </mc:Choice>
              <mc:Fallback>
                <p:oleObj name="Worksheet" r:id="rId4" imgW="6774286" imgH="3756672" progId="Excel.Sheet.12">
                  <p:embed/>
                  <p:pic>
                    <p:nvPicPr>
                      <p:cNvPr id="0" name=""/>
                      <p:cNvPicPr/>
                      <p:nvPr/>
                    </p:nvPicPr>
                    <p:blipFill>
                      <a:blip r:embed="rId5"/>
                      <a:stretch>
                        <a:fillRect/>
                      </a:stretch>
                    </p:blipFill>
                    <p:spPr>
                      <a:xfrm>
                        <a:off x="1285875" y="1358900"/>
                        <a:ext cx="8507413" cy="4718050"/>
                      </a:xfrm>
                      <a:prstGeom prst="rect">
                        <a:avLst/>
                      </a:prstGeom>
                    </p:spPr>
                  </p:pic>
                </p:oleObj>
              </mc:Fallback>
            </mc:AlternateContent>
          </a:graphicData>
        </a:graphic>
      </p:graphicFrame>
    </p:spTree>
    <p:extLst>
      <p:ext uri="{BB962C8B-B14F-4D97-AF65-F5344CB8AC3E}">
        <p14:creationId xmlns:p14="http://schemas.microsoft.com/office/powerpoint/2010/main" val="621798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1652" y="6024563"/>
            <a:ext cx="1328468" cy="369460"/>
          </a:xfrm>
          <a:prstGeom prst="rect">
            <a:avLst/>
          </a:prstGeom>
          <a:noFill/>
        </p:spPr>
        <p:txBody>
          <a:bodyPr wrap="square" rtlCol="0">
            <a:spAutoFit/>
          </a:bodyPr>
          <a:lstStyle/>
          <a:p>
            <a:r>
              <a:rPr lang="en-US" sz="1801" i="1" dirty="0"/>
              <a:t>Draft</a:t>
            </a:r>
          </a:p>
        </p:txBody>
      </p:sp>
      <p:sp>
        <p:nvSpPr>
          <p:cNvPr id="5" name="TextBox 4"/>
          <p:cNvSpPr txBox="1"/>
          <p:nvPr/>
        </p:nvSpPr>
        <p:spPr>
          <a:xfrm>
            <a:off x="810883" y="414072"/>
            <a:ext cx="7358332" cy="769441"/>
          </a:xfrm>
          <a:prstGeom prst="rect">
            <a:avLst/>
          </a:prstGeom>
          <a:noFill/>
        </p:spPr>
        <p:txBody>
          <a:bodyPr wrap="square" rtlCol="0">
            <a:spAutoFit/>
          </a:bodyPr>
          <a:lstStyle/>
          <a:p>
            <a:r>
              <a:rPr lang="en-US" sz="2400" dirty="0"/>
              <a:t>Criteria 6:</a:t>
            </a:r>
          </a:p>
          <a:p>
            <a:r>
              <a:rPr lang="en-US" sz="2000" dirty="0"/>
              <a:t>Program specific </a:t>
            </a:r>
            <a:r>
              <a:rPr lang="en-US" sz="2000" dirty="0" smtClean="0"/>
              <a:t>Accreditation</a:t>
            </a:r>
            <a:endParaRPr lang="en-US" sz="2000" dirty="0"/>
          </a:p>
        </p:txBody>
      </p:sp>
      <p:sp>
        <p:nvSpPr>
          <p:cNvPr id="2" name="TextBox 1"/>
          <p:cNvSpPr txBox="1"/>
          <p:nvPr/>
        </p:nvSpPr>
        <p:spPr>
          <a:xfrm>
            <a:off x="1735015" y="2039815"/>
            <a:ext cx="7901354"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Accreditation from the Northwest </a:t>
            </a:r>
            <a:r>
              <a:rPr lang="en-US" dirty="0"/>
              <a:t>Commission on Colleges and Universities (NWCCU) </a:t>
            </a:r>
            <a:r>
              <a:rPr lang="en-US" dirty="0" smtClean="0"/>
              <a:t>is required. The application for this accreditation will be submitted in Spring 2016.</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There are no other accreditation requirements.</a:t>
            </a:r>
            <a:endParaRPr lang="en-US" dirty="0"/>
          </a:p>
          <a:p>
            <a:endParaRPr lang="en-US" dirty="0"/>
          </a:p>
        </p:txBody>
      </p:sp>
    </p:spTree>
    <p:extLst>
      <p:ext uri="{BB962C8B-B14F-4D97-AF65-F5344CB8AC3E}">
        <p14:creationId xmlns:p14="http://schemas.microsoft.com/office/powerpoint/2010/main" val="3925170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3204" y="220077"/>
            <a:ext cx="7849531" cy="769441"/>
          </a:xfrm>
          <a:prstGeom prst="rect">
            <a:avLst/>
          </a:prstGeom>
          <a:noFill/>
        </p:spPr>
        <p:txBody>
          <a:bodyPr wrap="square" rtlCol="0">
            <a:spAutoFit/>
          </a:bodyPr>
          <a:lstStyle/>
          <a:p>
            <a:r>
              <a:rPr lang="en-US" sz="2400" dirty="0"/>
              <a:t>Criteria 7:</a:t>
            </a:r>
          </a:p>
          <a:p>
            <a:r>
              <a:rPr lang="en-US" sz="2000" dirty="0"/>
              <a:t>Pathway option beyond baccalaureate degree</a:t>
            </a:r>
          </a:p>
        </p:txBody>
      </p:sp>
      <p:sp>
        <p:nvSpPr>
          <p:cNvPr id="4" name="TextBox 3"/>
          <p:cNvSpPr txBox="1"/>
          <p:nvPr/>
        </p:nvSpPr>
        <p:spPr>
          <a:xfrm>
            <a:off x="931652" y="6024563"/>
            <a:ext cx="1328468" cy="369460"/>
          </a:xfrm>
          <a:prstGeom prst="rect">
            <a:avLst/>
          </a:prstGeom>
          <a:noFill/>
        </p:spPr>
        <p:txBody>
          <a:bodyPr wrap="square" rtlCol="0">
            <a:spAutoFit/>
          </a:bodyPr>
          <a:lstStyle/>
          <a:p>
            <a:r>
              <a:rPr lang="en-US" sz="1801" i="1" dirty="0"/>
              <a:t>Draft</a:t>
            </a:r>
          </a:p>
        </p:txBody>
      </p:sp>
      <p:pic>
        <p:nvPicPr>
          <p:cNvPr id="2" name="Picture 1"/>
          <p:cNvPicPr>
            <a:picLocks noChangeAspect="1"/>
          </p:cNvPicPr>
          <p:nvPr/>
        </p:nvPicPr>
        <p:blipFill>
          <a:blip r:embed="rId2"/>
          <a:stretch>
            <a:fillRect/>
          </a:stretch>
        </p:blipFill>
        <p:spPr>
          <a:xfrm>
            <a:off x="1833473" y="989518"/>
            <a:ext cx="6972300" cy="5648325"/>
          </a:xfrm>
          <a:prstGeom prst="rect">
            <a:avLst/>
          </a:prstGeom>
        </p:spPr>
      </p:pic>
    </p:spTree>
    <p:extLst>
      <p:ext uri="{BB962C8B-B14F-4D97-AF65-F5344CB8AC3E}">
        <p14:creationId xmlns:p14="http://schemas.microsoft.com/office/powerpoint/2010/main" val="9738772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8135" y="664237"/>
            <a:ext cx="8264107" cy="769441"/>
          </a:xfrm>
          <a:prstGeom prst="rect">
            <a:avLst/>
          </a:prstGeom>
          <a:noFill/>
        </p:spPr>
        <p:txBody>
          <a:bodyPr wrap="square" rtlCol="0">
            <a:spAutoFit/>
          </a:bodyPr>
          <a:lstStyle/>
          <a:p>
            <a:r>
              <a:rPr lang="en-US" sz="2400" dirty="0"/>
              <a:t>Criteria 8:</a:t>
            </a:r>
          </a:p>
          <a:p>
            <a:r>
              <a:rPr lang="en-US" sz="2000" dirty="0"/>
              <a:t>External expert evaluation of program</a:t>
            </a:r>
          </a:p>
        </p:txBody>
      </p:sp>
      <p:sp>
        <p:nvSpPr>
          <p:cNvPr id="3" name="TextBox 2"/>
          <p:cNvSpPr txBox="1"/>
          <p:nvPr/>
        </p:nvSpPr>
        <p:spPr>
          <a:xfrm>
            <a:off x="931652" y="6024563"/>
            <a:ext cx="1328468" cy="369460"/>
          </a:xfrm>
          <a:prstGeom prst="rect">
            <a:avLst/>
          </a:prstGeom>
          <a:noFill/>
        </p:spPr>
        <p:txBody>
          <a:bodyPr wrap="square" rtlCol="0">
            <a:spAutoFit/>
          </a:bodyPr>
          <a:lstStyle/>
          <a:p>
            <a:r>
              <a:rPr lang="en-US" sz="1801" i="1" dirty="0"/>
              <a:t>Draft</a:t>
            </a:r>
          </a:p>
        </p:txBody>
      </p:sp>
      <p:sp>
        <p:nvSpPr>
          <p:cNvPr id="4" name="TextBox 3"/>
          <p:cNvSpPr txBox="1"/>
          <p:nvPr/>
        </p:nvSpPr>
        <p:spPr>
          <a:xfrm>
            <a:off x="1768415" y="2587925"/>
            <a:ext cx="7901796" cy="2032223"/>
          </a:xfrm>
          <a:prstGeom prst="rect">
            <a:avLst/>
          </a:prstGeom>
          <a:noFill/>
        </p:spPr>
        <p:txBody>
          <a:bodyPr wrap="square" rtlCol="0">
            <a:spAutoFit/>
          </a:bodyPr>
          <a:lstStyle/>
          <a:p>
            <a:pPr marL="342900" indent="-342900">
              <a:buFont typeface="Arial" panose="020B0604020202020204" pitchFamily="34" charset="0"/>
              <a:buChar char="•"/>
            </a:pPr>
            <a:r>
              <a:rPr lang="en-US" sz="1801" dirty="0"/>
              <a:t>Two experts from WSU-Vancouver will be asked to review the </a:t>
            </a:r>
            <a:r>
              <a:rPr lang="en-US" sz="1801" dirty="0" smtClean="0"/>
              <a:t>BASAM program </a:t>
            </a:r>
            <a:r>
              <a:rPr lang="en-US" sz="1801" dirty="0"/>
              <a:t>proposal </a:t>
            </a:r>
            <a:r>
              <a:rPr lang="en-US" sz="1801" dirty="0" smtClean="0"/>
              <a:t>and to submit </a:t>
            </a:r>
            <a:r>
              <a:rPr lang="en-US" sz="1801" dirty="0"/>
              <a:t>their </a:t>
            </a:r>
            <a:r>
              <a:rPr lang="en-US" sz="1801" dirty="0" smtClean="0"/>
              <a:t>recommendations</a:t>
            </a:r>
            <a:r>
              <a:rPr lang="en-US" sz="1801" dirty="0"/>
              <a:t> </a:t>
            </a:r>
            <a:r>
              <a:rPr lang="en-US" sz="1801" dirty="0" smtClean="0"/>
              <a:t>to Clark College.</a:t>
            </a:r>
          </a:p>
          <a:p>
            <a:pPr marL="342900" indent="-342900">
              <a:buFont typeface="Arial" panose="020B0604020202020204" pitchFamily="34" charset="0"/>
              <a:buChar char="•"/>
            </a:pPr>
            <a:endParaRPr lang="en-US" sz="1801" dirty="0"/>
          </a:p>
          <a:p>
            <a:pPr marL="342900" indent="-342900">
              <a:buFont typeface="Arial" panose="020B0604020202020204" pitchFamily="34" charset="0"/>
              <a:buChar char="•"/>
            </a:pPr>
            <a:r>
              <a:rPr lang="en-US" sz="1801" dirty="0" smtClean="0"/>
              <a:t>A </a:t>
            </a:r>
            <a:r>
              <a:rPr lang="en-US" sz="1801" dirty="0"/>
              <a:t>summary of Clark’s </a:t>
            </a:r>
            <a:r>
              <a:rPr lang="en-US" sz="1801" dirty="0" smtClean="0"/>
              <a:t>responses and subsequent modifications, based on the recommendations of the external evaluators, will </a:t>
            </a:r>
            <a:r>
              <a:rPr lang="en-US" sz="1801" dirty="0"/>
              <a:t>be attached to the </a:t>
            </a:r>
            <a:r>
              <a:rPr lang="en-US" sz="1801" dirty="0" smtClean="0"/>
              <a:t>program proposal that will be sent to the </a:t>
            </a:r>
            <a:r>
              <a:rPr lang="en-US" sz="1801" smtClean="0"/>
              <a:t>SBCTC.</a:t>
            </a:r>
            <a:endParaRPr lang="en-US" sz="1801" dirty="0" smtClean="0"/>
          </a:p>
        </p:txBody>
      </p:sp>
    </p:spTree>
    <p:extLst>
      <p:ext uri="{BB962C8B-B14F-4D97-AF65-F5344CB8AC3E}">
        <p14:creationId xmlns:p14="http://schemas.microsoft.com/office/powerpoint/2010/main" val="3374184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01968" y="773723"/>
            <a:ext cx="8490605" cy="6463308"/>
          </a:xfrm>
          <a:prstGeom prst="rect">
            <a:avLst/>
          </a:prstGeom>
          <a:noFill/>
        </p:spPr>
        <p:txBody>
          <a:bodyPr wrap="square" rtlCol="0">
            <a:spAutoFit/>
          </a:bodyPr>
          <a:lstStyle/>
          <a:p>
            <a:r>
              <a:rPr lang="en-US" dirty="0" smtClean="0"/>
              <a:t>BASAM Update:</a:t>
            </a:r>
          </a:p>
          <a:p>
            <a:pPr lvl="1"/>
            <a:r>
              <a:rPr lang="en-US" dirty="0" smtClean="0"/>
              <a:t>Spring 2015</a:t>
            </a:r>
          </a:p>
          <a:p>
            <a:pPr marL="742950" lvl="1" indent="-285750">
              <a:buFontTx/>
              <a:buChar char="-"/>
            </a:pPr>
            <a:r>
              <a:rPr lang="en-US" dirty="0" smtClean="0"/>
              <a:t>The Statement of Need (proposal A and B) was reviewed and approved by 	the SBCTC</a:t>
            </a:r>
          </a:p>
          <a:p>
            <a:pPr marL="742950" lvl="1" indent="-285750">
              <a:buFontTx/>
              <a:buChar char="-"/>
            </a:pPr>
            <a:r>
              <a:rPr lang="en-US" dirty="0" smtClean="0"/>
              <a:t>Started the development of BASAM program courses</a:t>
            </a:r>
          </a:p>
          <a:p>
            <a:endParaRPr lang="en-US" dirty="0"/>
          </a:p>
          <a:p>
            <a:pPr lvl="1"/>
            <a:r>
              <a:rPr lang="en-US" dirty="0" smtClean="0"/>
              <a:t>Fall 2015 – Seek BASAM program proposal approval from the following:</a:t>
            </a:r>
          </a:p>
          <a:p>
            <a:pPr lvl="1"/>
            <a:r>
              <a:rPr lang="en-US" dirty="0" smtClean="0"/>
              <a:t>-   Business Administration Advisory Committee</a:t>
            </a:r>
          </a:p>
          <a:p>
            <a:pPr marL="742950" lvl="1" indent="-285750">
              <a:buFontTx/>
              <a:buChar char="-"/>
            </a:pPr>
            <a:r>
              <a:rPr lang="en-US" dirty="0" smtClean="0"/>
              <a:t>Instructional Planning Team </a:t>
            </a:r>
          </a:p>
          <a:p>
            <a:pPr marL="742950" lvl="1" indent="-285750">
              <a:buFontTx/>
              <a:buChar char="-"/>
            </a:pPr>
            <a:r>
              <a:rPr lang="en-US" dirty="0" smtClean="0"/>
              <a:t>Outcomes Assessment Team</a:t>
            </a:r>
          </a:p>
          <a:p>
            <a:pPr marL="742950" lvl="1" indent="-285750">
              <a:buFontTx/>
              <a:buChar char="-"/>
            </a:pPr>
            <a:r>
              <a:rPr lang="en-US" dirty="0" smtClean="0"/>
              <a:t>Instructional Council</a:t>
            </a:r>
          </a:p>
          <a:p>
            <a:pPr marL="742950" lvl="1" indent="-285750">
              <a:buFontTx/>
              <a:buChar char="-"/>
            </a:pPr>
            <a:r>
              <a:rPr lang="en-US" dirty="0" smtClean="0"/>
              <a:t>Executive Cabinet</a:t>
            </a:r>
          </a:p>
          <a:p>
            <a:pPr marL="742950" lvl="1" indent="-285750">
              <a:buFontTx/>
              <a:buChar char="-"/>
            </a:pPr>
            <a:r>
              <a:rPr lang="en-US" dirty="0" smtClean="0"/>
              <a:t>College Council</a:t>
            </a:r>
          </a:p>
          <a:p>
            <a:pPr lvl="1"/>
            <a:endParaRPr lang="en-US" dirty="0"/>
          </a:p>
          <a:p>
            <a:pPr lvl="1"/>
            <a:r>
              <a:rPr lang="en-US" dirty="0" smtClean="0"/>
              <a:t>Winter/Spring 2016 – Seek BASAM program proposal approval from the following:</a:t>
            </a:r>
          </a:p>
          <a:p>
            <a:pPr lvl="1"/>
            <a:r>
              <a:rPr lang="en-US" dirty="0" smtClean="0"/>
              <a:t>-   Curriculum Committee</a:t>
            </a:r>
          </a:p>
          <a:p>
            <a:pPr marL="742950" lvl="1" indent="-285750">
              <a:buFontTx/>
              <a:buChar char="-"/>
            </a:pPr>
            <a:r>
              <a:rPr lang="en-US" dirty="0" smtClean="0"/>
              <a:t>Board of Trustees</a:t>
            </a:r>
          </a:p>
          <a:p>
            <a:pPr marL="742950" lvl="1" indent="-285750">
              <a:buFontTx/>
              <a:buChar char="-"/>
            </a:pPr>
            <a:r>
              <a:rPr lang="en-US" dirty="0" smtClean="0"/>
              <a:t>The State Board for Community and Technical Colleges (SBCTC) for final approval</a:t>
            </a:r>
          </a:p>
          <a:p>
            <a:pPr marL="742950" lvl="1" indent="-285750">
              <a:buFontTx/>
              <a:buChar char="-"/>
            </a:pPr>
            <a:r>
              <a:rPr lang="en-US" dirty="0" smtClean="0"/>
              <a:t>The </a:t>
            </a:r>
            <a:r>
              <a:rPr lang="en-US" dirty="0"/>
              <a:t>Northwest Commission on Colleges and Universities (NWCCU</a:t>
            </a:r>
            <a:r>
              <a:rPr lang="en-US" dirty="0" smtClean="0"/>
              <a:t>) for </a:t>
            </a:r>
            <a:r>
              <a:rPr lang="en-US" dirty="0"/>
              <a:t>Accreditation</a:t>
            </a:r>
            <a:endParaRPr lang="en-US" dirty="0" smtClean="0"/>
          </a:p>
          <a:p>
            <a:pPr marL="285750" indent="-285750">
              <a:buFontTx/>
              <a:buChar char="-"/>
            </a:pPr>
            <a:endParaRPr lang="en-US" dirty="0"/>
          </a:p>
        </p:txBody>
      </p:sp>
      <p:sp>
        <p:nvSpPr>
          <p:cNvPr id="2" name="TextBox 1"/>
          <p:cNvSpPr txBox="1"/>
          <p:nvPr/>
        </p:nvSpPr>
        <p:spPr>
          <a:xfrm>
            <a:off x="698740" y="258792"/>
            <a:ext cx="8540151" cy="461665"/>
          </a:xfrm>
          <a:prstGeom prst="rect">
            <a:avLst/>
          </a:prstGeom>
          <a:noFill/>
        </p:spPr>
        <p:txBody>
          <a:bodyPr wrap="square" rtlCol="0">
            <a:spAutoFit/>
          </a:bodyPr>
          <a:lstStyle/>
          <a:p>
            <a:r>
              <a:rPr lang="en-US" sz="2400" dirty="0" smtClean="0"/>
              <a:t>Bachelor of Applied Science in Applied Management (BASAM)</a:t>
            </a:r>
            <a:endParaRPr lang="en-US" sz="2400" dirty="0"/>
          </a:p>
        </p:txBody>
      </p:sp>
      <p:sp>
        <p:nvSpPr>
          <p:cNvPr id="4" name="TextBox 3"/>
          <p:cNvSpPr txBox="1"/>
          <p:nvPr/>
        </p:nvSpPr>
        <p:spPr>
          <a:xfrm>
            <a:off x="207034" y="6313573"/>
            <a:ext cx="1328468" cy="369460"/>
          </a:xfrm>
          <a:prstGeom prst="rect">
            <a:avLst/>
          </a:prstGeom>
          <a:noFill/>
        </p:spPr>
        <p:txBody>
          <a:bodyPr wrap="square" rtlCol="0">
            <a:spAutoFit/>
          </a:bodyPr>
          <a:lstStyle/>
          <a:p>
            <a:r>
              <a:rPr lang="en-US" sz="1801" i="1" dirty="0"/>
              <a:t>Draft</a:t>
            </a:r>
          </a:p>
        </p:txBody>
      </p:sp>
    </p:spTree>
    <p:extLst>
      <p:ext uri="{BB962C8B-B14F-4D97-AF65-F5344CB8AC3E}">
        <p14:creationId xmlns:p14="http://schemas.microsoft.com/office/powerpoint/2010/main" val="840971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44197" y="1613141"/>
            <a:ext cx="2510288" cy="646331"/>
          </a:xfrm>
          <a:prstGeom prst="rect">
            <a:avLst/>
          </a:prstGeom>
          <a:noFill/>
        </p:spPr>
        <p:txBody>
          <a:bodyPr wrap="square" rtlCol="0">
            <a:spAutoFit/>
          </a:bodyPr>
          <a:lstStyle/>
          <a:p>
            <a:r>
              <a:rPr lang="en-US" sz="3600" dirty="0" smtClean="0"/>
              <a:t>Questions?</a:t>
            </a:r>
            <a:endParaRPr lang="en-US" sz="3600" dirty="0"/>
          </a:p>
        </p:txBody>
      </p:sp>
    </p:spTree>
    <p:extLst>
      <p:ext uri="{BB962C8B-B14F-4D97-AF65-F5344CB8AC3E}">
        <p14:creationId xmlns:p14="http://schemas.microsoft.com/office/powerpoint/2010/main" val="1815937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2838" y="0"/>
            <a:ext cx="8497020" cy="769441"/>
          </a:xfrm>
          <a:prstGeom prst="rect">
            <a:avLst/>
          </a:prstGeom>
          <a:noFill/>
        </p:spPr>
        <p:txBody>
          <a:bodyPr wrap="square" rtlCol="0">
            <a:spAutoFit/>
          </a:bodyPr>
          <a:lstStyle/>
          <a:p>
            <a:r>
              <a:rPr lang="en-US" sz="2400" dirty="0">
                <a:latin typeface="+mj-lt"/>
              </a:rPr>
              <a:t>Criteria 1:</a:t>
            </a:r>
          </a:p>
          <a:p>
            <a:r>
              <a:rPr lang="en-US" sz="2000" dirty="0" smtClean="0">
                <a:latin typeface="+mj-lt"/>
              </a:rPr>
              <a:t>Demonstrates Baccalaureate Rigor</a:t>
            </a:r>
            <a:endParaRPr lang="en-US" sz="2000" dirty="0">
              <a:latin typeface="+mj-lt"/>
            </a:endParaRPr>
          </a:p>
        </p:txBody>
      </p:sp>
      <p:sp>
        <p:nvSpPr>
          <p:cNvPr id="3" name="TextBox 2"/>
          <p:cNvSpPr txBox="1"/>
          <p:nvPr/>
        </p:nvSpPr>
        <p:spPr>
          <a:xfrm>
            <a:off x="11007305" y="6272879"/>
            <a:ext cx="1328468" cy="369460"/>
          </a:xfrm>
          <a:prstGeom prst="rect">
            <a:avLst/>
          </a:prstGeom>
          <a:noFill/>
        </p:spPr>
        <p:txBody>
          <a:bodyPr wrap="square" rtlCol="0">
            <a:spAutoFit/>
          </a:bodyPr>
          <a:lstStyle/>
          <a:p>
            <a:r>
              <a:rPr lang="en-US" sz="1801" i="1" dirty="0"/>
              <a:t>Draft</a:t>
            </a:r>
          </a:p>
        </p:txBody>
      </p:sp>
      <p:sp>
        <p:nvSpPr>
          <p:cNvPr id="4" name="TextBox 3"/>
          <p:cNvSpPr txBox="1"/>
          <p:nvPr/>
        </p:nvSpPr>
        <p:spPr>
          <a:xfrm>
            <a:off x="319177" y="750200"/>
            <a:ext cx="10092907" cy="6432530"/>
          </a:xfrm>
          <a:prstGeom prst="rect">
            <a:avLst/>
          </a:prstGeom>
          <a:noFill/>
        </p:spPr>
        <p:txBody>
          <a:bodyPr wrap="square" rtlCol="0">
            <a:spAutoFit/>
          </a:bodyPr>
          <a:lstStyle/>
          <a:p>
            <a:r>
              <a:rPr lang="en-US" dirty="0" smtClean="0"/>
              <a:t>Program Learning Outcomes</a:t>
            </a:r>
          </a:p>
          <a:p>
            <a:pPr marL="342900" indent="-342900">
              <a:buAutoNum type="arabicPeriod"/>
            </a:pPr>
            <a:r>
              <a:rPr lang="en-US" sz="1400" dirty="0" smtClean="0"/>
              <a:t>Describe </a:t>
            </a:r>
            <a:r>
              <a:rPr lang="en-US" sz="1400" dirty="0"/>
              <a:t>the complexity of forces that affect trading in domestic </a:t>
            </a:r>
            <a:r>
              <a:rPr lang="en-US" sz="1400" dirty="0" smtClean="0"/>
              <a:t>and global </a:t>
            </a:r>
            <a:r>
              <a:rPr lang="en-US" sz="1400" dirty="0"/>
              <a:t>markets in relationship to business </a:t>
            </a:r>
            <a:r>
              <a:rPr lang="en-US" sz="1400" dirty="0" smtClean="0"/>
              <a:t>survival</a:t>
            </a:r>
          </a:p>
          <a:p>
            <a:r>
              <a:rPr lang="en-US" sz="1400" dirty="0" smtClean="0"/>
              <a:t>      and </a:t>
            </a:r>
            <a:r>
              <a:rPr lang="en-US" sz="1400" dirty="0"/>
              <a:t>success.</a:t>
            </a:r>
            <a:endParaRPr lang="en-US" sz="1000" dirty="0"/>
          </a:p>
          <a:p>
            <a:endParaRPr lang="en-US" sz="1000" dirty="0"/>
          </a:p>
          <a:p>
            <a:r>
              <a:rPr lang="en-US" sz="1400" dirty="0"/>
              <a:t>2.  Recognize and implement effective communication strategies, appropriate </a:t>
            </a:r>
            <a:r>
              <a:rPr lang="en-US" sz="1400" dirty="0" smtClean="0"/>
              <a:t>to </a:t>
            </a:r>
            <a:r>
              <a:rPr lang="en-US" sz="1400" dirty="0"/>
              <a:t>organizational settings.</a:t>
            </a:r>
            <a:endParaRPr lang="en-US" sz="1000" dirty="0"/>
          </a:p>
          <a:p>
            <a:endParaRPr lang="en-US" sz="1000" dirty="0"/>
          </a:p>
          <a:p>
            <a:pPr marL="342900" indent="-342900">
              <a:buAutoNum type="arabicPeriod" startAt="3"/>
            </a:pPr>
            <a:r>
              <a:rPr lang="en-US" sz="1400" dirty="0" smtClean="0"/>
              <a:t>Analyze </a:t>
            </a:r>
            <a:r>
              <a:rPr lang="en-US" sz="1400" dirty="0"/>
              <a:t>and apply managerial functions, roles, and styles to be used in </a:t>
            </a:r>
            <a:r>
              <a:rPr lang="en-US" sz="1400" dirty="0" smtClean="0"/>
              <a:t>various </a:t>
            </a:r>
            <a:r>
              <a:rPr lang="en-US" sz="1400" dirty="0"/>
              <a:t>managerial/supervisory </a:t>
            </a:r>
            <a:r>
              <a:rPr lang="en-US" sz="1400" dirty="0" smtClean="0"/>
              <a:t>and leadership  </a:t>
            </a:r>
          </a:p>
          <a:p>
            <a:r>
              <a:rPr lang="en-US" sz="1400" dirty="0"/>
              <a:t> </a:t>
            </a:r>
            <a:r>
              <a:rPr lang="en-US" sz="1400" dirty="0" smtClean="0"/>
              <a:t>     situations</a:t>
            </a:r>
            <a:r>
              <a:rPr lang="en-US" sz="1400" dirty="0"/>
              <a:t>.</a:t>
            </a:r>
            <a:endParaRPr lang="en-US" sz="1000" dirty="0"/>
          </a:p>
          <a:p>
            <a:endParaRPr lang="en-US" sz="1000" dirty="0"/>
          </a:p>
          <a:p>
            <a:r>
              <a:rPr lang="en-US" sz="1400" dirty="0" smtClean="0"/>
              <a:t>4.  Analyze </a:t>
            </a:r>
            <a:r>
              <a:rPr lang="en-US" sz="1400" dirty="0"/>
              <a:t>the dynamic internal and external factors that affect small to large 	organizations to create effective </a:t>
            </a:r>
            <a:r>
              <a:rPr lang="en-US" sz="1400" dirty="0" smtClean="0"/>
              <a:t>strategies</a:t>
            </a:r>
          </a:p>
          <a:p>
            <a:r>
              <a:rPr lang="en-US" sz="1400" dirty="0" smtClean="0"/>
              <a:t>     for </a:t>
            </a:r>
            <a:r>
              <a:rPr lang="en-US" sz="1400" dirty="0"/>
              <a:t>stability and/or </a:t>
            </a:r>
            <a:r>
              <a:rPr lang="en-US" sz="1400" dirty="0" smtClean="0"/>
              <a:t>change</a:t>
            </a:r>
            <a:r>
              <a:rPr lang="en-US" sz="1400" dirty="0"/>
              <a:t>.</a:t>
            </a:r>
            <a:endParaRPr lang="en-US" sz="1000" dirty="0"/>
          </a:p>
          <a:p>
            <a:endParaRPr lang="en-US" sz="1000" dirty="0"/>
          </a:p>
          <a:p>
            <a:r>
              <a:rPr lang="en-US" sz="1400" dirty="0"/>
              <a:t>5.  Recognize and explore the challenges of conscientiously managing diversity, 	ethics, and social responsibility.</a:t>
            </a:r>
            <a:endParaRPr lang="en-US" sz="1000" dirty="0"/>
          </a:p>
          <a:p>
            <a:endParaRPr lang="en-US" sz="1000" dirty="0"/>
          </a:p>
          <a:p>
            <a:pPr marL="342900" indent="-342900">
              <a:buAutoNum type="arabicPeriod" startAt="6"/>
            </a:pPr>
            <a:r>
              <a:rPr lang="en-US" sz="1400" dirty="0" smtClean="0"/>
              <a:t>Research </a:t>
            </a:r>
            <a:r>
              <a:rPr lang="en-US" sz="1400" dirty="0"/>
              <a:t>information, data, and technologies to support effective decision </a:t>
            </a:r>
            <a:r>
              <a:rPr lang="en-US" sz="1400" dirty="0" smtClean="0"/>
              <a:t>making.</a:t>
            </a:r>
            <a:endParaRPr lang="en-US" sz="1000" dirty="0" smtClean="0"/>
          </a:p>
          <a:p>
            <a:endParaRPr lang="en-US" sz="1000" dirty="0"/>
          </a:p>
          <a:p>
            <a:r>
              <a:rPr lang="en-US" sz="1400" dirty="0"/>
              <a:t>7.  Analyze legal issues for risk management and responsible oversight.  </a:t>
            </a:r>
            <a:endParaRPr lang="en-US" sz="1000" dirty="0"/>
          </a:p>
          <a:p>
            <a:endParaRPr lang="en-US" sz="1000" dirty="0"/>
          </a:p>
          <a:p>
            <a:pPr marL="342900" indent="-342900">
              <a:buAutoNum type="arabicPeriod" startAt="8"/>
            </a:pPr>
            <a:r>
              <a:rPr lang="en-US" sz="1400" dirty="0" smtClean="0"/>
              <a:t>Interpret </a:t>
            </a:r>
            <a:r>
              <a:rPr lang="en-US" sz="1400" dirty="0"/>
              <a:t>financial models for business decision-making, </a:t>
            </a:r>
            <a:r>
              <a:rPr lang="en-US" sz="1400" dirty="0" smtClean="0"/>
              <a:t>and to explore funding options to support organizational needs.</a:t>
            </a:r>
            <a:endParaRPr lang="en-US" sz="1000" dirty="0"/>
          </a:p>
          <a:p>
            <a:endParaRPr lang="en-US" sz="1000" dirty="0"/>
          </a:p>
          <a:p>
            <a:pPr marL="342900" indent="-342900">
              <a:buAutoNum type="arabicPeriod" startAt="9"/>
            </a:pPr>
            <a:r>
              <a:rPr lang="en-US" sz="1400" dirty="0" smtClean="0"/>
              <a:t>Evaluate </a:t>
            </a:r>
            <a:r>
              <a:rPr lang="en-US" sz="1400" dirty="0"/>
              <a:t>and develop organizational structures and operating procedures to </a:t>
            </a:r>
            <a:r>
              <a:rPr lang="en-US" sz="1400" dirty="0" smtClean="0"/>
              <a:t>foster </a:t>
            </a:r>
            <a:r>
              <a:rPr lang="en-US" sz="1400" dirty="0"/>
              <a:t>continuous improvement, </a:t>
            </a:r>
            <a:r>
              <a:rPr lang="en-US" sz="1400" dirty="0" smtClean="0"/>
              <a:t>innovation, and </a:t>
            </a:r>
            <a:r>
              <a:rPr lang="en-US" sz="1400" dirty="0"/>
              <a:t>quality results.</a:t>
            </a:r>
            <a:endParaRPr lang="en-US" sz="1000" dirty="0"/>
          </a:p>
          <a:p>
            <a:endParaRPr lang="en-US" sz="1000" dirty="0"/>
          </a:p>
          <a:p>
            <a:r>
              <a:rPr lang="en-US" sz="1400" dirty="0"/>
              <a:t>10.  Balance theoretical and practical strategies and policies for a productive and </a:t>
            </a:r>
            <a:r>
              <a:rPr lang="en-US" sz="1400" dirty="0" smtClean="0"/>
              <a:t>motivated </a:t>
            </a:r>
            <a:r>
              <a:rPr lang="en-US" sz="1400" dirty="0"/>
              <a:t>workforce.</a:t>
            </a:r>
            <a:endParaRPr lang="en-US" sz="1000" dirty="0"/>
          </a:p>
          <a:p>
            <a:endParaRPr lang="en-US" sz="1000" dirty="0"/>
          </a:p>
          <a:p>
            <a:pPr marL="342900" indent="-342900">
              <a:buAutoNum type="arabicPeriod" startAt="11"/>
            </a:pPr>
            <a:r>
              <a:rPr lang="en-US" sz="1400" dirty="0" smtClean="0"/>
              <a:t>Develop </a:t>
            </a:r>
            <a:r>
              <a:rPr lang="en-US" sz="1400" dirty="0"/>
              <a:t>and apply a marketing strategy, based on an integrated marketing 	plan, to produce and distribute products at </a:t>
            </a:r>
            <a:endParaRPr lang="en-US" sz="1400" dirty="0" smtClean="0"/>
          </a:p>
          <a:p>
            <a:r>
              <a:rPr lang="en-US" sz="1400" dirty="0"/>
              <a:t> </a:t>
            </a:r>
            <a:r>
              <a:rPr lang="en-US" sz="1400" dirty="0" smtClean="0"/>
              <a:t>      optimum </a:t>
            </a:r>
            <a:r>
              <a:rPr lang="en-US" sz="1400" dirty="0"/>
              <a:t>operational levels.</a:t>
            </a:r>
            <a:endParaRPr lang="en-US" sz="1000" dirty="0"/>
          </a:p>
          <a:p>
            <a:endParaRPr lang="en-US" sz="1000" dirty="0"/>
          </a:p>
          <a:p>
            <a:pPr marL="342900" indent="-342900">
              <a:buAutoNum type="arabicPeriod" startAt="12"/>
            </a:pPr>
            <a:r>
              <a:rPr lang="en-US" sz="1400" dirty="0" smtClean="0"/>
              <a:t>Generate an </a:t>
            </a:r>
            <a:r>
              <a:rPr lang="en-US" sz="1400" dirty="0"/>
              <a:t>electronics portfolio that has specific segment </a:t>
            </a:r>
            <a:r>
              <a:rPr lang="en-US" sz="1400" dirty="0" smtClean="0"/>
              <a:t>portions </a:t>
            </a:r>
            <a:r>
              <a:rPr lang="en-US" sz="1400" dirty="0"/>
              <a:t>from each </a:t>
            </a:r>
            <a:r>
              <a:rPr lang="en-US" sz="1400" dirty="0" smtClean="0"/>
              <a:t>BASAM course </a:t>
            </a:r>
            <a:r>
              <a:rPr lang="en-US" sz="1400" dirty="0"/>
              <a:t>that can be used to promote </a:t>
            </a:r>
            <a:r>
              <a:rPr lang="en-US" sz="1400" dirty="0" smtClean="0"/>
              <a:t>the </a:t>
            </a:r>
            <a:r>
              <a:rPr lang="en-US" sz="1400" dirty="0"/>
              <a:t>outcomes achieved in </a:t>
            </a:r>
            <a:r>
              <a:rPr lang="en-US" sz="1400"/>
              <a:t>the </a:t>
            </a:r>
            <a:r>
              <a:rPr lang="en-US" sz="1400" smtClean="0"/>
              <a:t>BASAM </a:t>
            </a:r>
            <a:r>
              <a:rPr lang="en-US" sz="1400" dirty="0"/>
              <a:t>Program.</a:t>
            </a:r>
          </a:p>
          <a:p>
            <a:endParaRPr lang="en-US" dirty="0"/>
          </a:p>
        </p:txBody>
      </p:sp>
    </p:spTree>
    <p:extLst>
      <p:ext uri="{BB962C8B-B14F-4D97-AF65-F5344CB8AC3E}">
        <p14:creationId xmlns:p14="http://schemas.microsoft.com/office/powerpoint/2010/main" val="2446749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4676" y="289542"/>
            <a:ext cx="8281358" cy="769441"/>
          </a:xfrm>
          <a:prstGeom prst="rect">
            <a:avLst/>
          </a:prstGeom>
          <a:noFill/>
        </p:spPr>
        <p:txBody>
          <a:bodyPr wrap="square" rtlCol="0">
            <a:spAutoFit/>
          </a:bodyPr>
          <a:lstStyle/>
          <a:p>
            <a:r>
              <a:rPr lang="en-US" sz="2400" dirty="0"/>
              <a:t>Criteria 1:</a:t>
            </a:r>
          </a:p>
          <a:p>
            <a:r>
              <a:rPr lang="en-US" sz="2000" dirty="0"/>
              <a:t>Demonstrates Baccalaureate </a:t>
            </a:r>
            <a:r>
              <a:rPr lang="en-US" sz="2000" dirty="0" smtClean="0"/>
              <a:t>Rigor (continued)</a:t>
            </a:r>
            <a:endParaRPr lang="en-US" sz="2000" dirty="0"/>
          </a:p>
        </p:txBody>
      </p:sp>
      <p:sp>
        <p:nvSpPr>
          <p:cNvPr id="5" name="TextBox 4"/>
          <p:cNvSpPr txBox="1"/>
          <p:nvPr/>
        </p:nvSpPr>
        <p:spPr>
          <a:xfrm>
            <a:off x="405444" y="6230439"/>
            <a:ext cx="1328468" cy="369460"/>
          </a:xfrm>
          <a:prstGeom prst="rect">
            <a:avLst/>
          </a:prstGeom>
          <a:noFill/>
        </p:spPr>
        <p:txBody>
          <a:bodyPr wrap="square" rtlCol="0">
            <a:spAutoFit/>
          </a:bodyPr>
          <a:lstStyle/>
          <a:p>
            <a:r>
              <a:rPr lang="en-US" sz="1801" i="1" dirty="0"/>
              <a:t>Draft</a:t>
            </a:r>
          </a:p>
        </p:txBody>
      </p:sp>
      <p:sp>
        <p:nvSpPr>
          <p:cNvPr id="3" name="TextBox 2"/>
          <p:cNvSpPr txBox="1"/>
          <p:nvPr/>
        </p:nvSpPr>
        <p:spPr>
          <a:xfrm>
            <a:off x="1440615" y="1231144"/>
            <a:ext cx="8768861" cy="6586418"/>
          </a:xfrm>
          <a:prstGeom prst="rect">
            <a:avLst/>
          </a:prstGeom>
          <a:noFill/>
        </p:spPr>
        <p:txBody>
          <a:bodyPr wrap="square" rtlCol="0">
            <a:spAutoFit/>
          </a:bodyPr>
          <a:lstStyle/>
          <a:p>
            <a:r>
              <a:rPr lang="en-US" sz="2400" dirty="0" smtClean="0"/>
              <a:t>Program Evaluation Process</a:t>
            </a:r>
          </a:p>
          <a:p>
            <a:endParaRPr lang="en-US" sz="2400" dirty="0" smtClean="0"/>
          </a:p>
          <a:p>
            <a:r>
              <a:rPr lang="en-US" sz="1400" dirty="0"/>
              <a:t>Clark College has a systematic, internal process for evaluating programs. In the case of BASAM, the program director, the faculty lead, and the BASAM faculty will work with </a:t>
            </a:r>
            <a:r>
              <a:rPr lang="en-US" sz="1400" dirty="0" smtClean="0"/>
              <a:t>specialized staff from the Office of Instruction to </a:t>
            </a:r>
            <a:r>
              <a:rPr lang="en-US" sz="1400" dirty="0"/>
              <a:t>expand this process for the BASAM degree program</a:t>
            </a:r>
            <a:r>
              <a:rPr lang="en-US" sz="1400" dirty="0" smtClean="0"/>
              <a:t>.</a:t>
            </a:r>
          </a:p>
          <a:p>
            <a:endParaRPr lang="en-US" sz="1400" dirty="0"/>
          </a:p>
          <a:p>
            <a:r>
              <a:rPr lang="en-US" sz="1400" dirty="0"/>
              <a:t>The </a:t>
            </a:r>
            <a:r>
              <a:rPr lang="en-US" sz="1400" dirty="0" smtClean="0"/>
              <a:t>first step: An </a:t>
            </a:r>
            <a:r>
              <a:rPr lang="en-US" sz="1400" dirty="0"/>
              <a:t>evaluation </a:t>
            </a:r>
            <a:r>
              <a:rPr lang="en-US" sz="1400" dirty="0" smtClean="0"/>
              <a:t>process, initiated </a:t>
            </a:r>
            <a:r>
              <a:rPr lang="en-US" sz="1400" dirty="0"/>
              <a:t>by the program director, </a:t>
            </a:r>
            <a:r>
              <a:rPr lang="en-US" sz="1400" dirty="0" smtClean="0"/>
              <a:t>to prepare </a:t>
            </a:r>
            <a:r>
              <a:rPr lang="en-US" sz="1400" dirty="0"/>
              <a:t>a </a:t>
            </a:r>
            <a:r>
              <a:rPr lang="en-US" sz="1400" dirty="0" smtClean="0"/>
              <a:t>report, </a:t>
            </a:r>
            <a:r>
              <a:rPr lang="en-US" sz="1400" dirty="0"/>
              <a:t>addressing the </a:t>
            </a:r>
            <a:r>
              <a:rPr lang="en-US" sz="1400" dirty="0" smtClean="0"/>
              <a:t>following criteria:</a:t>
            </a:r>
          </a:p>
          <a:p>
            <a:endParaRPr lang="en-US" sz="1400" dirty="0" smtClean="0"/>
          </a:p>
          <a:p>
            <a:pPr marL="285750" indent="-285750">
              <a:buFont typeface="Arial" panose="020B0604020202020204" pitchFamily="34" charset="0"/>
              <a:buChar char="•"/>
            </a:pPr>
            <a:r>
              <a:rPr lang="en-US" sz="1400" dirty="0" smtClean="0"/>
              <a:t>Strengths </a:t>
            </a:r>
            <a:r>
              <a:rPr lang="en-US" sz="1400" dirty="0"/>
              <a:t>and weaknesses </a:t>
            </a:r>
            <a:r>
              <a:rPr lang="en-US" sz="1400" dirty="0" smtClean="0"/>
              <a:t>in the program.</a:t>
            </a:r>
          </a:p>
          <a:p>
            <a:pPr marL="285750" indent="-285750">
              <a:buFont typeface="Arial" panose="020B0604020202020204" pitchFamily="34" charset="0"/>
              <a:buChar char="•"/>
            </a:pPr>
            <a:r>
              <a:rPr lang="en-US" sz="1400" dirty="0" smtClean="0"/>
              <a:t>Recommendations </a:t>
            </a:r>
            <a:r>
              <a:rPr lang="en-US" sz="1400" dirty="0"/>
              <a:t>for </a:t>
            </a:r>
            <a:r>
              <a:rPr lang="en-US" sz="1400" dirty="0" smtClean="0"/>
              <a:t>improvements.</a:t>
            </a:r>
          </a:p>
          <a:p>
            <a:pPr marL="285750" indent="-285750">
              <a:buFont typeface="Arial" panose="020B0604020202020204" pitchFamily="34" charset="0"/>
              <a:buChar char="•"/>
            </a:pPr>
            <a:r>
              <a:rPr lang="en-US" sz="1400" dirty="0" smtClean="0"/>
              <a:t>Initial </a:t>
            </a:r>
            <a:r>
              <a:rPr lang="en-US" sz="1400" dirty="0"/>
              <a:t>findings </a:t>
            </a:r>
            <a:r>
              <a:rPr lang="en-US" sz="1400" dirty="0" smtClean="0"/>
              <a:t>to internal </a:t>
            </a:r>
            <a:r>
              <a:rPr lang="en-US" sz="1400" dirty="0"/>
              <a:t>stakeholders for </a:t>
            </a:r>
            <a:r>
              <a:rPr lang="en-US" sz="1400" dirty="0" smtClean="0"/>
              <a:t>feedback – BASAM Advisory Committee</a:t>
            </a:r>
            <a:r>
              <a:rPr lang="en-US" sz="1400" dirty="0"/>
              <a:t>, which consists </a:t>
            </a:r>
            <a:r>
              <a:rPr lang="en-US" sz="1400" dirty="0" smtClean="0"/>
              <a:t>of local </a:t>
            </a:r>
            <a:r>
              <a:rPr lang="en-US" sz="1400" dirty="0"/>
              <a:t>employers, employees, college administrators (</a:t>
            </a:r>
            <a:r>
              <a:rPr lang="en-US" sz="1400" dirty="0" smtClean="0"/>
              <a:t>instruction </a:t>
            </a:r>
            <a:r>
              <a:rPr lang="en-US" sz="1400" dirty="0"/>
              <a:t>and student services); BASAM faculty </a:t>
            </a:r>
            <a:r>
              <a:rPr lang="en-US" sz="1400" dirty="0" smtClean="0"/>
              <a:t>members; </a:t>
            </a:r>
            <a:r>
              <a:rPr lang="en-US" sz="1400" dirty="0"/>
              <a:t>and other departments that are related to BASAM.</a:t>
            </a:r>
          </a:p>
          <a:p>
            <a:endParaRPr lang="en-US" sz="1400" dirty="0" smtClean="0"/>
          </a:p>
          <a:p>
            <a:r>
              <a:rPr lang="en-US" sz="1400" dirty="0" smtClean="0"/>
              <a:t>The </a:t>
            </a:r>
            <a:r>
              <a:rPr lang="en-US" sz="1400" dirty="0"/>
              <a:t>second </a:t>
            </a:r>
            <a:r>
              <a:rPr lang="en-US" sz="1400" dirty="0" smtClean="0"/>
              <a:t>step: a formal report, prepared by the BASAM program director:</a:t>
            </a:r>
          </a:p>
          <a:p>
            <a:endParaRPr lang="en-US" sz="1400" dirty="0" smtClean="0"/>
          </a:p>
          <a:p>
            <a:pPr marL="285750" indent="-285750">
              <a:buFont typeface="Arial" panose="020B0604020202020204" pitchFamily="34" charset="0"/>
              <a:buChar char="•"/>
            </a:pPr>
            <a:r>
              <a:rPr lang="en-US" sz="1400" dirty="0" smtClean="0"/>
              <a:t>Receive feedback </a:t>
            </a:r>
            <a:r>
              <a:rPr lang="en-US" sz="1400" dirty="0"/>
              <a:t>from the internal participants and discuss and include all the comments and recommendations that have been </a:t>
            </a:r>
            <a:r>
              <a:rPr lang="en-US" sz="1400" dirty="0" smtClean="0"/>
              <a:t>forwarded.</a:t>
            </a:r>
          </a:p>
          <a:p>
            <a:pPr marL="285750" indent="-285750">
              <a:buFont typeface="Arial" panose="020B0604020202020204" pitchFamily="34" charset="0"/>
              <a:buChar char="•"/>
            </a:pPr>
            <a:r>
              <a:rPr lang="en-US" sz="1400" dirty="0" smtClean="0"/>
              <a:t>Summarize resources in </a:t>
            </a:r>
            <a:r>
              <a:rPr lang="en-US" sz="1400" dirty="0"/>
              <a:t>a formal report that will go to external </a:t>
            </a:r>
            <a:r>
              <a:rPr lang="en-US" sz="1400" dirty="0" smtClean="0"/>
              <a:t>parties, </a:t>
            </a:r>
            <a:r>
              <a:rPr lang="en-US" sz="1400" dirty="0"/>
              <a:t>such </a:t>
            </a:r>
            <a:r>
              <a:rPr lang="en-US" sz="1400" dirty="0" smtClean="0"/>
              <a:t>as current </a:t>
            </a:r>
            <a:r>
              <a:rPr lang="en-US" sz="1400" dirty="0"/>
              <a:t>and potential employers, local community organizations, and other key stakeholders in the community.</a:t>
            </a:r>
          </a:p>
          <a:p>
            <a:endParaRPr lang="en-US" sz="1400" dirty="0" smtClean="0"/>
          </a:p>
          <a:p>
            <a:r>
              <a:rPr lang="en-US" sz="1400" dirty="0" smtClean="0"/>
              <a:t>The third step: faculty evaluations - </a:t>
            </a:r>
            <a:r>
              <a:rPr lang="en-US" sz="1400" dirty="0"/>
              <a:t>faculty </a:t>
            </a:r>
            <a:r>
              <a:rPr lang="en-US" sz="1400" dirty="0" smtClean="0"/>
              <a:t>evaluations </a:t>
            </a:r>
            <a:r>
              <a:rPr lang="en-US" sz="1400" dirty="0"/>
              <a:t>by students and </a:t>
            </a:r>
            <a:r>
              <a:rPr lang="en-US" sz="1400" dirty="0" smtClean="0"/>
              <a:t>administrators </a:t>
            </a:r>
            <a:r>
              <a:rPr lang="en-US" sz="1400" dirty="0"/>
              <a:t>in terms of </a:t>
            </a:r>
            <a:r>
              <a:rPr lang="en-US" sz="1400" dirty="0" smtClean="0"/>
              <a:t>quality pedagogy and rigorous, relevant courses.</a:t>
            </a:r>
            <a:endParaRPr lang="en-US" sz="1400" dirty="0"/>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1898934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4456" y="6482511"/>
            <a:ext cx="1328468" cy="369460"/>
          </a:xfrm>
          <a:prstGeom prst="rect">
            <a:avLst/>
          </a:prstGeom>
          <a:noFill/>
        </p:spPr>
        <p:txBody>
          <a:bodyPr wrap="square" rtlCol="0">
            <a:spAutoFit/>
          </a:bodyPr>
          <a:lstStyle/>
          <a:p>
            <a:r>
              <a:rPr lang="en-US" sz="1801" i="1" dirty="0"/>
              <a:t>Draft</a:t>
            </a:r>
          </a:p>
        </p:txBody>
      </p:sp>
      <p:sp>
        <p:nvSpPr>
          <p:cNvPr id="5" name="TextBox 4"/>
          <p:cNvSpPr txBox="1"/>
          <p:nvPr/>
        </p:nvSpPr>
        <p:spPr>
          <a:xfrm>
            <a:off x="683035" y="315394"/>
            <a:ext cx="8281358" cy="769441"/>
          </a:xfrm>
          <a:prstGeom prst="rect">
            <a:avLst/>
          </a:prstGeom>
          <a:noFill/>
        </p:spPr>
        <p:txBody>
          <a:bodyPr wrap="square" rtlCol="0">
            <a:spAutoFit/>
          </a:bodyPr>
          <a:lstStyle/>
          <a:p>
            <a:r>
              <a:rPr lang="en-US" sz="2400" dirty="0"/>
              <a:t>Criteria </a:t>
            </a:r>
            <a:r>
              <a:rPr lang="en-US" sz="2400" dirty="0" smtClean="0"/>
              <a:t>1:</a:t>
            </a:r>
          </a:p>
          <a:p>
            <a:r>
              <a:rPr lang="en-US" sz="2000" dirty="0" smtClean="0"/>
              <a:t>Demonstrates </a:t>
            </a:r>
            <a:r>
              <a:rPr lang="en-US" sz="2000" dirty="0"/>
              <a:t>Baccalaureate Rigor (continued</a:t>
            </a:r>
            <a:r>
              <a:rPr lang="en-US" sz="2000" dirty="0" smtClean="0"/>
              <a:t>)</a:t>
            </a:r>
            <a:endParaRPr lang="en-US" sz="2000" dirty="0"/>
          </a:p>
        </p:txBody>
      </p:sp>
      <p:sp>
        <p:nvSpPr>
          <p:cNvPr id="2" name="TextBox 1"/>
          <p:cNvSpPr txBox="1"/>
          <p:nvPr/>
        </p:nvSpPr>
        <p:spPr>
          <a:xfrm>
            <a:off x="1308119" y="1084835"/>
            <a:ext cx="8077200" cy="5632311"/>
          </a:xfrm>
          <a:prstGeom prst="rect">
            <a:avLst/>
          </a:prstGeom>
          <a:noFill/>
        </p:spPr>
        <p:txBody>
          <a:bodyPr wrap="square" rtlCol="0">
            <a:spAutoFit/>
          </a:bodyPr>
          <a:lstStyle/>
          <a:p>
            <a:r>
              <a:rPr lang="en-US" b="1" dirty="0" smtClean="0"/>
              <a:t>General Education Requirements for BASAM</a:t>
            </a:r>
          </a:p>
          <a:p>
            <a:endParaRPr lang="en-US" dirty="0"/>
          </a:p>
          <a:p>
            <a:r>
              <a:rPr lang="en-US" dirty="0"/>
              <a:t>A total of 60 general education credits is required for the BASAM degree program completion.</a:t>
            </a:r>
          </a:p>
          <a:p>
            <a:endParaRPr lang="en-US" dirty="0" smtClean="0"/>
          </a:p>
          <a:p>
            <a:r>
              <a:rPr lang="en-US" dirty="0" smtClean="0"/>
              <a:t>To </a:t>
            </a:r>
            <a:r>
              <a:rPr lang="en-US" dirty="0"/>
              <a:t>be considered in the BASAM </a:t>
            </a:r>
            <a:r>
              <a:rPr lang="en-US" dirty="0" smtClean="0"/>
              <a:t>program:</a:t>
            </a:r>
          </a:p>
          <a:p>
            <a:endParaRPr lang="en-US" dirty="0" smtClean="0"/>
          </a:p>
          <a:p>
            <a:pPr marL="285750" indent="-285750">
              <a:buFont typeface="Arial" panose="020B0604020202020204" pitchFamily="34" charset="0"/>
              <a:buChar char="•"/>
            </a:pPr>
            <a:r>
              <a:rPr lang="en-US" dirty="0" smtClean="0"/>
              <a:t>Students must have completed 30 </a:t>
            </a:r>
            <a:r>
              <a:rPr lang="en-US" dirty="0"/>
              <a:t>credits of general education courses </a:t>
            </a:r>
            <a:r>
              <a:rPr lang="en-US" dirty="0" smtClean="0"/>
              <a:t>in </a:t>
            </a:r>
            <a:r>
              <a:rPr lang="en-US" dirty="0"/>
              <a:t>the following areas: English composition, social science, natural science, quantitative skills, and </a:t>
            </a:r>
            <a:r>
              <a:rPr lang="en-US" dirty="0" smtClean="0"/>
              <a:t>humanities.</a:t>
            </a:r>
          </a:p>
          <a:p>
            <a:r>
              <a:rPr lang="en-US" dirty="0" smtClean="0"/>
              <a:t> </a:t>
            </a:r>
          </a:p>
          <a:p>
            <a:pPr marL="285750" indent="-285750">
              <a:buFont typeface="Arial" panose="020B0604020202020204" pitchFamily="34" charset="0"/>
              <a:buChar char="•"/>
            </a:pPr>
            <a:r>
              <a:rPr lang="en-US" dirty="0" smtClean="0"/>
              <a:t>These </a:t>
            </a:r>
            <a:r>
              <a:rPr lang="en-US" dirty="0"/>
              <a:t>courses must be numbered at a 100 level or </a:t>
            </a:r>
            <a:r>
              <a:rPr lang="en-US" dirty="0" smtClean="0"/>
              <a:t>above.</a:t>
            </a:r>
          </a:p>
          <a:p>
            <a:endParaRPr lang="en-US" dirty="0" smtClean="0"/>
          </a:p>
          <a:p>
            <a:pPr marL="285750" indent="-285750">
              <a:buFont typeface="Arial" panose="020B0604020202020204" pitchFamily="34" charset="0"/>
              <a:buChar char="•"/>
            </a:pPr>
            <a:r>
              <a:rPr lang="en-US" dirty="0" smtClean="0"/>
              <a:t>Program </a:t>
            </a:r>
            <a:r>
              <a:rPr lang="en-US" dirty="0"/>
              <a:t>advisors will work with students to help them chart their educational </a:t>
            </a:r>
            <a:r>
              <a:rPr lang="en-US" dirty="0" smtClean="0"/>
              <a:t>plans</a:t>
            </a:r>
            <a:endParaRPr lang="en-US" dirty="0"/>
          </a:p>
          <a:p>
            <a:endParaRPr lang="en-US" dirty="0" smtClean="0"/>
          </a:p>
          <a:p>
            <a:r>
              <a:rPr lang="en-US" dirty="0" smtClean="0"/>
              <a:t>The remaining 30 general education credits will be part of the BASAM course work.</a:t>
            </a:r>
          </a:p>
          <a:p>
            <a:endParaRPr lang="en-US" dirty="0"/>
          </a:p>
          <a:p>
            <a:endParaRPr lang="en-US" dirty="0"/>
          </a:p>
        </p:txBody>
      </p:sp>
    </p:spTree>
    <p:extLst>
      <p:ext uri="{BB962C8B-B14F-4D97-AF65-F5344CB8AC3E}">
        <p14:creationId xmlns:p14="http://schemas.microsoft.com/office/powerpoint/2010/main" val="11526378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4452" y="6143395"/>
            <a:ext cx="1328468" cy="369460"/>
          </a:xfrm>
          <a:prstGeom prst="rect">
            <a:avLst/>
          </a:prstGeom>
          <a:noFill/>
        </p:spPr>
        <p:txBody>
          <a:bodyPr wrap="square" rtlCol="0">
            <a:spAutoFit/>
          </a:bodyPr>
          <a:lstStyle/>
          <a:p>
            <a:r>
              <a:rPr lang="en-US" sz="1801" i="1" dirty="0"/>
              <a:t>Draft</a:t>
            </a:r>
          </a:p>
        </p:txBody>
      </p:sp>
      <p:sp>
        <p:nvSpPr>
          <p:cNvPr id="6" name="TextBox 5"/>
          <p:cNvSpPr txBox="1"/>
          <p:nvPr/>
        </p:nvSpPr>
        <p:spPr>
          <a:xfrm>
            <a:off x="738112" y="273395"/>
            <a:ext cx="8281358" cy="769441"/>
          </a:xfrm>
          <a:prstGeom prst="rect">
            <a:avLst/>
          </a:prstGeom>
          <a:noFill/>
        </p:spPr>
        <p:txBody>
          <a:bodyPr wrap="square" rtlCol="0">
            <a:spAutoFit/>
          </a:bodyPr>
          <a:lstStyle/>
          <a:p>
            <a:r>
              <a:rPr lang="en-US" sz="2400" dirty="0"/>
              <a:t>Criteria 1</a:t>
            </a:r>
            <a:r>
              <a:rPr lang="en-US" sz="2400" dirty="0" smtClean="0"/>
              <a:t>:</a:t>
            </a:r>
          </a:p>
          <a:p>
            <a:r>
              <a:rPr lang="en-US" sz="2000" dirty="0"/>
              <a:t>Demonstrates Baccalaureate Rigor (continued</a:t>
            </a:r>
            <a:r>
              <a:rPr lang="en-US" sz="2000" dirty="0" smtClean="0"/>
              <a:t>)</a:t>
            </a:r>
            <a:endParaRPr lang="en-US" sz="2000" dirty="0"/>
          </a:p>
        </p:txBody>
      </p:sp>
      <p:sp>
        <p:nvSpPr>
          <p:cNvPr id="2" name="TextBox 1"/>
          <p:cNvSpPr txBox="1"/>
          <p:nvPr/>
        </p:nvSpPr>
        <p:spPr>
          <a:xfrm>
            <a:off x="1241983" y="1264544"/>
            <a:ext cx="8417169" cy="5078313"/>
          </a:xfrm>
          <a:prstGeom prst="rect">
            <a:avLst/>
          </a:prstGeom>
          <a:noFill/>
        </p:spPr>
        <p:txBody>
          <a:bodyPr wrap="square" rtlCol="0">
            <a:spAutoFit/>
          </a:bodyPr>
          <a:lstStyle/>
          <a:p>
            <a:r>
              <a:rPr lang="en-US" b="1" dirty="0" smtClean="0"/>
              <a:t>Course Work Needed at Junior and Senior Levels</a:t>
            </a:r>
          </a:p>
          <a:p>
            <a:endParaRPr lang="en-US" dirty="0"/>
          </a:p>
          <a:p>
            <a:r>
              <a:rPr lang="en-US" dirty="0"/>
              <a:t>The courses </a:t>
            </a:r>
            <a:r>
              <a:rPr lang="en-US" dirty="0" smtClean="0"/>
              <a:t>at </a:t>
            </a:r>
            <a:r>
              <a:rPr lang="en-US" dirty="0"/>
              <a:t>the junior and senior levels were selected and designed to reflect the following</a:t>
            </a:r>
            <a:r>
              <a:rPr lang="en-US" dirty="0" smtClean="0"/>
              <a:t>:</a:t>
            </a:r>
          </a:p>
          <a:p>
            <a:endParaRPr lang="en-US" dirty="0"/>
          </a:p>
          <a:p>
            <a:pPr marL="285750" lvl="0" indent="-285750">
              <a:buFont typeface="Arial" panose="020B0604020202020204" pitchFamily="34" charset="0"/>
              <a:buChar char="•"/>
            </a:pPr>
            <a:r>
              <a:rPr lang="en-US" dirty="0" smtClean="0"/>
              <a:t>A sequence </a:t>
            </a:r>
            <a:r>
              <a:rPr lang="en-US" dirty="0"/>
              <a:t>of </a:t>
            </a:r>
            <a:r>
              <a:rPr lang="en-US" dirty="0" smtClean="0"/>
              <a:t>courses, allowing </a:t>
            </a:r>
            <a:r>
              <a:rPr lang="en-US" dirty="0"/>
              <a:t>students to progress from a foundation level of key </a:t>
            </a:r>
            <a:r>
              <a:rPr lang="en-US" dirty="0" smtClean="0"/>
              <a:t>concepts, </a:t>
            </a:r>
            <a:r>
              <a:rPr lang="en-US" dirty="0"/>
              <a:t>covered in the first </a:t>
            </a:r>
            <a:r>
              <a:rPr lang="en-US" dirty="0" smtClean="0"/>
              <a:t>year, </a:t>
            </a:r>
            <a:r>
              <a:rPr lang="en-US" dirty="0"/>
              <a:t>to an intermediate level, requiring analytical and critical thinking skills in the second </a:t>
            </a:r>
            <a:r>
              <a:rPr lang="en-US" dirty="0" smtClean="0"/>
              <a:t>year.</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The </a:t>
            </a:r>
            <a:r>
              <a:rPr lang="en-US" dirty="0"/>
              <a:t>last two courses of advanced application-A capstone </a:t>
            </a:r>
            <a:r>
              <a:rPr lang="en-US" dirty="0" smtClean="0"/>
              <a:t>course </a:t>
            </a:r>
            <a:r>
              <a:rPr lang="en-US" dirty="0"/>
              <a:t>requires students to apply theories and concepts leaned in the foundation and intermediate </a:t>
            </a:r>
            <a:r>
              <a:rPr lang="en-US" dirty="0" smtClean="0"/>
              <a:t>levels to </a:t>
            </a:r>
            <a:r>
              <a:rPr lang="en-US" dirty="0"/>
              <a:t>apply to a comprehensive project that reflects the students’ areas of interest. The last course is an internship course that will allow opportunities for students to work with government, profits, and non-profit organizations</a:t>
            </a:r>
            <a:r>
              <a:rPr lang="en-US" dirty="0" smtClean="0"/>
              <a:t>.</a:t>
            </a:r>
          </a:p>
          <a:p>
            <a:pPr lvl="0"/>
            <a:endParaRPr lang="en-US" dirty="0"/>
          </a:p>
          <a:p>
            <a:pPr marL="285750" lvl="0" indent="-285750">
              <a:buFont typeface="Arial" panose="020B0604020202020204" pitchFamily="34" charset="0"/>
              <a:buChar char="•"/>
            </a:pPr>
            <a:r>
              <a:rPr lang="en-US" dirty="0"/>
              <a:t>BASAM courses will be offered in face-to-face, </a:t>
            </a:r>
            <a:r>
              <a:rPr lang="en-US" dirty="0" smtClean="0"/>
              <a:t>hybrid, </a:t>
            </a:r>
            <a:r>
              <a:rPr lang="en-US" dirty="0"/>
              <a:t>and online modalities.</a:t>
            </a:r>
          </a:p>
          <a:p>
            <a:endParaRPr lang="en-US" dirty="0"/>
          </a:p>
        </p:txBody>
      </p:sp>
    </p:spTree>
    <p:extLst>
      <p:ext uri="{BB962C8B-B14F-4D97-AF65-F5344CB8AC3E}">
        <p14:creationId xmlns:p14="http://schemas.microsoft.com/office/powerpoint/2010/main" val="1106907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993533" y="2072031"/>
            <a:ext cx="879230" cy="276999"/>
          </a:xfrm>
          <a:prstGeom prst="rect">
            <a:avLst/>
          </a:prstGeom>
          <a:noFill/>
        </p:spPr>
        <p:txBody>
          <a:bodyPr wrap="square" rtlCol="0">
            <a:spAutoFit/>
          </a:bodyPr>
          <a:lstStyle/>
          <a:p>
            <a:r>
              <a:rPr lang="en-US" sz="1200" b="1" dirty="0">
                <a:latin typeface="Calibri" panose="020F0502020204030204" pitchFamily="34" charset="0"/>
              </a:rPr>
              <a:t>Year 1</a:t>
            </a:r>
          </a:p>
        </p:txBody>
      </p:sp>
      <p:sp>
        <p:nvSpPr>
          <p:cNvPr id="15" name="TextBox 14"/>
          <p:cNvSpPr txBox="1"/>
          <p:nvPr/>
        </p:nvSpPr>
        <p:spPr>
          <a:xfrm>
            <a:off x="993533" y="3908097"/>
            <a:ext cx="879230" cy="276999"/>
          </a:xfrm>
          <a:prstGeom prst="rect">
            <a:avLst/>
          </a:prstGeom>
          <a:noFill/>
        </p:spPr>
        <p:txBody>
          <a:bodyPr wrap="square" rtlCol="0">
            <a:spAutoFit/>
          </a:bodyPr>
          <a:lstStyle/>
          <a:p>
            <a:r>
              <a:rPr lang="en-US" sz="1200" b="1" dirty="0">
                <a:latin typeface="Calibri" panose="020F0502020204030204" pitchFamily="34" charset="0"/>
              </a:rPr>
              <a:t>Year 2</a:t>
            </a:r>
          </a:p>
        </p:txBody>
      </p:sp>
      <p:sp>
        <p:nvSpPr>
          <p:cNvPr id="16" name="TextBox 15"/>
          <p:cNvSpPr txBox="1"/>
          <p:nvPr/>
        </p:nvSpPr>
        <p:spPr>
          <a:xfrm>
            <a:off x="1433149" y="527539"/>
            <a:ext cx="7499838" cy="1508362"/>
          </a:xfrm>
          <a:prstGeom prst="rect">
            <a:avLst/>
          </a:prstGeom>
          <a:noFill/>
        </p:spPr>
        <p:txBody>
          <a:bodyPr wrap="square" rtlCol="0">
            <a:spAutoFit/>
          </a:bodyPr>
          <a:lstStyle/>
          <a:p>
            <a:pPr algn="ctr"/>
            <a:r>
              <a:rPr lang="en-US" sz="1801" b="1" dirty="0">
                <a:latin typeface="Calibri" panose="020F0502020204030204" pitchFamily="34" charset="0"/>
                <a:ea typeface="Calibri" panose="020F0502020204030204" pitchFamily="34" charset="0"/>
                <a:cs typeface="Times New Roman" panose="02020603050405020304" pitchFamily="18" charset="0"/>
              </a:rPr>
              <a:t>Bachelor of Applied Science in Applied Management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801" b="1" dirty="0">
                <a:latin typeface="Calibri" panose="020F0502020204030204" pitchFamily="34" charset="0"/>
                <a:ea typeface="Calibri" panose="020F0502020204030204" pitchFamily="34" charset="0"/>
                <a:cs typeface="Times New Roman" panose="02020603050405020304" pitchFamily="18" charset="0"/>
              </a:rPr>
              <a:t>Educational Plan</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200" b="1" dirty="0">
                <a:latin typeface="Calibri" panose="020F0502020204030204" pitchFamily="34" charset="0"/>
                <a:ea typeface="Calibri" panose="020F0502020204030204" pitchFamily="34" charset="0"/>
                <a:cs typeface="Times New Roman" panose="02020603050405020304" pitchFamily="18" charset="0"/>
              </a:rPr>
              <a:t>Draft, 8/04/2015</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200" dirty="0">
                <a:latin typeface="Calibri" panose="020F0502020204030204" pitchFamily="34" charset="0"/>
                <a:ea typeface="Calibri" panose="020F0502020204030204" pitchFamily="34" charset="0"/>
                <a:cs typeface="Times New Roman" panose="02020603050405020304" pitchFamily="18" charset="0"/>
              </a:rPr>
              <a:t> </a:t>
            </a:r>
          </a:p>
          <a:p>
            <a:pPr algn="ctr"/>
            <a:r>
              <a:rPr lang="en-US" sz="1600" b="1" u="sng" dirty="0">
                <a:latin typeface="Calibri" panose="020F0502020204030204" pitchFamily="34" charset="0"/>
                <a:ea typeface="Calibri" panose="020F0502020204030204" pitchFamily="34" charset="0"/>
                <a:cs typeface="Times New Roman" panose="02020603050405020304" pitchFamily="18" charset="0"/>
              </a:rPr>
              <a:t>Required Course Schedule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600" b="1" dirty="0">
                <a:latin typeface="Calibri" panose="020F0502020204030204" pitchFamily="34" charset="0"/>
                <a:ea typeface="Calibri" panose="020F0502020204030204" pitchFamily="34" charset="0"/>
                <a:cs typeface="Times New Roman" panose="02020603050405020304" pitchFamily="18" charset="0"/>
              </a:rPr>
              <a:t>Two-year Track</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197460267"/>
              </p:ext>
            </p:extLst>
          </p:nvPr>
        </p:nvGraphicFramePr>
        <p:xfrm>
          <a:off x="1086931" y="2374183"/>
          <a:ext cx="9183688" cy="1508760"/>
        </p:xfrm>
        <a:graphic>
          <a:graphicData uri="http://schemas.openxmlformats.org/drawingml/2006/table">
            <a:tbl>
              <a:tblPr firstRow="1" firstCol="1" bandRow="1"/>
              <a:tblGrid>
                <a:gridCol w="616236"/>
                <a:gridCol w="1989222"/>
                <a:gridCol w="283544"/>
                <a:gridCol w="170127"/>
                <a:gridCol w="623798"/>
                <a:gridCol w="2098228"/>
                <a:gridCol w="283544"/>
                <a:gridCol w="170127"/>
                <a:gridCol w="623798"/>
                <a:gridCol w="2041520"/>
                <a:gridCol w="283544"/>
              </a:tblGrid>
              <a:tr h="166289">
                <a:tc gridSpan="3">
                  <a:txBody>
                    <a:bodyPr/>
                    <a:lstStyle/>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Fall Quarter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Winter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Spring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Foundations of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Organizational Behavior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Accounting Principles for Managers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Social Media and Internet Commerce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Managerial Statistics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Legal Issues in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Professional and Organizational Communications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Business Principles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340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Marketing for Managers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289">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289">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a:noFill/>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a:noFill/>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Year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45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40028707"/>
              </p:ext>
            </p:extLst>
          </p:nvPr>
        </p:nvGraphicFramePr>
        <p:xfrm>
          <a:off x="1086931" y="4185096"/>
          <a:ext cx="9183687" cy="1676400"/>
        </p:xfrm>
        <a:graphic>
          <a:graphicData uri="http://schemas.openxmlformats.org/drawingml/2006/table">
            <a:tbl>
              <a:tblPr firstRow="1" firstCol="1" bandRow="1"/>
              <a:tblGrid>
                <a:gridCol w="616655"/>
                <a:gridCol w="1989799"/>
                <a:gridCol w="283447"/>
                <a:gridCol w="170068"/>
                <a:gridCol w="623584"/>
                <a:gridCol w="2098139"/>
                <a:gridCol w="283447"/>
                <a:gridCol w="170068"/>
                <a:gridCol w="623584"/>
                <a:gridCol w="2041449"/>
                <a:gridCol w="283447"/>
              </a:tblGrid>
              <a:tr h="166289">
                <a:tc gridSpan="3">
                  <a:txBody>
                    <a:bodyPr/>
                    <a:lstStyle/>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Fall Quarter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Winter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Spring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Human Resource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Financial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Sustainability and Environmental Practices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Managerial and Global Economics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Ethics in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Capstone: Strategic Management &amp; Policy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578">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Project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Operations and Logistics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450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Applied Management Internship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289">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289">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Year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w="12700" cap="flat" cmpd="sng" algn="ctr">
                      <a:solidFill>
                        <a:srgbClr val="000000"/>
                      </a:solidFill>
                      <a:prstDash val="solid"/>
                      <a:round/>
                      <a:headEnd type="none" w="med" len="med"/>
                      <a:tailEnd type="none" w="med" len="med"/>
                    </a:lnT>
                    <a:lnB>
                      <a:noFill/>
                    </a:lnB>
                  </a:tcPr>
                </a:tc>
              </a:tr>
              <a:tr h="166289">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027" marR="68027" marT="0" marB="0">
                    <a:lnL>
                      <a:noFill/>
                    </a:lnL>
                    <a:lnR>
                      <a:noFill/>
                    </a:lnR>
                    <a:lnT>
                      <a:noFill/>
                    </a:lnT>
                    <a:lnB>
                      <a:noFill/>
                    </a:lnB>
                  </a:tcPr>
                </a:tc>
                <a:tc>
                  <a:txBody>
                    <a:bodyPr/>
                    <a:lstStyle/>
                    <a:p>
                      <a:pPr marL="0" marR="0" algn="r">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BAS in Management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a:noFill/>
                    </a:lnT>
                    <a:lnB>
                      <a:noFill/>
                    </a:lnB>
                  </a:tcPr>
                </a:tc>
                <a:tc>
                  <a:txBody>
                    <a:bodyPr/>
                    <a:lstStyle/>
                    <a:p>
                      <a:pPr marL="0" marR="0" algn="r">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27" marR="68027" marT="0" marB="0">
                    <a:lnL>
                      <a:noFill/>
                    </a:lnL>
                    <a:lnR>
                      <a:noFill/>
                    </a:lnR>
                    <a:lnT>
                      <a:noFill/>
                    </a:lnT>
                    <a:lnB>
                      <a:noFill/>
                    </a:lnB>
                  </a:tcPr>
                </a:tc>
              </a:tr>
            </a:tbl>
          </a:graphicData>
        </a:graphic>
      </p:graphicFrame>
      <p:pic>
        <p:nvPicPr>
          <p:cNvPr id="12" name="Picture 11"/>
          <p:cNvPicPr>
            <a:picLocks noChangeAspect="1"/>
          </p:cNvPicPr>
          <p:nvPr/>
        </p:nvPicPr>
        <p:blipFill>
          <a:blip r:embed="rId2"/>
          <a:stretch>
            <a:fillRect/>
          </a:stretch>
        </p:blipFill>
        <p:spPr>
          <a:xfrm>
            <a:off x="1433148" y="5861496"/>
            <a:ext cx="1585097" cy="388654"/>
          </a:xfrm>
          <a:prstGeom prst="rect">
            <a:avLst/>
          </a:prstGeom>
        </p:spPr>
      </p:pic>
      <p:pic>
        <p:nvPicPr>
          <p:cNvPr id="13" name="Picture 12"/>
          <p:cNvPicPr>
            <a:picLocks noChangeAspect="1"/>
          </p:cNvPicPr>
          <p:nvPr/>
        </p:nvPicPr>
        <p:blipFill>
          <a:blip r:embed="rId3"/>
          <a:stretch>
            <a:fillRect/>
          </a:stretch>
        </p:blipFill>
        <p:spPr>
          <a:xfrm>
            <a:off x="3246554" y="5861496"/>
            <a:ext cx="1592718" cy="388654"/>
          </a:xfrm>
          <a:prstGeom prst="rect">
            <a:avLst/>
          </a:prstGeom>
        </p:spPr>
      </p:pic>
      <p:pic>
        <p:nvPicPr>
          <p:cNvPr id="17" name="Picture 16"/>
          <p:cNvPicPr>
            <a:picLocks noChangeAspect="1"/>
          </p:cNvPicPr>
          <p:nvPr/>
        </p:nvPicPr>
        <p:blipFill>
          <a:blip r:embed="rId4"/>
          <a:stretch>
            <a:fillRect/>
          </a:stretch>
        </p:blipFill>
        <p:spPr>
          <a:xfrm>
            <a:off x="5027791" y="5861496"/>
            <a:ext cx="1615580" cy="388654"/>
          </a:xfrm>
          <a:prstGeom prst="rect">
            <a:avLst/>
          </a:prstGeom>
        </p:spPr>
      </p:pic>
    </p:spTree>
    <p:extLst>
      <p:ext uri="{BB962C8B-B14F-4D97-AF65-F5344CB8AC3E}">
        <p14:creationId xmlns:p14="http://schemas.microsoft.com/office/powerpoint/2010/main" val="19951857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6159" y="711069"/>
            <a:ext cx="8436634" cy="4201407"/>
          </a:xfrm>
          <a:prstGeom prst="rect">
            <a:avLst/>
          </a:prstGeom>
          <a:noFill/>
        </p:spPr>
        <p:txBody>
          <a:bodyPr wrap="square" rtlCol="0">
            <a:spAutoFit/>
          </a:bodyPr>
          <a:lstStyle/>
          <a:p>
            <a:pPr>
              <a:lnSpc>
                <a:spcPct val="106000"/>
              </a:lnSpc>
              <a:spcAft>
                <a:spcPts val="800"/>
              </a:spcAft>
            </a:pPr>
            <a:r>
              <a:rPr lang="en-US" sz="1400" b="1" dirty="0">
                <a:ea typeface="Calibri" panose="020F0502020204030204" pitchFamily="34" charset="0"/>
                <a:cs typeface="Times New Roman" panose="02020603050405020304" pitchFamily="18" charset="0"/>
              </a:rPr>
              <a:t>Course</a:t>
            </a:r>
            <a:r>
              <a:rPr lang="en-US" sz="1400" dirty="0">
                <a:solidFill>
                  <a:srgbClr val="000000"/>
                </a:solidFill>
                <a:ea typeface="Calibri" panose="020F0502020204030204" pitchFamily="34" charset="0"/>
                <a:cs typeface="Times New Roman" panose="02020603050405020304" pitchFamily="18" charset="0"/>
              </a:rPr>
              <a:t> </a:t>
            </a:r>
            <a:r>
              <a:rPr lang="en-US" sz="1400" b="1" dirty="0">
                <a:ea typeface="Calibri" panose="020F0502020204030204" pitchFamily="34" charset="0"/>
                <a:cs typeface="Times New Roman" panose="02020603050405020304" pitchFamily="18" charset="0"/>
              </a:rPr>
              <a:t>Description</a:t>
            </a:r>
            <a:endParaRPr lang="en-US" sz="1000" dirty="0">
              <a:ea typeface="Calibri" panose="020F0502020204030204" pitchFamily="34" charset="0"/>
              <a:cs typeface="Times New Roman" panose="02020603050405020304" pitchFamily="18" charset="0"/>
            </a:endParaRPr>
          </a:p>
          <a:p>
            <a:pPr fontAlgn="base"/>
            <a:r>
              <a:rPr lang="en-US" sz="1400" dirty="0">
                <a:solidFill>
                  <a:srgbClr val="000000"/>
                </a:solidFill>
                <a:ea typeface="Calibri" panose="020F0502020204030204" pitchFamily="34" charset="0"/>
                <a:cs typeface="Times New Roman" panose="02020603050405020304" pitchFamily="18" charset="0"/>
              </a:rPr>
              <a:t>This course provides a study of various facets of business from economic systems to forms of business ownership to considerations for running a business.  Students will learn various aspects of business, management, and leadership functions; organizational considerations; and decision-making processes. Financial topics are introduced including accounting, money and banking, and securities markets. Also included are discussions of business challenges in the legal and regulatory environment, business ethics, social responsibility, and international business. </a:t>
            </a:r>
            <a:endParaRPr lang="en-US" sz="1400" dirty="0">
              <a:ea typeface="Times New Roman" panose="02020603050405020304" pitchFamily="18" charset="0"/>
            </a:endParaRPr>
          </a:p>
          <a:p>
            <a:pPr fontAlgn="base"/>
            <a:r>
              <a:rPr lang="en-US" sz="1400" dirty="0">
                <a:ea typeface="Times New Roman" panose="02020603050405020304" pitchFamily="18" charset="0"/>
              </a:rPr>
              <a:t> </a:t>
            </a:r>
          </a:p>
          <a:p>
            <a:pPr>
              <a:lnSpc>
                <a:spcPct val="106000"/>
              </a:lnSpc>
              <a:spcAft>
                <a:spcPts val="800"/>
              </a:spcAft>
            </a:pPr>
            <a:r>
              <a:rPr lang="en-US" sz="1400" b="1" dirty="0">
                <a:ea typeface="Calibri" panose="020F0502020204030204" pitchFamily="34" charset="0"/>
                <a:cs typeface="Times New Roman" panose="02020603050405020304" pitchFamily="18" charset="0"/>
              </a:rPr>
              <a:t>Course Outcomes</a:t>
            </a:r>
            <a:endParaRPr lang="en-US" sz="1000" dirty="0">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Analyze internal and external factors which make up a dynamic business environment </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Evaluate stakeholders and the impact on an organization </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Explain the impact globalization has on business </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Demonstrate the ability to assess business cycles </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Evaluate the best legal forms for a business. </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Create a reflective component on the necessity to understand business models and practices.</a:t>
            </a: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400" dirty="0">
                <a:ea typeface="Times New Roman" panose="02020603050405020304" pitchFamily="18" charset="0"/>
              </a:rPr>
              <a:t>Assess the environment of an organization including political, economic, and social factors</a:t>
            </a:r>
            <a:r>
              <a:rPr lang="en-US" sz="1400" dirty="0" smtClean="0">
                <a:ea typeface="Times New Roman" panose="02020603050405020304" pitchFamily="18" charset="0"/>
              </a:rPr>
              <a:t>.</a:t>
            </a:r>
          </a:p>
          <a:p>
            <a:pPr marL="342900" marR="0" lvl="0" indent="-342900" fontAlgn="base">
              <a:spcBef>
                <a:spcPts val="0"/>
              </a:spcBef>
              <a:spcAft>
                <a:spcPts val="0"/>
              </a:spcAft>
              <a:buSzPts val="1000"/>
              <a:buFont typeface="Symbol" panose="05050102010706020507" pitchFamily="18" charset="2"/>
              <a:buChar char=""/>
              <a:tabLst>
                <a:tab pos="457200" algn="l"/>
              </a:tabLst>
            </a:pPr>
            <a:endParaRPr lang="en-US" sz="1400" dirty="0">
              <a:effectLst/>
              <a:ea typeface="Times New Roman" panose="02020603050405020304" pitchFamily="18" charset="0"/>
            </a:endParaRPr>
          </a:p>
          <a:p>
            <a:pPr marR="0" lvl="0" fontAlgn="base">
              <a:spcBef>
                <a:spcPts val="0"/>
              </a:spcBef>
              <a:spcAft>
                <a:spcPts val="0"/>
              </a:spcAft>
              <a:buSzPts val="1000"/>
              <a:tabLst>
                <a:tab pos="457200" algn="l"/>
              </a:tabLst>
            </a:pPr>
            <a:r>
              <a:rPr lang="en-US" sz="1400" b="1" dirty="0" smtClean="0">
                <a:ea typeface="Times New Roman" panose="02020603050405020304" pitchFamily="18" charset="0"/>
              </a:rPr>
              <a:t>Program Outcomes</a:t>
            </a:r>
            <a:endParaRPr lang="en-US" sz="1400" b="1" dirty="0">
              <a:effectLst/>
              <a:ea typeface="Times New Roman" panose="02020603050405020304" pitchFamily="18" charset="0"/>
            </a:endParaRPr>
          </a:p>
        </p:txBody>
      </p:sp>
      <p:sp>
        <p:nvSpPr>
          <p:cNvPr id="9" name="TextBox 8"/>
          <p:cNvSpPr txBox="1"/>
          <p:nvPr/>
        </p:nvSpPr>
        <p:spPr>
          <a:xfrm>
            <a:off x="345057" y="126294"/>
            <a:ext cx="5520906" cy="584775"/>
          </a:xfrm>
          <a:prstGeom prst="rect">
            <a:avLst/>
          </a:prstGeom>
          <a:noFill/>
        </p:spPr>
        <p:txBody>
          <a:bodyPr wrap="square" rtlCol="0">
            <a:spAutoFit/>
          </a:bodyPr>
          <a:lstStyle/>
          <a:p>
            <a:r>
              <a:rPr lang="en-US" sz="1600" dirty="0"/>
              <a:t>Sample Course</a:t>
            </a:r>
            <a:r>
              <a:rPr lang="en-US" sz="1600" dirty="0" smtClean="0"/>
              <a:t>: BASAM 325 - Business Principles</a:t>
            </a:r>
          </a:p>
          <a:p>
            <a:r>
              <a:rPr lang="en-US" sz="1600" dirty="0" smtClean="0"/>
              <a:t>5 credits, Online</a:t>
            </a:r>
            <a:endParaRPr lang="en-US" sz="1600" dirty="0"/>
          </a:p>
        </p:txBody>
      </p:sp>
      <p:sp>
        <p:nvSpPr>
          <p:cNvPr id="10" name="TextBox 9"/>
          <p:cNvSpPr txBox="1"/>
          <p:nvPr/>
        </p:nvSpPr>
        <p:spPr>
          <a:xfrm>
            <a:off x="181155" y="6276623"/>
            <a:ext cx="1328468" cy="369460"/>
          </a:xfrm>
          <a:prstGeom prst="rect">
            <a:avLst/>
          </a:prstGeom>
          <a:noFill/>
        </p:spPr>
        <p:txBody>
          <a:bodyPr wrap="square" rtlCol="0">
            <a:spAutoFit/>
          </a:bodyPr>
          <a:lstStyle/>
          <a:p>
            <a:r>
              <a:rPr lang="en-US" sz="1801" i="1" dirty="0"/>
              <a:t>Draft</a:t>
            </a:r>
          </a:p>
        </p:txBody>
      </p:sp>
      <p:graphicFrame>
        <p:nvGraphicFramePr>
          <p:cNvPr id="15" name="Table 14"/>
          <p:cNvGraphicFramePr>
            <a:graphicFrameLocks noGrp="1"/>
          </p:cNvGraphicFramePr>
          <p:nvPr>
            <p:extLst>
              <p:ext uri="{D42A27DB-BD31-4B8C-83A1-F6EECF244321}">
                <p14:modId xmlns:p14="http://schemas.microsoft.com/office/powerpoint/2010/main" val="1539950773"/>
              </p:ext>
            </p:extLst>
          </p:nvPr>
        </p:nvGraphicFramePr>
        <p:xfrm>
          <a:off x="2911340" y="4771664"/>
          <a:ext cx="6715739" cy="1799225"/>
        </p:xfrm>
        <a:graphic>
          <a:graphicData uri="http://schemas.openxmlformats.org/drawingml/2006/table">
            <a:tbl>
              <a:tblPr firstRow="1" firstCol="1" bandRow="1"/>
              <a:tblGrid>
                <a:gridCol w="247697"/>
                <a:gridCol w="2197878"/>
                <a:gridCol w="313983"/>
                <a:gridCol w="376779"/>
                <a:gridCol w="3265419"/>
                <a:gridCol w="313983"/>
              </a:tblGrid>
              <a:tr h="257032">
                <a:tc>
                  <a:txBody>
                    <a:bodyPr/>
                    <a:lstStyle/>
                    <a:p>
                      <a:pPr marL="0" marR="0">
                        <a:lnSpc>
                          <a:spcPct val="106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Global /Domestic trade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Legal issues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032">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Communication skills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Financial models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065">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Leadership and Managerial functions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Organizational structures/ Operating procedures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032">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Strategic 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Motivation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032">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Ethics and Social responsibility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Marketing strategies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032">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Research and Decision making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Electronic portfolio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6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12402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83082" y="6370369"/>
            <a:ext cx="1328468" cy="369460"/>
          </a:xfrm>
          <a:prstGeom prst="rect">
            <a:avLst/>
          </a:prstGeom>
          <a:noFill/>
        </p:spPr>
        <p:txBody>
          <a:bodyPr wrap="square" rtlCol="0">
            <a:spAutoFit/>
          </a:bodyPr>
          <a:lstStyle/>
          <a:p>
            <a:r>
              <a:rPr lang="en-US" sz="1801" i="1" dirty="0"/>
              <a:t>Draft</a:t>
            </a:r>
          </a:p>
        </p:txBody>
      </p:sp>
      <p:sp>
        <p:nvSpPr>
          <p:cNvPr id="6" name="TextBox 5"/>
          <p:cNvSpPr txBox="1"/>
          <p:nvPr/>
        </p:nvSpPr>
        <p:spPr>
          <a:xfrm>
            <a:off x="793630" y="312988"/>
            <a:ext cx="8281358" cy="769441"/>
          </a:xfrm>
          <a:prstGeom prst="rect">
            <a:avLst/>
          </a:prstGeom>
          <a:noFill/>
        </p:spPr>
        <p:txBody>
          <a:bodyPr wrap="square" rtlCol="0">
            <a:spAutoFit/>
          </a:bodyPr>
          <a:lstStyle/>
          <a:p>
            <a:r>
              <a:rPr lang="en-US" sz="2400" dirty="0"/>
              <a:t>Criteria 2:</a:t>
            </a:r>
          </a:p>
          <a:p>
            <a:r>
              <a:rPr lang="en-US" sz="2000" dirty="0"/>
              <a:t>Qualified Faculty</a:t>
            </a:r>
          </a:p>
        </p:txBody>
      </p:sp>
      <p:sp>
        <p:nvSpPr>
          <p:cNvPr id="2" name="TextBox 1"/>
          <p:cNvSpPr txBox="1"/>
          <p:nvPr/>
        </p:nvSpPr>
        <p:spPr>
          <a:xfrm>
            <a:off x="1613140" y="1723292"/>
            <a:ext cx="7612922" cy="4524315"/>
          </a:xfrm>
          <a:prstGeom prst="rect">
            <a:avLst/>
          </a:prstGeom>
          <a:noFill/>
        </p:spPr>
        <p:txBody>
          <a:bodyPr wrap="square" rtlCol="0">
            <a:spAutoFit/>
          </a:bodyPr>
          <a:lstStyle/>
          <a:p>
            <a:r>
              <a:rPr lang="en-US" b="1" dirty="0"/>
              <a:t>Faculty teaching in the </a:t>
            </a:r>
            <a:r>
              <a:rPr lang="en-US" b="1" dirty="0" smtClean="0"/>
              <a:t>BASAM degree </a:t>
            </a:r>
            <a:r>
              <a:rPr lang="en-US" b="1" dirty="0"/>
              <a:t>program must have the following</a:t>
            </a:r>
            <a:r>
              <a:rPr lang="en-US" b="1" dirty="0" smtClean="0"/>
              <a:t>:</a:t>
            </a:r>
          </a:p>
          <a:p>
            <a:endParaRPr lang="en-US" dirty="0"/>
          </a:p>
          <a:p>
            <a:pPr marL="285750" lvl="0" indent="-285750">
              <a:buFont typeface="Arial" panose="020B0604020202020204" pitchFamily="34" charset="0"/>
              <a:buChar char="•"/>
            </a:pPr>
            <a:r>
              <a:rPr lang="en-US" dirty="0"/>
              <a:t>A minimum of a master’s degree in business or management or with professional </a:t>
            </a:r>
            <a:r>
              <a:rPr lang="en-US" dirty="0" smtClean="0"/>
              <a:t>certification, </a:t>
            </a:r>
            <a:r>
              <a:rPr lang="en-US" dirty="0"/>
              <a:t>such as a Certified Public Accountant (CPA) Juris Doctor (JD). </a:t>
            </a:r>
            <a:endParaRPr lang="en-US" dirty="0" smtClean="0"/>
          </a:p>
          <a:p>
            <a:pPr lvl="0"/>
            <a:endParaRPr lang="en-US" dirty="0"/>
          </a:p>
          <a:p>
            <a:pPr marL="285750" lvl="0" indent="-285750">
              <a:buFont typeface="Arial" panose="020B0604020202020204" pitchFamily="34" charset="0"/>
              <a:buChar char="•"/>
            </a:pPr>
            <a:r>
              <a:rPr lang="en-US" dirty="0" smtClean="0"/>
              <a:t>Junior and </a:t>
            </a:r>
            <a:r>
              <a:rPr lang="en-US" dirty="0"/>
              <a:t>senior-level teaching </a:t>
            </a:r>
            <a:r>
              <a:rPr lang="en-US" dirty="0" smtClean="0"/>
              <a:t>experience in a college or a university</a:t>
            </a:r>
            <a:r>
              <a:rPr lang="en-US" dirty="0"/>
              <a:t>. </a:t>
            </a:r>
            <a:endParaRPr lang="en-US" dirty="0" smtClean="0"/>
          </a:p>
          <a:p>
            <a:pPr lvl="0"/>
            <a:endParaRPr lang="en-US" dirty="0"/>
          </a:p>
          <a:p>
            <a:pPr marL="285750" lvl="0" indent="-285750">
              <a:buFont typeface="Arial" panose="020B0604020202020204" pitchFamily="34" charset="0"/>
              <a:buChar char="•"/>
            </a:pPr>
            <a:r>
              <a:rPr lang="en-US" dirty="0"/>
              <a:t>A minimum </a:t>
            </a:r>
            <a:r>
              <a:rPr lang="en-US" dirty="0" smtClean="0"/>
              <a:t>of three </a:t>
            </a:r>
            <a:r>
              <a:rPr lang="en-US" dirty="0"/>
              <a:t>years of managerial/business work experience</a:t>
            </a:r>
            <a:r>
              <a:rPr lang="en-US" dirty="0" smtClean="0"/>
              <a:t>.</a:t>
            </a:r>
          </a:p>
          <a:p>
            <a:pPr lvl="0"/>
            <a:endParaRPr lang="en-US" dirty="0"/>
          </a:p>
          <a:p>
            <a:pPr marL="285750" lvl="0" indent="-285750">
              <a:buFont typeface="Arial" panose="020B0604020202020204" pitchFamily="34" charset="0"/>
              <a:buChar char="•"/>
            </a:pPr>
            <a:r>
              <a:rPr lang="en-US" dirty="0" smtClean="0"/>
              <a:t>Qualification standards, as established </a:t>
            </a:r>
            <a:r>
              <a:rPr lang="en-US" dirty="0"/>
              <a:t>in WAC 131-16-80 and WAC </a:t>
            </a:r>
            <a:r>
              <a:rPr lang="en-US" dirty="0" smtClean="0"/>
              <a:t>131-16-91, set by the State of Washington for hiring teaching personnel. </a:t>
            </a:r>
            <a:endParaRPr lang="en-US" dirty="0"/>
          </a:p>
          <a:p>
            <a:endParaRPr lang="en-US" dirty="0"/>
          </a:p>
        </p:txBody>
      </p:sp>
    </p:spTree>
    <p:extLst>
      <p:ext uri="{BB962C8B-B14F-4D97-AF65-F5344CB8AC3E}">
        <p14:creationId xmlns:p14="http://schemas.microsoft.com/office/powerpoint/2010/main" val="800594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C725A7C4D4804FA3C1EED284F322F1" ma:contentTypeVersion="0" ma:contentTypeDescription="Create a new document." ma:contentTypeScope="" ma:versionID="abcae622c8d887a04fe9906b7be5b319">
  <xsd:schema xmlns:xsd="http://www.w3.org/2001/XMLSchema" xmlns:xs="http://www.w3.org/2001/XMLSchema" xmlns:p="http://schemas.microsoft.com/office/2006/metadata/properties" xmlns:ns2="6fd82c14-03a2-44bb-9970-f6e21157e41e" targetNamespace="http://schemas.microsoft.com/office/2006/metadata/properties" ma:root="true" ma:fieldsID="5a56be75a064c102c5e66d1fb8085159" ns2:_="">
    <xsd:import namespace="6fd82c14-03a2-44bb-9970-f6e21157e41e"/>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d82c14-03a2-44bb-9970-f6e21157e41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6fd82c14-03a2-44bb-9970-f6e21157e41e">CK7TFZ363UMN-76-3</_dlc_DocId>
    <_dlc_DocIdUrl xmlns="6fd82c14-03a2-44bb-9970-f6e21157e41e">
      <Url>http://team.clark.edu/sites/BHS/BUS/Management Taskforce/_layouts/DocIdRedir.aspx?ID=CK7TFZ363UMN-76-3</Url>
      <Description>CK7TFZ363UMN-76-3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17DAC32-0BDE-471A-9550-3A1A2B44C7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d82c14-03a2-44bb-9970-f6e21157e4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E557B4-DC32-43C0-AF41-580381E96F1B}">
  <ds:schemaRefs>
    <ds:schemaRef ds:uri="http://schemas.microsoft.com/sharepoint/v3/contenttype/forms"/>
  </ds:schemaRefs>
</ds:datastoreItem>
</file>

<file path=customXml/itemProps3.xml><?xml version="1.0" encoding="utf-8"?>
<ds:datastoreItem xmlns:ds="http://schemas.openxmlformats.org/officeDocument/2006/customXml" ds:itemID="{F29C3959-76BB-4DB5-A16F-AC0E70DF7D41}">
  <ds:schemaRef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purl.org/dc/terms/"/>
    <ds:schemaRef ds:uri="6fd82c14-03a2-44bb-9970-f6e21157e41e"/>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FB3929D9-66A1-4CA1-92F5-B0EAE91E9FD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828</TotalTime>
  <Words>1358</Words>
  <Application>Microsoft Office PowerPoint</Application>
  <PresentationFormat>Widescreen</PresentationFormat>
  <Paragraphs>438</Paragraphs>
  <Slides>20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Symbol</vt:lpstr>
      <vt:lpstr>Times New Roman</vt:lpstr>
      <vt:lpstr>Trebuchet MS</vt:lpstr>
      <vt:lpstr>Berlin</vt:lpstr>
      <vt:lpstr>Worksheet</vt:lpstr>
      <vt:lpstr>Clark College Bachelor of Applied Science in Applied Management Program Proposal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Clark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 Jennifer</dc:creator>
  <cp:lastModifiedBy>DiGiorgio, Andreana</cp:lastModifiedBy>
  <cp:revision>143</cp:revision>
  <dcterms:created xsi:type="dcterms:W3CDTF">2014-10-10T16:11:16Z</dcterms:created>
  <dcterms:modified xsi:type="dcterms:W3CDTF">2015-10-02T21:47:13Z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0x0101001AC725A7C4D4804FA3C1EED284F322F1</vt:lpwstr>
  </property>
  <property fmtid="{D5CDD505-2E9C-101B-9397-08002B2CF9AE}" pid="3" name="_dlc_DocIdItemGuid">
    <vt:lpwstr>b101c263-adc2-4f28-a773-d31b077d78d4</vt:lpwstr>
  </property>
</Properties>
</file>