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0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wards, Karin" initials="EK" lastIdx="1" clrIdx="0">
    <p:extLst>
      <p:ext uri="{19B8F6BF-5375-455C-9EA6-DF929625EA0E}">
        <p15:presenceInfo xmlns:p15="http://schemas.microsoft.com/office/powerpoint/2012/main" userId="S::KEdwards@clark.edu::a0ea6694-3112-49da-9bae-bc77e467e5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B14286-4873-4790-87DA-620A25FF533C}" v="2" dt="2021-11-09T21:15:51.2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rley, Galina" userId="1bbdb469-0acf-4961-9b0b-344a2b4dd53a" providerId="ADAL" clId="{06B14286-4873-4790-87DA-620A25FF533C}"/>
    <pc:docChg chg="custSel modSld">
      <pc:chgData name="Burley, Galina" userId="1bbdb469-0acf-4961-9b0b-344a2b4dd53a" providerId="ADAL" clId="{06B14286-4873-4790-87DA-620A25FF533C}" dt="2021-11-09T21:15:55.702" v="31" actId="27636"/>
      <pc:docMkLst>
        <pc:docMk/>
      </pc:docMkLst>
      <pc:sldChg chg="modSp">
        <pc:chgData name="Burley, Galina" userId="1bbdb469-0acf-4961-9b0b-344a2b4dd53a" providerId="ADAL" clId="{06B14286-4873-4790-87DA-620A25FF533C}" dt="2021-11-09T21:15:55.702" v="31" actId="27636"/>
        <pc:sldMkLst>
          <pc:docMk/>
          <pc:sldMk cId="2379705367" sldId="267"/>
        </pc:sldMkLst>
        <pc:spChg chg="mod">
          <ac:chgData name="Burley, Galina" userId="1bbdb469-0acf-4961-9b0b-344a2b4dd53a" providerId="ADAL" clId="{06B14286-4873-4790-87DA-620A25FF533C}" dt="2021-11-09T21:15:55.702" v="31" actId="27636"/>
          <ac:spMkLst>
            <pc:docMk/>
            <pc:sldMk cId="2379705367" sldId="267"/>
            <ac:spMk id="2" creationId="{00000000-0000-0000-0000-000000000000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07T10:02:58.179" idx="1">
    <p:pos x="10" y="10"/>
    <p:text>Wei, thanks so much! I made a few edits and need you to some just a few others. Can you add an additional picture of a student studying online to slide 2? Can you list the career launch programs on that slide. I'll send them via email. For the Centers of Excellence can we find a photo of ship repair as well? Again, many thanks!!</p:text>
    <p:extLst>
      <p:ext uri="{C676402C-5697-4E1C-873F-D02D1690AC5C}">
        <p15:threadingInfo xmlns:p15="http://schemas.microsoft.com/office/powerpoint/2012/main" timeZoneBias="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1B974D-F217-4EB3-B85C-2C94FD41A34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FAD5548-D1D3-4D77-92D4-9B313C6C0AFC}">
      <dgm:prSet/>
      <dgm:spPr/>
      <dgm:t>
        <a:bodyPr/>
        <a:lstStyle/>
        <a:p>
          <a:r>
            <a:rPr lang="en-US" b="1"/>
            <a:t>Subtractive Manufacturing</a:t>
          </a:r>
        </a:p>
      </dgm:t>
    </dgm:pt>
    <dgm:pt modelId="{F0784793-AFC9-4260-8E05-D614E7878CF7}" type="parTrans" cxnId="{9C468511-BD52-4EE5-8DD1-FC0B47129888}">
      <dgm:prSet/>
      <dgm:spPr/>
      <dgm:t>
        <a:bodyPr/>
        <a:lstStyle/>
        <a:p>
          <a:endParaRPr lang="en-US"/>
        </a:p>
      </dgm:t>
    </dgm:pt>
    <dgm:pt modelId="{ACBAB2BA-7F08-4CB7-97C1-6B7443C57591}" type="sibTrans" cxnId="{9C468511-BD52-4EE5-8DD1-FC0B47129888}">
      <dgm:prSet/>
      <dgm:spPr/>
      <dgm:t>
        <a:bodyPr/>
        <a:lstStyle/>
        <a:p>
          <a:endParaRPr lang="en-US"/>
        </a:p>
      </dgm:t>
    </dgm:pt>
    <dgm:pt modelId="{661FB90F-5891-4320-9963-E7CC0EF38177}">
      <dgm:prSet/>
      <dgm:spPr/>
      <dgm:t>
        <a:bodyPr/>
        <a:lstStyle/>
        <a:p>
          <a:r>
            <a:rPr lang="en-US" b="1"/>
            <a:t>Robotics</a:t>
          </a:r>
        </a:p>
      </dgm:t>
    </dgm:pt>
    <dgm:pt modelId="{03CFE2DB-F119-43D4-874E-12DEF61F1461}" type="parTrans" cxnId="{14FEDF06-8399-42AF-9EC0-337E9B87623F}">
      <dgm:prSet/>
      <dgm:spPr/>
      <dgm:t>
        <a:bodyPr/>
        <a:lstStyle/>
        <a:p>
          <a:endParaRPr lang="en-US"/>
        </a:p>
      </dgm:t>
    </dgm:pt>
    <dgm:pt modelId="{006ECBCC-DFA2-4944-B085-694D299DAC4A}" type="sibTrans" cxnId="{14FEDF06-8399-42AF-9EC0-337E9B87623F}">
      <dgm:prSet/>
      <dgm:spPr/>
      <dgm:t>
        <a:bodyPr/>
        <a:lstStyle/>
        <a:p>
          <a:endParaRPr lang="en-US"/>
        </a:p>
      </dgm:t>
    </dgm:pt>
    <dgm:pt modelId="{7E5E2E85-B25A-4431-8D78-EDC577EA16AB}">
      <dgm:prSet/>
      <dgm:spPr/>
      <dgm:t>
        <a:bodyPr/>
        <a:lstStyle/>
        <a:p>
          <a:r>
            <a:rPr lang="en-US" b="1" dirty="0"/>
            <a:t>Additive Manufacturing</a:t>
          </a:r>
        </a:p>
      </dgm:t>
    </dgm:pt>
    <dgm:pt modelId="{B9220CF8-E751-4909-A665-F9EFA2D4DC68}" type="parTrans" cxnId="{3B1A8169-7428-4877-BA34-207E8E406B45}">
      <dgm:prSet/>
      <dgm:spPr/>
      <dgm:t>
        <a:bodyPr/>
        <a:lstStyle/>
        <a:p>
          <a:endParaRPr lang="en-US"/>
        </a:p>
      </dgm:t>
    </dgm:pt>
    <dgm:pt modelId="{DD60703F-2CCE-4877-A833-85C188BC8C54}" type="sibTrans" cxnId="{3B1A8169-7428-4877-BA34-207E8E406B45}">
      <dgm:prSet/>
      <dgm:spPr/>
      <dgm:t>
        <a:bodyPr/>
        <a:lstStyle/>
        <a:p>
          <a:endParaRPr lang="en-US"/>
        </a:p>
      </dgm:t>
    </dgm:pt>
    <dgm:pt modelId="{FB241372-8440-4FC7-B30D-ACAE6AB01B44}">
      <dgm:prSet/>
      <dgm:spPr/>
      <dgm:t>
        <a:bodyPr/>
        <a:lstStyle/>
        <a:p>
          <a:r>
            <a:rPr lang="en-US" b="1"/>
            <a:t>Metrology</a:t>
          </a:r>
        </a:p>
      </dgm:t>
    </dgm:pt>
    <dgm:pt modelId="{C283836B-9405-48E1-8B68-53278BBB2DEC}" type="parTrans" cxnId="{92E50AF1-E520-4269-8E6C-5E1C86293165}">
      <dgm:prSet/>
      <dgm:spPr/>
      <dgm:t>
        <a:bodyPr/>
        <a:lstStyle/>
        <a:p>
          <a:endParaRPr lang="en-US"/>
        </a:p>
      </dgm:t>
    </dgm:pt>
    <dgm:pt modelId="{78296E63-708B-42D4-9FDF-543E2F97B51F}" type="sibTrans" cxnId="{92E50AF1-E520-4269-8E6C-5E1C86293165}">
      <dgm:prSet/>
      <dgm:spPr/>
      <dgm:t>
        <a:bodyPr/>
        <a:lstStyle/>
        <a:p>
          <a:endParaRPr lang="en-US"/>
        </a:p>
      </dgm:t>
    </dgm:pt>
    <dgm:pt modelId="{D86F39B0-DABD-4776-88DF-14CFA9DB753D}">
      <dgm:prSet/>
      <dgm:spPr/>
      <dgm:t>
        <a:bodyPr/>
        <a:lstStyle/>
        <a:p>
          <a:r>
            <a:rPr lang="en-US" b="1"/>
            <a:t>Computer Science</a:t>
          </a:r>
        </a:p>
      </dgm:t>
    </dgm:pt>
    <dgm:pt modelId="{AFE0B816-E484-4A44-B6CB-7C5E34972024}" type="parTrans" cxnId="{AF71FAB0-299E-4BB6-B5E0-70F08A3D16CE}">
      <dgm:prSet/>
      <dgm:spPr/>
      <dgm:t>
        <a:bodyPr/>
        <a:lstStyle/>
        <a:p>
          <a:endParaRPr lang="en-US"/>
        </a:p>
      </dgm:t>
    </dgm:pt>
    <dgm:pt modelId="{BDCD0E0F-0239-4FFA-B063-B438E5902AB8}" type="sibTrans" cxnId="{AF71FAB0-299E-4BB6-B5E0-70F08A3D16CE}">
      <dgm:prSet/>
      <dgm:spPr/>
      <dgm:t>
        <a:bodyPr/>
        <a:lstStyle/>
        <a:p>
          <a:endParaRPr lang="en-US"/>
        </a:p>
      </dgm:t>
    </dgm:pt>
    <dgm:pt modelId="{C177003F-BA2E-4CEB-9292-B0C360F2F314}">
      <dgm:prSet/>
      <dgm:spPr/>
      <dgm:t>
        <a:bodyPr/>
        <a:lstStyle/>
        <a:p>
          <a:r>
            <a:rPr lang="en-US" b="1" dirty="0"/>
            <a:t>Material Science</a:t>
          </a:r>
        </a:p>
      </dgm:t>
    </dgm:pt>
    <dgm:pt modelId="{7EAF89AE-B11C-4E61-A892-958650B07565}" type="parTrans" cxnId="{9BD1A344-7D25-4D89-80C7-9905D763597E}">
      <dgm:prSet/>
      <dgm:spPr/>
      <dgm:t>
        <a:bodyPr/>
        <a:lstStyle/>
        <a:p>
          <a:endParaRPr lang="en-US"/>
        </a:p>
      </dgm:t>
    </dgm:pt>
    <dgm:pt modelId="{50D7DD1C-55EE-4A8B-B004-41FC3F736ECE}" type="sibTrans" cxnId="{9BD1A344-7D25-4D89-80C7-9905D763597E}">
      <dgm:prSet/>
      <dgm:spPr/>
      <dgm:t>
        <a:bodyPr/>
        <a:lstStyle/>
        <a:p>
          <a:endParaRPr lang="en-US"/>
        </a:p>
      </dgm:t>
    </dgm:pt>
    <dgm:pt modelId="{89EA23EF-DE15-4FDC-86DA-4972B8FFBC81}">
      <dgm:prSet/>
      <dgm:spPr/>
      <dgm:t>
        <a:bodyPr/>
        <a:lstStyle/>
        <a:p>
          <a:r>
            <a:rPr lang="en-US" b="1"/>
            <a:t>Future Programs</a:t>
          </a:r>
        </a:p>
      </dgm:t>
    </dgm:pt>
    <dgm:pt modelId="{2B7FE8E1-5B53-423F-9824-94F6F7B0BD48}" type="parTrans" cxnId="{5B07915A-9E80-4203-8401-899D5A1A7616}">
      <dgm:prSet/>
      <dgm:spPr/>
      <dgm:t>
        <a:bodyPr/>
        <a:lstStyle/>
        <a:p>
          <a:endParaRPr lang="en-US"/>
        </a:p>
      </dgm:t>
    </dgm:pt>
    <dgm:pt modelId="{02C89F00-D399-464F-A4B0-CC1D32F82BE4}" type="sibTrans" cxnId="{5B07915A-9E80-4203-8401-899D5A1A7616}">
      <dgm:prSet/>
      <dgm:spPr/>
      <dgm:t>
        <a:bodyPr/>
        <a:lstStyle/>
        <a:p>
          <a:endParaRPr lang="en-US"/>
        </a:p>
      </dgm:t>
    </dgm:pt>
    <dgm:pt modelId="{6B8D6CA1-2C35-4795-83CD-CF077A859629}">
      <dgm:prSet/>
      <dgm:spPr/>
      <dgm:t>
        <a:bodyPr/>
        <a:lstStyle/>
        <a:p>
          <a:r>
            <a:rPr lang="en-US" b="1"/>
            <a:t>Gen Ed</a:t>
          </a:r>
        </a:p>
      </dgm:t>
    </dgm:pt>
    <dgm:pt modelId="{7FC5B10A-FC2B-47A7-A7C8-D6343ABE759C}" type="parTrans" cxnId="{87BF8990-EE5F-4813-8D0E-A45E17065BBB}">
      <dgm:prSet/>
      <dgm:spPr/>
      <dgm:t>
        <a:bodyPr/>
        <a:lstStyle/>
        <a:p>
          <a:endParaRPr lang="en-US"/>
        </a:p>
      </dgm:t>
    </dgm:pt>
    <dgm:pt modelId="{F4685129-D586-40E8-B8F2-269E53977A67}" type="sibTrans" cxnId="{87BF8990-EE5F-4813-8D0E-A45E17065BBB}">
      <dgm:prSet/>
      <dgm:spPr/>
      <dgm:t>
        <a:bodyPr/>
        <a:lstStyle/>
        <a:p>
          <a:endParaRPr lang="en-US"/>
        </a:p>
      </dgm:t>
    </dgm:pt>
    <dgm:pt modelId="{FCEFC162-97A1-458E-999F-92CFE19EDE6D}">
      <dgm:prSet/>
      <dgm:spPr/>
      <dgm:t>
        <a:bodyPr/>
        <a:lstStyle/>
        <a:p>
          <a:r>
            <a:rPr lang="en-US" b="1"/>
            <a:t>Computer Labs</a:t>
          </a:r>
        </a:p>
      </dgm:t>
    </dgm:pt>
    <dgm:pt modelId="{C4EF27F6-EB2B-44E1-B882-1A3821FF1492}" type="parTrans" cxnId="{D4547446-0C83-4F08-9FA1-2963CB9EFA91}">
      <dgm:prSet/>
      <dgm:spPr/>
      <dgm:t>
        <a:bodyPr/>
        <a:lstStyle/>
        <a:p>
          <a:endParaRPr lang="en-US"/>
        </a:p>
      </dgm:t>
    </dgm:pt>
    <dgm:pt modelId="{1DC47726-FDC1-4FE8-832C-818B3504D1D1}" type="sibTrans" cxnId="{D4547446-0C83-4F08-9FA1-2963CB9EFA91}">
      <dgm:prSet/>
      <dgm:spPr/>
      <dgm:t>
        <a:bodyPr/>
        <a:lstStyle/>
        <a:p>
          <a:endParaRPr lang="en-US"/>
        </a:p>
      </dgm:t>
    </dgm:pt>
    <dgm:pt modelId="{816B30E3-ADF1-4794-A811-5883D85AF5BC}">
      <dgm:prSet/>
      <dgm:spPr/>
      <dgm:t>
        <a:bodyPr/>
        <a:lstStyle/>
        <a:p>
          <a:r>
            <a:rPr lang="en-US" b="1"/>
            <a:t>Running Start</a:t>
          </a:r>
        </a:p>
      </dgm:t>
    </dgm:pt>
    <dgm:pt modelId="{929ED6AA-7CF5-4E9A-A1AE-FB4BF1D7261F}" type="parTrans" cxnId="{DD693B96-2455-4F2A-8F41-FDF5218B0177}">
      <dgm:prSet/>
      <dgm:spPr/>
      <dgm:t>
        <a:bodyPr/>
        <a:lstStyle/>
        <a:p>
          <a:endParaRPr lang="en-US"/>
        </a:p>
      </dgm:t>
    </dgm:pt>
    <dgm:pt modelId="{47B5E8E5-8540-402C-A0AB-24C454259752}" type="sibTrans" cxnId="{DD693B96-2455-4F2A-8F41-FDF5218B0177}">
      <dgm:prSet/>
      <dgm:spPr/>
      <dgm:t>
        <a:bodyPr/>
        <a:lstStyle/>
        <a:p>
          <a:endParaRPr lang="en-US"/>
        </a:p>
      </dgm:t>
    </dgm:pt>
    <dgm:pt modelId="{2EBADF60-02FC-462D-B50C-8EB78014EBC2}" type="pres">
      <dgm:prSet presAssocID="{961B974D-F217-4EB3-B85C-2C94FD41A34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34D583F-6613-4449-AA36-D2CAC124EAB0}" type="pres">
      <dgm:prSet presAssocID="{CFAD5548-D1D3-4D77-92D4-9B313C6C0AFC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E12F5A-0581-41FD-8054-1EB691612487}" type="pres">
      <dgm:prSet presAssocID="{ACBAB2BA-7F08-4CB7-97C1-6B7443C57591}" presName="sibTrans" presStyleCnt="0"/>
      <dgm:spPr/>
    </dgm:pt>
    <dgm:pt modelId="{0FA51672-6AB7-4AA0-834A-75611B0EDB51}" type="pres">
      <dgm:prSet presAssocID="{661FB90F-5891-4320-9963-E7CC0EF38177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7B2F79-4787-437A-8AAC-70917FFCF94F}" type="pres">
      <dgm:prSet presAssocID="{006ECBCC-DFA2-4944-B085-694D299DAC4A}" presName="sibTrans" presStyleCnt="0"/>
      <dgm:spPr/>
    </dgm:pt>
    <dgm:pt modelId="{48E0C99E-019A-4B6C-87CC-4C9CB8EEBFED}" type="pres">
      <dgm:prSet presAssocID="{7E5E2E85-B25A-4431-8D78-EDC577EA16AB}" presName="node" presStyleLbl="node1" presStyleIdx="2" presStyleCnt="10" custLinFactNeighborX="3374" custLinFactNeighborY="3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5E2F7C-A938-4803-BB74-DDE396741434}" type="pres">
      <dgm:prSet presAssocID="{DD60703F-2CCE-4877-A833-85C188BC8C54}" presName="sibTrans" presStyleCnt="0"/>
      <dgm:spPr/>
    </dgm:pt>
    <dgm:pt modelId="{7AB4E1B7-AF1B-458F-9AC9-EA72DD2972CA}" type="pres">
      <dgm:prSet presAssocID="{FB241372-8440-4FC7-B30D-ACAE6AB01B44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3FE3C9-629D-4407-B289-44E975E921D3}" type="pres">
      <dgm:prSet presAssocID="{78296E63-708B-42D4-9FDF-543E2F97B51F}" presName="sibTrans" presStyleCnt="0"/>
      <dgm:spPr/>
    </dgm:pt>
    <dgm:pt modelId="{4016E2DA-740C-4192-85D0-738D5E76320F}" type="pres">
      <dgm:prSet presAssocID="{D86F39B0-DABD-4776-88DF-14CFA9DB753D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E152DF-6502-45CE-9D84-056BB5DD0384}" type="pres">
      <dgm:prSet presAssocID="{BDCD0E0F-0239-4FFA-B063-B438E5902AB8}" presName="sibTrans" presStyleCnt="0"/>
      <dgm:spPr/>
    </dgm:pt>
    <dgm:pt modelId="{EB7C0A86-13B5-4ECE-AD0B-5EAC8A34BD03}" type="pres">
      <dgm:prSet presAssocID="{C177003F-BA2E-4CEB-9292-B0C360F2F314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42B4AF-0012-461A-AA76-D380DAECA3D3}" type="pres">
      <dgm:prSet presAssocID="{50D7DD1C-55EE-4A8B-B004-41FC3F736ECE}" presName="sibTrans" presStyleCnt="0"/>
      <dgm:spPr/>
    </dgm:pt>
    <dgm:pt modelId="{A531CD1A-CB8E-4351-B216-1A32D6E19785}" type="pres">
      <dgm:prSet presAssocID="{89EA23EF-DE15-4FDC-86DA-4972B8FFBC81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D7DC96-E720-4589-A0F1-026DED14DC5B}" type="pres">
      <dgm:prSet presAssocID="{02C89F00-D399-464F-A4B0-CC1D32F82BE4}" presName="sibTrans" presStyleCnt="0"/>
      <dgm:spPr/>
    </dgm:pt>
    <dgm:pt modelId="{68C02CB7-1CFE-48B9-AF58-094C9FB984F8}" type="pres">
      <dgm:prSet presAssocID="{6B8D6CA1-2C35-4795-83CD-CF077A859629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F21204-FD2D-4F12-A4E2-775F1E0B8C71}" type="pres">
      <dgm:prSet presAssocID="{F4685129-D586-40E8-B8F2-269E53977A67}" presName="sibTrans" presStyleCnt="0"/>
      <dgm:spPr/>
    </dgm:pt>
    <dgm:pt modelId="{4F9EE3E9-73E2-420C-91B8-C7619370E6FD}" type="pres">
      <dgm:prSet presAssocID="{FCEFC162-97A1-458E-999F-92CFE19EDE6D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A4C462-E72D-468F-B29B-81D69B9835BD}" type="pres">
      <dgm:prSet presAssocID="{1DC47726-FDC1-4FE8-832C-818B3504D1D1}" presName="sibTrans" presStyleCnt="0"/>
      <dgm:spPr/>
    </dgm:pt>
    <dgm:pt modelId="{B490F281-AF4B-407D-B548-49B14BB494B6}" type="pres">
      <dgm:prSet presAssocID="{816B30E3-ADF1-4794-A811-5883D85AF5BC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10167A4-E798-4A67-BD2F-95CCD7654F4A}" type="presOf" srcId="{6B8D6CA1-2C35-4795-83CD-CF077A859629}" destId="{68C02CB7-1CFE-48B9-AF58-094C9FB984F8}" srcOrd="0" destOrd="0" presId="urn:microsoft.com/office/officeart/2005/8/layout/default"/>
    <dgm:cxn modelId="{233B13F6-A7F7-438B-8D13-B3453509AC03}" type="presOf" srcId="{7E5E2E85-B25A-4431-8D78-EDC577EA16AB}" destId="{48E0C99E-019A-4B6C-87CC-4C9CB8EEBFED}" srcOrd="0" destOrd="0" presId="urn:microsoft.com/office/officeart/2005/8/layout/default"/>
    <dgm:cxn modelId="{1A1D3FAF-8372-48B1-9EB9-BA20AF4DE2FF}" type="presOf" srcId="{816B30E3-ADF1-4794-A811-5883D85AF5BC}" destId="{B490F281-AF4B-407D-B548-49B14BB494B6}" srcOrd="0" destOrd="0" presId="urn:microsoft.com/office/officeart/2005/8/layout/default"/>
    <dgm:cxn modelId="{9BD1A344-7D25-4D89-80C7-9905D763597E}" srcId="{961B974D-F217-4EB3-B85C-2C94FD41A345}" destId="{C177003F-BA2E-4CEB-9292-B0C360F2F314}" srcOrd="5" destOrd="0" parTransId="{7EAF89AE-B11C-4E61-A892-958650B07565}" sibTransId="{50D7DD1C-55EE-4A8B-B004-41FC3F736ECE}"/>
    <dgm:cxn modelId="{9C468511-BD52-4EE5-8DD1-FC0B47129888}" srcId="{961B974D-F217-4EB3-B85C-2C94FD41A345}" destId="{CFAD5548-D1D3-4D77-92D4-9B313C6C0AFC}" srcOrd="0" destOrd="0" parTransId="{F0784793-AFC9-4260-8E05-D614E7878CF7}" sibTransId="{ACBAB2BA-7F08-4CB7-97C1-6B7443C57591}"/>
    <dgm:cxn modelId="{14FEDF06-8399-42AF-9EC0-337E9B87623F}" srcId="{961B974D-F217-4EB3-B85C-2C94FD41A345}" destId="{661FB90F-5891-4320-9963-E7CC0EF38177}" srcOrd="1" destOrd="0" parTransId="{03CFE2DB-F119-43D4-874E-12DEF61F1461}" sibTransId="{006ECBCC-DFA2-4944-B085-694D299DAC4A}"/>
    <dgm:cxn modelId="{02959317-63C3-4E69-A3F5-95C706E3E4F7}" type="presOf" srcId="{D86F39B0-DABD-4776-88DF-14CFA9DB753D}" destId="{4016E2DA-740C-4192-85D0-738D5E76320F}" srcOrd="0" destOrd="0" presId="urn:microsoft.com/office/officeart/2005/8/layout/default"/>
    <dgm:cxn modelId="{87BF8990-EE5F-4813-8D0E-A45E17065BBB}" srcId="{961B974D-F217-4EB3-B85C-2C94FD41A345}" destId="{6B8D6CA1-2C35-4795-83CD-CF077A859629}" srcOrd="7" destOrd="0" parTransId="{7FC5B10A-FC2B-47A7-A7C8-D6343ABE759C}" sibTransId="{F4685129-D586-40E8-B8F2-269E53977A67}"/>
    <dgm:cxn modelId="{92E50AF1-E520-4269-8E6C-5E1C86293165}" srcId="{961B974D-F217-4EB3-B85C-2C94FD41A345}" destId="{FB241372-8440-4FC7-B30D-ACAE6AB01B44}" srcOrd="3" destOrd="0" parTransId="{C283836B-9405-48E1-8B68-53278BBB2DEC}" sibTransId="{78296E63-708B-42D4-9FDF-543E2F97B51F}"/>
    <dgm:cxn modelId="{B4B040E7-1A9B-45EA-BEC1-8A89A664DA79}" type="presOf" srcId="{FB241372-8440-4FC7-B30D-ACAE6AB01B44}" destId="{7AB4E1B7-AF1B-458F-9AC9-EA72DD2972CA}" srcOrd="0" destOrd="0" presId="urn:microsoft.com/office/officeart/2005/8/layout/default"/>
    <dgm:cxn modelId="{BE8164F0-3385-41C0-9D81-7FC742DE832A}" type="presOf" srcId="{C177003F-BA2E-4CEB-9292-B0C360F2F314}" destId="{EB7C0A86-13B5-4ECE-AD0B-5EAC8A34BD03}" srcOrd="0" destOrd="0" presId="urn:microsoft.com/office/officeart/2005/8/layout/default"/>
    <dgm:cxn modelId="{AF71FAB0-299E-4BB6-B5E0-70F08A3D16CE}" srcId="{961B974D-F217-4EB3-B85C-2C94FD41A345}" destId="{D86F39B0-DABD-4776-88DF-14CFA9DB753D}" srcOrd="4" destOrd="0" parTransId="{AFE0B816-E484-4A44-B6CB-7C5E34972024}" sibTransId="{BDCD0E0F-0239-4FFA-B063-B438E5902AB8}"/>
    <dgm:cxn modelId="{D86EEEF1-66D0-4A69-93AC-A95CC0B24772}" type="presOf" srcId="{661FB90F-5891-4320-9963-E7CC0EF38177}" destId="{0FA51672-6AB7-4AA0-834A-75611B0EDB51}" srcOrd="0" destOrd="0" presId="urn:microsoft.com/office/officeart/2005/8/layout/default"/>
    <dgm:cxn modelId="{6F462D80-F3AD-4968-B644-8E00B95A96F2}" type="presOf" srcId="{CFAD5548-D1D3-4D77-92D4-9B313C6C0AFC}" destId="{B34D583F-6613-4449-AA36-D2CAC124EAB0}" srcOrd="0" destOrd="0" presId="urn:microsoft.com/office/officeart/2005/8/layout/default"/>
    <dgm:cxn modelId="{5B07915A-9E80-4203-8401-899D5A1A7616}" srcId="{961B974D-F217-4EB3-B85C-2C94FD41A345}" destId="{89EA23EF-DE15-4FDC-86DA-4972B8FFBC81}" srcOrd="6" destOrd="0" parTransId="{2B7FE8E1-5B53-423F-9824-94F6F7B0BD48}" sibTransId="{02C89F00-D399-464F-A4B0-CC1D32F82BE4}"/>
    <dgm:cxn modelId="{230B8DEB-3852-4760-BB59-F36B3F34E5F4}" type="presOf" srcId="{FCEFC162-97A1-458E-999F-92CFE19EDE6D}" destId="{4F9EE3E9-73E2-420C-91B8-C7619370E6FD}" srcOrd="0" destOrd="0" presId="urn:microsoft.com/office/officeart/2005/8/layout/default"/>
    <dgm:cxn modelId="{DD693B96-2455-4F2A-8F41-FDF5218B0177}" srcId="{961B974D-F217-4EB3-B85C-2C94FD41A345}" destId="{816B30E3-ADF1-4794-A811-5883D85AF5BC}" srcOrd="9" destOrd="0" parTransId="{929ED6AA-7CF5-4E9A-A1AE-FB4BF1D7261F}" sibTransId="{47B5E8E5-8540-402C-A0AB-24C454259752}"/>
    <dgm:cxn modelId="{3B1A8169-7428-4877-BA34-207E8E406B45}" srcId="{961B974D-F217-4EB3-B85C-2C94FD41A345}" destId="{7E5E2E85-B25A-4431-8D78-EDC577EA16AB}" srcOrd="2" destOrd="0" parTransId="{B9220CF8-E751-4909-A665-F9EFA2D4DC68}" sibTransId="{DD60703F-2CCE-4877-A833-85C188BC8C54}"/>
    <dgm:cxn modelId="{423932ED-BEE3-493E-991D-8A317487D205}" type="presOf" srcId="{89EA23EF-DE15-4FDC-86DA-4972B8FFBC81}" destId="{A531CD1A-CB8E-4351-B216-1A32D6E19785}" srcOrd="0" destOrd="0" presId="urn:microsoft.com/office/officeart/2005/8/layout/default"/>
    <dgm:cxn modelId="{50AE02D9-9C11-4BE3-9347-FC85F19F3171}" type="presOf" srcId="{961B974D-F217-4EB3-B85C-2C94FD41A345}" destId="{2EBADF60-02FC-462D-B50C-8EB78014EBC2}" srcOrd="0" destOrd="0" presId="urn:microsoft.com/office/officeart/2005/8/layout/default"/>
    <dgm:cxn modelId="{D4547446-0C83-4F08-9FA1-2963CB9EFA91}" srcId="{961B974D-F217-4EB3-B85C-2C94FD41A345}" destId="{FCEFC162-97A1-458E-999F-92CFE19EDE6D}" srcOrd="8" destOrd="0" parTransId="{C4EF27F6-EB2B-44E1-B882-1A3821FF1492}" sibTransId="{1DC47726-FDC1-4FE8-832C-818B3504D1D1}"/>
    <dgm:cxn modelId="{5CA5A0EE-1B80-467D-B27D-A8578F6AA94D}" type="presParOf" srcId="{2EBADF60-02FC-462D-B50C-8EB78014EBC2}" destId="{B34D583F-6613-4449-AA36-D2CAC124EAB0}" srcOrd="0" destOrd="0" presId="urn:microsoft.com/office/officeart/2005/8/layout/default"/>
    <dgm:cxn modelId="{8EBDF461-94B8-4152-8D7A-7B5AD88346FF}" type="presParOf" srcId="{2EBADF60-02FC-462D-B50C-8EB78014EBC2}" destId="{9BE12F5A-0581-41FD-8054-1EB691612487}" srcOrd="1" destOrd="0" presId="urn:microsoft.com/office/officeart/2005/8/layout/default"/>
    <dgm:cxn modelId="{AADC9A45-3FFA-441C-9156-D57957086C23}" type="presParOf" srcId="{2EBADF60-02FC-462D-B50C-8EB78014EBC2}" destId="{0FA51672-6AB7-4AA0-834A-75611B0EDB51}" srcOrd="2" destOrd="0" presId="urn:microsoft.com/office/officeart/2005/8/layout/default"/>
    <dgm:cxn modelId="{B11D61B6-6E83-46FE-8960-3EBE859F8297}" type="presParOf" srcId="{2EBADF60-02FC-462D-B50C-8EB78014EBC2}" destId="{947B2F79-4787-437A-8AAC-70917FFCF94F}" srcOrd="3" destOrd="0" presId="urn:microsoft.com/office/officeart/2005/8/layout/default"/>
    <dgm:cxn modelId="{92666FF1-3DFE-4A09-B677-B0F5DE791859}" type="presParOf" srcId="{2EBADF60-02FC-462D-B50C-8EB78014EBC2}" destId="{48E0C99E-019A-4B6C-87CC-4C9CB8EEBFED}" srcOrd="4" destOrd="0" presId="urn:microsoft.com/office/officeart/2005/8/layout/default"/>
    <dgm:cxn modelId="{8ACF1643-3AB5-4132-BA41-84E79A21C17C}" type="presParOf" srcId="{2EBADF60-02FC-462D-B50C-8EB78014EBC2}" destId="{DD5E2F7C-A938-4803-BB74-DDE396741434}" srcOrd="5" destOrd="0" presId="urn:microsoft.com/office/officeart/2005/8/layout/default"/>
    <dgm:cxn modelId="{A473581F-FFBB-4A64-BC2F-7189F60D2D74}" type="presParOf" srcId="{2EBADF60-02FC-462D-B50C-8EB78014EBC2}" destId="{7AB4E1B7-AF1B-458F-9AC9-EA72DD2972CA}" srcOrd="6" destOrd="0" presId="urn:microsoft.com/office/officeart/2005/8/layout/default"/>
    <dgm:cxn modelId="{00827C2B-0DB7-4660-B0CD-A8A41E52F232}" type="presParOf" srcId="{2EBADF60-02FC-462D-B50C-8EB78014EBC2}" destId="{E43FE3C9-629D-4407-B289-44E975E921D3}" srcOrd="7" destOrd="0" presId="urn:microsoft.com/office/officeart/2005/8/layout/default"/>
    <dgm:cxn modelId="{9751F473-E85A-4C82-BE05-B21CC53CF084}" type="presParOf" srcId="{2EBADF60-02FC-462D-B50C-8EB78014EBC2}" destId="{4016E2DA-740C-4192-85D0-738D5E76320F}" srcOrd="8" destOrd="0" presId="urn:microsoft.com/office/officeart/2005/8/layout/default"/>
    <dgm:cxn modelId="{CE9341B7-3688-43AC-B209-345B672DB0FF}" type="presParOf" srcId="{2EBADF60-02FC-462D-B50C-8EB78014EBC2}" destId="{C0E152DF-6502-45CE-9D84-056BB5DD0384}" srcOrd="9" destOrd="0" presId="urn:microsoft.com/office/officeart/2005/8/layout/default"/>
    <dgm:cxn modelId="{428BDE6B-B4A1-4D64-9725-E64BBABFAEB4}" type="presParOf" srcId="{2EBADF60-02FC-462D-B50C-8EB78014EBC2}" destId="{EB7C0A86-13B5-4ECE-AD0B-5EAC8A34BD03}" srcOrd="10" destOrd="0" presId="urn:microsoft.com/office/officeart/2005/8/layout/default"/>
    <dgm:cxn modelId="{DE0C7C67-9DBD-4CCC-A069-E7AEAE01E998}" type="presParOf" srcId="{2EBADF60-02FC-462D-B50C-8EB78014EBC2}" destId="{8D42B4AF-0012-461A-AA76-D380DAECA3D3}" srcOrd="11" destOrd="0" presId="urn:microsoft.com/office/officeart/2005/8/layout/default"/>
    <dgm:cxn modelId="{B66BBB09-2200-430B-BBE2-867E7EBC6C6A}" type="presParOf" srcId="{2EBADF60-02FC-462D-B50C-8EB78014EBC2}" destId="{A531CD1A-CB8E-4351-B216-1A32D6E19785}" srcOrd="12" destOrd="0" presId="urn:microsoft.com/office/officeart/2005/8/layout/default"/>
    <dgm:cxn modelId="{696F39D5-7B0B-4013-862F-84E4AD6BCE65}" type="presParOf" srcId="{2EBADF60-02FC-462D-B50C-8EB78014EBC2}" destId="{A9D7DC96-E720-4589-A0F1-026DED14DC5B}" srcOrd="13" destOrd="0" presId="urn:microsoft.com/office/officeart/2005/8/layout/default"/>
    <dgm:cxn modelId="{CF1032FB-68DA-4251-B030-5000B7CD9E1E}" type="presParOf" srcId="{2EBADF60-02FC-462D-B50C-8EB78014EBC2}" destId="{68C02CB7-1CFE-48B9-AF58-094C9FB984F8}" srcOrd="14" destOrd="0" presId="urn:microsoft.com/office/officeart/2005/8/layout/default"/>
    <dgm:cxn modelId="{D4AAC1FD-169D-4B2F-BF6B-9C2B5B62F8AA}" type="presParOf" srcId="{2EBADF60-02FC-462D-B50C-8EB78014EBC2}" destId="{94F21204-FD2D-4F12-A4E2-775F1E0B8C71}" srcOrd="15" destOrd="0" presId="urn:microsoft.com/office/officeart/2005/8/layout/default"/>
    <dgm:cxn modelId="{D4789506-76C7-4B18-BAB4-A91F884CD7E4}" type="presParOf" srcId="{2EBADF60-02FC-462D-B50C-8EB78014EBC2}" destId="{4F9EE3E9-73E2-420C-91B8-C7619370E6FD}" srcOrd="16" destOrd="0" presId="urn:microsoft.com/office/officeart/2005/8/layout/default"/>
    <dgm:cxn modelId="{B23A6E69-6ACE-4F55-8E0B-2376732E42B6}" type="presParOf" srcId="{2EBADF60-02FC-462D-B50C-8EB78014EBC2}" destId="{81A4C462-E72D-468F-B29B-81D69B9835BD}" srcOrd="17" destOrd="0" presId="urn:microsoft.com/office/officeart/2005/8/layout/default"/>
    <dgm:cxn modelId="{F21CCEEF-048F-4D92-9CF1-886C32AF17B9}" type="presParOf" srcId="{2EBADF60-02FC-462D-B50C-8EB78014EBC2}" destId="{B490F281-AF4B-407D-B548-49B14BB494B6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4D583F-6613-4449-AA36-D2CAC124EAB0}">
      <dsp:nvSpPr>
        <dsp:cNvPr id="0" name=""/>
        <dsp:cNvSpPr/>
      </dsp:nvSpPr>
      <dsp:spPr>
        <a:xfrm>
          <a:off x="0" y="44556"/>
          <a:ext cx="1527018" cy="9162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/>
            <a:t>Subtractive Manufacturing</a:t>
          </a:r>
        </a:p>
      </dsp:txBody>
      <dsp:txXfrm>
        <a:off x="0" y="44556"/>
        <a:ext cx="1527018" cy="916211"/>
      </dsp:txXfrm>
    </dsp:sp>
    <dsp:sp modelId="{0FA51672-6AB7-4AA0-834A-75611B0EDB51}">
      <dsp:nvSpPr>
        <dsp:cNvPr id="0" name=""/>
        <dsp:cNvSpPr/>
      </dsp:nvSpPr>
      <dsp:spPr>
        <a:xfrm>
          <a:off x="1679720" y="44556"/>
          <a:ext cx="1527018" cy="9162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/>
            <a:t>Robotics</a:t>
          </a:r>
        </a:p>
      </dsp:txBody>
      <dsp:txXfrm>
        <a:off x="1679720" y="44556"/>
        <a:ext cx="1527018" cy="916211"/>
      </dsp:txXfrm>
    </dsp:sp>
    <dsp:sp modelId="{48E0C99E-019A-4B6C-87CC-4C9CB8EEBFED}">
      <dsp:nvSpPr>
        <dsp:cNvPr id="0" name=""/>
        <dsp:cNvSpPr/>
      </dsp:nvSpPr>
      <dsp:spPr>
        <a:xfrm>
          <a:off x="3359440" y="48120"/>
          <a:ext cx="1527018" cy="9162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Additive Manufacturing</a:t>
          </a:r>
        </a:p>
      </dsp:txBody>
      <dsp:txXfrm>
        <a:off x="3359440" y="48120"/>
        <a:ext cx="1527018" cy="916211"/>
      </dsp:txXfrm>
    </dsp:sp>
    <dsp:sp modelId="{7AB4E1B7-AF1B-458F-9AC9-EA72DD2972CA}">
      <dsp:nvSpPr>
        <dsp:cNvPr id="0" name=""/>
        <dsp:cNvSpPr/>
      </dsp:nvSpPr>
      <dsp:spPr>
        <a:xfrm>
          <a:off x="0" y="1113469"/>
          <a:ext cx="1527018" cy="9162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/>
            <a:t>Metrology</a:t>
          </a:r>
        </a:p>
      </dsp:txBody>
      <dsp:txXfrm>
        <a:off x="0" y="1113469"/>
        <a:ext cx="1527018" cy="916211"/>
      </dsp:txXfrm>
    </dsp:sp>
    <dsp:sp modelId="{4016E2DA-740C-4192-85D0-738D5E76320F}">
      <dsp:nvSpPr>
        <dsp:cNvPr id="0" name=""/>
        <dsp:cNvSpPr/>
      </dsp:nvSpPr>
      <dsp:spPr>
        <a:xfrm>
          <a:off x="1679720" y="1113469"/>
          <a:ext cx="1527018" cy="9162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/>
            <a:t>Computer Science</a:t>
          </a:r>
        </a:p>
      </dsp:txBody>
      <dsp:txXfrm>
        <a:off x="1679720" y="1113469"/>
        <a:ext cx="1527018" cy="916211"/>
      </dsp:txXfrm>
    </dsp:sp>
    <dsp:sp modelId="{EB7C0A86-13B5-4ECE-AD0B-5EAC8A34BD03}">
      <dsp:nvSpPr>
        <dsp:cNvPr id="0" name=""/>
        <dsp:cNvSpPr/>
      </dsp:nvSpPr>
      <dsp:spPr>
        <a:xfrm>
          <a:off x="3359440" y="1113469"/>
          <a:ext cx="1527018" cy="9162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Material Science</a:t>
          </a:r>
        </a:p>
      </dsp:txBody>
      <dsp:txXfrm>
        <a:off x="3359440" y="1113469"/>
        <a:ext cx="1527018" cy="916211"/>
      </dsp:txXfrm>
    </dsp:sp>
    <dsp:sp modelId="{A531CD1A-CB8E-4351-B216-1A32D6E19785}">
      <dsp:nvSpPr>
        <dsp:cNvPr id="0" name=""/>
        <dsp:cNvSpPr/>
      </dsp:nvSpPr>
      <dsp:spPr>
        <a:xfrm>
          <a:off x="0" y="2182382"/>
          <a:ext cx="1527018" cy="9162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/>
            <a:t>Future Programs</a:t>
          </a:r>
        </a:p>
      </dsp:txBody>
      <dsp:txXfrm>
        <a:off x="0" y="2182382"/>
        <a:ext cx="1527018" cy="916211"/>
      </dsp:txXfrm>
    </dsp:sp>
    <dsp:sp modelId="{68C02CB7-1CFE-48B9-AF58-094C9FB984F8}">
      <dsp:nvSpPr>
        <dsp:cNvPr id="0" name=""/>
        <dsp:cNvSpPr/>
      </dsp:nvSpPr>
      <dsp:spPr>
        <a:xfrm>
          <a:off x="1679720" y="2182382"/>
          <a:ext cx="1527018" cy="9162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/>
            <a:t>Gen Ed</a:t>
          </a:r>
        </a:p>
      </dsp:txBody>
      <dsp:txXfrm>
        <a:off x="1679720" y="2182382"/>
        <a:ext cx="1527018" cy="916211"/>
      </dsp:txXfrm>
    </dsp:sp>
    <dsp:sp modelId="{4F9EE3E9-73E2-420C-91B8-C7619370E6FD}">
      <dsp:nvSpPr>
        <dsp:cNvPr id="0" name=""/>
        <dsp:cNvSpPr/>
      </dsp:nvSpPr>
      <dsp:spPr>
        <a:xfrm>
          <a:off x="3359440" y="2182382"/>
          <a:ext cx="1527018" cy="9162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/>
            <a:t>Computer Labs</a:t>
          </a:r>
        </a:p>
      </dsp:txBody>
      <dsp:txXfrm>
        <a:off x="3359440" y="2182382"/>
        <a:ext cx="1527018" cy="916211"/>
      </dsp:txXfrm>
    </dsp:sp>
    <dsp:sp modelId="{B490F281-AF4B-407D-B548-49B14BB494B6}">
      <dsp:nvSpPr>
        <dsp:cNvPr id="0" name=""/>
        <dsp:cNvSpPr/>
      </dsp:nvSpPr>
      <dsp:spPr>
        <a:xfrm>
          <a:off x="1679720" y="3251295"/>
          <a:ext cx="1527018" cy="9162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/>
            <a:t>Running Start</a:t>
          </a:r>
        </a:p>
      </dsp:txBody>
      <dsp:txXfrm>
        <a:off x="1679720" y="3251295"/>
        <a:ext cx="1527018" cy="9162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D3145-9D1B-4C37-A8FF-4D4D74942D7B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34B49-D776-4D24-9D48-6BEF4BA45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95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4D235-EFB5-E44B-9A88-4C440AE0EC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02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51E3B-7728-4061-BD55-151597025E29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C6D01-5F84-46DE-AEF5-79242FB96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94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51E3B-7728-4061-BD55-151597025E29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C6D01-5F84-46DE-AEF5-79242FB96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44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51E3B-7728-4061-BD55-151597025E29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C6D01-5F84-46DE-AEF5-79242FB96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91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08000"/>
            <a:ext cx="12192000" cy="635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51E3B-7728-4061-BD55-151597025E29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C6D01-5F84-46DE-AEF5-79242FB9697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4754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0017760" y="75974"/>
            <a:ext cx="1574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| Clark College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662160" y="91363"/>
            <a:ext cx="46736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3044675E-6067-D749-B2A4-ACD7C16916DB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838200" y="654875"/>
            <a:ext cx="10515600" cy="1035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3278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51E3B-7728-4061-BD55-151597025E29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C6D01-5F84-46DE-AEF5-79242FB96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24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51E3B-7728-4061-BD55-151597025E29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C6D01-5F84-46DE-AEF5-79242FB96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85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51E3B-7728-4061-BD55-151597025E29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C6D01-5F84-46DE-AEF5-79242FB96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59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51E3B-7728-4061-BD55-151597025E29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C6D01-5F84-46DE-AEF5-79242FB96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28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51E3B-7728-4061-BD55-151597025E29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C6D01-5F84-46DE-AEF5-79242FB96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28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51E3B-7728-4061-BD55-151597025E29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C6D01-5F84-46DE-AEF5-79242FB96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9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51E3B-7728-4061-BD55-151597025E29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C6D01-5F84-46DE-AEF5-79242FB96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9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51E3B-7728-4061-BD55-151597025E29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C6D01-5F84-46DE-AEF5-79242FB96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12192000" cy="635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944" y="1233659"/>
            <a:ext cx="6703622" cy="3194650"/>
          </a:xfrm>
        </p:spPr>
        <p:txBody>
          <a:bodyPr anchor="t">
            <a:norm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Clark College at </a:t>
            </a:r>
            <a:r>
              <a:rPr lang="en-US" b="1" dirty="0" err="1">
                <a:solidFill>
                  <a:schemeClr val="bg1"/>
                </a:solidFill>
              </a:rPr>
              <a:t>Boschma</a:t>
            </a:r>
            <a:r>
              <a:rPr lang="en-US" b="1" dirty="0">
                <a:solidFill>
                  <a:schemeClr val="bg1"/>
                </a:solidFill>
              </a:rPr>
              <a:t> Farm</a:t>
            </a:r>
            <a:endParaRPr lang="en-US" sz="50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944" y="3734039"/>
            <a:ext cx="4897121" cy="329405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</a:rPr>
              <a:t>Project Update</a:t>
            </a:r>
          </a:p>
          <a:p>
            <a:pPr algn="l"/>
            <a:r>
              <a:rPr lang="en-US" sz="3200" dirty="0">
                <a:solidFill>
                  <a:schemeClr val="bg1"/>
                </a:solidFill>
              </a:rPr>
              <a:t>December 7, 2021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4754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07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1432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/>
              <a:t>Senator Cantwell</a:t>
            </a:r>
          </a:p>
          <a:p>
            <a:pPr marL="0" indent="0" algn="ctr">
              <a:buNone/>
            </a:pPr>
            <a:r>
              <a:rPr lang="en-US" dirty="0"/>
              <a:t>Clark College Foundation </a:t>
            </a:r>
          </a:p>
          <a:p>
            <a:pPr marL="0" indent="0" algn="ctr">
              <a:buNone/>
            </a:pPr>
            <a:r>
              <a:rPr lang="en-US" dirty="0"/>
              <a:t>Donors and Alumni </a:t>
            </a:r>
          </a:p>
          <a:p>
            <a:pPr marL="0" indent="0" algn="ctr">
              <a:buNone/>
            </a:pPr>
            <a:r>
              <a:rPr lang="en-US" dirty="0"/>
              <a:t>City of Ridgefield</a:t>
            </a:r>
          </a:p>
          <a:p>
            <a:pPr marL="0" indent="0" algn="ctr">
              <a:buNone/>
            </a:pPr>
            <a:r>
              <a:rPr lang="en-US" dirty="0"/>
              <a:t>Cowlitz Tribe </a:t>
            </a:r>
          </a:p>
          <a:p>
            <a:pPr marL="0" indent="0" algn="ctr">
              <a:buNone/>
            </a:pPr>
            <a:r>
              <a:rPr lang="en-US" dirty="0"/>
              <a:t>Port of Ridgefield </a:t>
            </a:r>
          </a:p>
          <a:p>
            <a:pPr marL="0" indent="0" algn="ctr">
              <a:buNone/>
            </a:pPr>
            <a:r>
              <a:rPr lang="en-US" dirty="0"/>
              <a:t>Workforce SW Washington </a:t>
            </a:r>
          </a:p>
          <a:p>
            <a:pPr marL="0" indent="0" algn="ctr">
              <a:buNone/>
            </a:pPr>
            <a:r>
              <a:rPr lang="en-US" dirty="0" err="1"/>
              <a:t>CREDC</a:t>
            </a:r>
            <a:endParaRPr lang="en-US" dirty="0"/>
          </a:p>
          <a:p>
            <a:pPr marL="0" indent="0" algn="ctr">
              <a:buNone/>
            </a:pPr>
            <a:r>
              <a:rPr lang="en-US"/>
              <a:t>Department </a:t>
            </a:r>
            <a:r>
              <a:rPr lang="en-US" dirty="0"/>
              <a:t>of Enterprise Services</a:t>
            </a:r>
          </a:p>
          <a:p>
            <a:pPr marL="0" indent="0" algn="ctr">
              <a:buNone/>
            </a:pPr>
            <a:r>
              <a:rPr lang="en-US"/>
              <a:t>And </a:t>
            </a:r>
            <a:r>
              <a:rPr lang="en-US" dirty="0"/>
              <a:t>many others!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 to our partners and supporters!</a:t>
            </a:r>
          </a:p>
        </p:txBody>
      </p:sp>
    </p:spTree>
    <p:extLst>
      <p:ext uri="{BB962C8B-B14F-4D97-AF65-F5344CB8AC3E}">
        <p14:creationId xmlns:p14="http://schemas.microsoft.com/office/powerpoint/2010/main" val="2379705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en-US" dirty="0"/>
              <a:t>Continue to support and promote the project</a:t>
            </a:r>
          </a:p>
          <a:p>
            <a:pPr lvl="0"/>
            <a:r>
              <a:rPr lang="en-US" dirty="0"/>
              <a:t>Receive regular updates on project logistics</a:t>
            </a:r>
          </a:p>
          <a:p>
            <a:pPr lvl="0"/>
            <a:r>
              <a:rPr lang="en-US" dirty="0"/>
              <a:t>Ask questions!</a:t>
            </a:r>
            <a:endParaRPr lang="en-US" sz="18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Request</a:t>
            </a:r>
          </a:p>
        </p:txBody>
      </p:sp>
      <p:pic>
        <p:nvPicPr>
          <p:cNvPr id="4" name="Picture 3" descr="Students working in a green house and smiling students outside of an office.">
            <a:extLst>
              <a:ext uri="{FF2B5EF4-FFF2-40B4-BE49-F238E27FC236}">
                <a16:creationId xmlns:a16="http://schemas.microsoft.com/office/drawing/2014/main" id="{D7233C43-C3A7-43B4-919D-D757073B5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25279" r="38723" b="494"/>
          <a:stretch/>
        </p:blipFill>
        <p:spPr>
          <a:xfrm>
            <a:off x="6425063" y="1825625"/>
            <a:ext cx="4727608" cy="3529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1865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7250" y="952500"/>
            <a:ext cx="10477500" cy="5503863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6000" b="1" dirty="0"/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1127413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4561573" cy="4351338"/>
          </a:xfrm>
        </p:spPr>
        <p:txBody>
          <a:bodyPr/>
          <a:lstStyle/>
          <a:p>
            <a:r>
              <a:rPr lang="en-US" dirty="0"/>
              <a:t>Visioning process </a:t>
            </a:r>
          </a:p>
          <a:p>
            <a:r>
              <a:rPr lang="en-US" dirty="0"/>
              <a:t>Business planning committee and plan</a:t>
            </a:r>
          </a:p>
          <a:p>
            <a:r>
              <a:rPr lang="en-US" dirty="0"/>
              <a:t>Project management team</a:t>
            </a:r>
          </a:p>
          <a:p>
            <a:r>
              <a:rPr lang="en-US" dirty="0"/>
              <a:t>Budget needs  </a:t>
            </a:r>
          </a:p>
          <a:p>
            <a:r>
              <a:rPr lang="en-US" dirty="0"/>
              <a:t>Path forward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tudents working in a green house and smiling students outside of an office.">
            <a:extLst>
              <a:ext uri="{FF2B5EF4-FFF2-40B4-BE49-F238E27FC236}">
                <a16:creationId xmlns:a16="http://schemas.microsoft.com/office/drawing/2014/main" id="{D7233C43-C3A7-43B4-919D-D757073B5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59" t="23008" r="-236" b="2765"/>
          <a:stretch/>
        </p:blipFill>
        <p:spPr>
          <a:xfrm>
            <a:off x="6444113" y="1825625"/>
            <a:ext cx="4727608" cy="3529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838200" y="654875"/>
            <a:ext cx="10515600" cy="1035813"/>
          </a:xfrm>
        </p:spPr>
        <p:txBody>
          <a:bodyPr/>
          <a:lstStyle/>
          <a:p>
            <a:r>
              <a:rPr lang="en-US" dirty="0"/>
              <a:t>Planning Process</a:t>
            </a:r>
          </a:p>
        </p:txBody>
      </p:sp>
      <p:pic>
        <p:nvPicPr>
          <p:cNvPr id="6" name="Picture 5" descr="Students working in a green house and smiling students outside of an office.">
            <a:extLst>
              <a:ext uri="{FF2B5EF4-FFF2-40B4-BE49-F238E27FC236}">
                <a16:creationId xmlns:a16="http://schemas.microsoft.com/office/drawing/2014/main" id="{D7233C43-C3A7-43B4-919D-D757073B5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59" t="23008" r="-236" b="2765"/>
          <a:stretch/>
        </p:blipFill>
        <p:spPr>
          <a:xfrm>
            <a:off x="6425063" y="1825625"/>
            <a:ext cx="4727608" cy="3529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49212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Ariel View of Property</a:t>
            </a:r>
          </a:p>
        </p:txBody>
      </p:sp>
      <p:pic>
        <p:nvPicPr>
          <p:cNvPr id="4" name="Picture 3" descr="Ariel image of Boschma Farms property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343" y="1690688"/>
            <a:ext cx="7693502" cy="448312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66070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marL="285750" indent="-285750">
              <a:spcBef>
                <a:spcPts val="1200"/>
              </a:spcBef>
            </a:pPr>
            <a:r>
              <a:rPr lang="en-US" dirty="0"/>
              <a:t>Partnership with the Foundation </a:t>
            </a:r>
          </a:p>
          <a:p>
            <a:pPr marL="285750" indent="-285750">
              <a:spcBef>
                <a:spcPts val="1200"/>
              </a:spcBef>
            </a:pPr>
            <a:r>
              <a:rPr lang="en-US" dirty="0"/>
              <a:t>Interaction between properties and services </a:t>
            </a:r>
          </a:p>
          <a:p>
            <a:pPr marL="285750" indent="-285750">
              <a:spcBef>
                <a:spcPts val="1200"/>
              </a:spcBef>
            </a:pPr>
            <a:r>
              <a:rPr lang="en-US" dirty="0"/>
              <a:t>Sewer and road easements </a:t>
            </a:r>
          </a:p>
          <a:p>
            <a:pPr marL="285750" indent="-285750">
              <a:spcBef>
                <a:spcPts val="1200"/>
              </a:spcBef>
            </a:pPr>
            <a:r>
              <a:rPr lang="en-US" dirty="0"/>
              <a:t>Wetlands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Boschma</a:t>
            </a:r>
            <a:r>
              <a:rPr lang="en-US" dirty="0"/>
              <a:t> Farms proposed site planning with the Foundation</a:t>
            </a:r>
          </a:p>
        </p:txBody>
      </p:sp>
      <p:pic>
        <p:nvPicPr>
          <p:cNvPr id="4" name="Picture 3" descr="Image of proposed site plan for Clark College and The Clark College Foundation at Boschma Farms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25625"/>
            <a:ext cx="5338476" cy="461647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51862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marL="285750" indent="-285750">
              <a:spcBef>
                <a:spcPts val="1200"/>
              </a:spcBef>
            </a:pPr>
            <a:r>
              <a:rPr lang="en-US" dirty="0"/>
              <a:t>Pioneer St. completed to end of highlighted extent</a:t>
            </a:r>
          </a:p>
          <a:p>
            <a:pPr marL="285750" indent="-285750">
              <a:spcBef>
                <a:spcPts val="1200"/>
              </a:spcBef>
            </a:pPr>
            <a:r>
              <a:rPr lang="en-US" dirty="0"/>
              <a:t>City of Ridgefield expects to bid roundabout around April 2022</a:t>
            </a:r>
          </a:p>
          <a:p>
            <a:pPr marL="285750" indent="-285750">
              <a:spcBef>
                <a:spcPts val="1200"/>
              </a:spcBef>
            </a:pPr>
            <a:r>
              <a:rPr lang="en-US" dirty="0"/>
              <a:t>City requesting ROW shown for extending north roundabout artery into Clark property</a:t>
            </a:r>
          </a:p>
          <a:p>
            <a:pPr marL="285750" indent="-285750">
              <a:spcBef>
                <a:spcPts val="1200"/>
              </a:spcBef>
            </a:pPr>
            <a:r>
              <a:rPr lang="en-US" dirty="0"/>
              <a:t>City is also asking for </a:t>
            </a:r>
            <a:r>
              <a:rPr lang="en-US" dirty="0" err="1"/>
              <a:t>stormwater</a:t>
            </a:r>
            <a:r>
              <a:rPr lang="en-US" dirty="0"/>
              <a:t> easements Pioneer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Pioneer Street frontage</a:t>
            </a:r>
          </a:p>
        </p:txBody>
      </p:sp>
      <p:pic>
        <p:nvPicPr>
          <p:cNvPr id="5" name="Picture 4" descr="Diagram of Pioneer Street frontage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792" y="2226046"/>
            <a:ext cx="5764829" cy="285329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8364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742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Design at 90% completion stage; out to bid around April 2022</a:t>
            </a:r>
          </a:p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Pioneer St. Roundabout</a:t>
            </a:r>
          </a:p>
        </p:txBody>
      </p:sp>
      <p:pic>
        <p:nvPicPr>
          <p:cNvPr id="4" name="Picture 3" descr="Diagram of Pioneer Street Roundabout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444" y="2569315"/>
            <a:ext cx="3649862" cy="36165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riel view conceptual image of Pioneer Street Roundabout."/>
          <p:cNvPicPr/>
          <p:nvPr/>
        </p:nvPicPr>
        <p:blipFill rotWithShape="1">
          <a:blip r:embed="rId3"/>
          <a:srcRect l="41850" b="17164"/>
          <a:stretch/>
        </p:blipFill>
        <p:spPr bwMode="auto">
          <a:xfrm>
            <a:off x="6958676" y="5039423"/>
            <a:ext cx="2553782" cy="11464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Conceptual image of Pioneer Street Roundabout."/>
          <p:cNvPicPr/>
          <p:nvPr/>
        </p:nvPicPr>
        <p:blipFill rotWithShape="1">
          <a:blip r:embed="rId4"/>
          <a:srcRect l="42173" t="375" r="62" b="12784"/>
          <a:stretch/>
        </p:blipFill>
        <p:spPr bwMode="auto">
          <a:xfrm>
            <a:off x="6971372" y="2577258"/>
            <a:ext cx="2566479" cy="11457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Conceptual image of Pioneer Street Roundabout."/>
          <p:cNvPicPr/>
          <p:nvPr/>
        </p:nvPicPr>
        <p:blipFill rotWithShape="1">
          <a:blip r:embed="rId5"/>
          <a:srcRect l="41201" t="1835" r="1219" b="27725"/>
          <a:stretch/>
        </p:blipFill>
        <p:spPr bwMode="auto">
          <a:xfrm>
            <a:off x="6958676" y="3808039"/>
            <a:ext cx="2566478" cy="11383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7197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Original Concept Floor Plan</a:t>
            </a:r>
          </a:p>
        </p:txBody>
      </p:sp>
      <p:pic>
        <p:nvPicPr>
          <p:cNvPr id="4" name="Picture 3" descr="Original Clark College at Boschma Farms floor plan showing first and second floors of proposed building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539" y="1632188"/>
            <a:ext cx="8918920" cy="48648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114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CCBM – Advanced Manufacturing Center Program Plan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9D1CD54-39B6-4A11-AF75-F7A5F43E1D3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12492963"/>
              </p:ext>
            </p:extLst>
          </p:nvPr>
        </p:nvGraphicFramePr>
        <p:xfrm>
          <a:off x="921912" y="1794021"/>
          <a:ext cx="4886459" cy="4212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7" descr="Image of a welder welding in a large pipe.">
            <a:extLst>
              <a:ext uri="{FF2B5EF4-FFF2-40B4-BE49-F238E27FC236}">
                <a16:creationId xmlns:a16="http://schemas.microsoft.com/office/drawing/2014/main" id="{B05A3386-D221-4810-80AF-671474824F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9" r="13151"/>
          <a:stretch/>
        </p:blipFill>
        <p:spPr>
          <a:xfrm>
            <a:off x="7031866" y="1842145"/>
            <a:ext cx="4001036" cy="4163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2399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Progressive DB High-Level Schedule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003926"/>
              </p:ext>
            </p:extLst>
          </p:nvPr>
        </p:nvGraphicFramePr>
        <p:xfrm>
          <a:off x="1333500" y="1690688"/>
          <a:ext cx="9499600" cy="476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Worksheet" r:id="rId3" imgW="7786938" imgH="3905250" progId="Excel.Sheet.12">
                  <p:embed/>
                </p:oleObj>
              </mc:Choice>
              <mc:Fallback>
                <p:oleObj name="Worksheet" r:id="rId3" imgW="7786938" imgH="3905250" progId="Excel.Shee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3500" y="1690688"/>
                        <a:ext cx="9499600" cy="4764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4893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2953</TotalTime>
  <Words>203</Words>
  <Application>Microsoft Office PowerPoint</Application>
  <PresentationFormat>Widescreen</PresentationFormat>
  <Paragraphs>56</Paragraphs>
  <Slides>12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Worksheet</vt:lpstr>
      <vt:lpstr>Clark College at Boschma Farm</vt:lpstr>
      <vt:lpstr>Planning Process</vt:lpstr>
      <vt:lpstr>Ariel View of Property</vt:lpstr>
      <vt:lpstr>Boschma Farms proposed site planning with the Foundation</vt:lpstr>
      <vt:lpstr>Pioneer Street frontage</vt:lpstr>
      <vt:lpstr>Pioneer St. Roundabout</vt:lpstr>
      <vt:lpstr>Original Concept Floor Plan</vt:lpstr>
      <vt:lpstr>CCBM – Advanced Manufacturing Center Program Plan</vt:lpstr>
      <vt:lpstr>Proposed Progressive DB High-Level Schedule</vt:lpstr>
      <vt:lpstr>Thank you to our partners and supporters!</vt:lpstr>
      <vt:lpstr>Request</vt:lpstr>
      <vt:lpstr>PowerPoint Presentation</vt:lpstr>
    </vt:vector>
  </TitlesOfParts>
  <Company>Clark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Damore, Kevin</dc:creator>
  <cp:lastModifiedBy>Watkins, Jim</cp:lastModifiedBy>
  <cp:revision>15</cp:revision>
  <dcterms:created xsi:type="dcterms:W3CDTF">2021-11-02T18:49:20Z</dcterms:created>
  <dcterms:modified xsi:type="dcterms:W3CDTF">2021-12-06T23:06:20Z</dcterms:modified>
</cp:coreProperties>
</file>