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4"/>
  </p:sldMasterIdLst>
  <p:notesMasterIdLst>
    <p:notesMasterId r:id="rId28"/>
  </p:notesMasterIdLst>
  <p:sldIdLst>
    <p:sldId id="257" r:id="rId5"/>
    <p:sldId id="260" r:id="rId6"/>
    <p:sldId id="273" r:id="rId7"/>
    <p:sldId id="262" r:id="rId8"/>
    <p:sldId id="258" r:id="rId9"/>
    <p:sldId id="259" r:id="rId10"/>
    <p:sldId id="261" r:id="rId11"/>
    <p:sldId id="265" r:id="rId12"/>
    <p:sldId id="266" r:id="rId13"/>
    <p:sldId id="263" r:id="rId14"/>
    <p:sldId id="264" r:id="rId15"/>
    <p:sldId id="267" r:id="rId16"/>
    <p:sldId id="268" r:id="rId17"/>
    <p:sldId id="269" r:id="rId18"/>
    <p:sldId id="270" r:id="rId19"/>
    <p:sldId id="271" r:id="rId20"/>
    <p:sldId id="272" r:id="rId21"/>
    <p:sldId id="277" r:id="rId22"/>
    <p:sldId id="274" r:id="rId23"/>
    <p:sldId id="278" r:id="rId24"/>
    <p:sldId id="275" r:id="rId25"/>
    <p:sldId id="276" r:id="rId26"/>
    <p:sldId id="27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7B36A-71EF-4EBA-A772-45343D388355}" v="38" dt="2023-08-12T00:54:46.864"/>
    <p1510:client id="{717BCFC4-F137-C812-9268-3E10373D2AED}" v="5" dt="2023-08-15T22:47:31.512"/>
    <p1510:client id="{8090F6C1-F14B-8B21-4CDE-B61957A00AB4}" v="85" dt="2023-08-15T18:48:10.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94242" autoAdjust="0"/>
  </p:normalViewPr>
  <p:slideViewPr>
    <p:cSldViewPr snapToGrid="0">
      <p:cViewPr varScale="1">
        <p:scale>
          <a:sx n="104" d="100"/>
          <a:sy n="104" d="100"/>
        </p:scale>
        <p:origin x="258" y="96"/>
      </p:cViewPr>
      <p:guideLst/>
    </p:cSldViewPr>
  </p:slideViewPr>
  <p:outlineViewPr>
    <p:cViewPr>
      <p:scale>
        <a:sx n="33" d="100"/>
        <a:sy n="33" d="100"/>
      </p:scale>
      <p:origin x="0" y="-129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48BE7-1D5C-4B85-AA77-FAAC3372AF5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06C53A6-2AF0-43C9-ACFB-101FEBAD15DB}">
      <dgm:prSet/>
      <dgm:spPr/>
      <dgm:t>
        <a:bodyPr/>
        <a:lstStyle/>
        <a:p>
          <a:r>
            <a:rPr lang="en-US"/>
            <a:t>Assessment workshops to train faculty on effective strategies</a:t>
          </a:r>
        </a:p>
      </dgm:t>
    </dgm:pt>
    <dgm:pt modelId="{20DC5B9D-76A8-493F-B307-74BDBB90443F}" type="parTrans" cxnId="{70A2172E-DA01-4766-9981-80B30003BF17}">
      <dgm:prSet/>
      <dgm:spPr/>
      <dgm:t>
        <a:bodyPr/>
        <a:lstStyle/>
        <a:p>
          <a:endParaRPr lang="en-US"/>
        </a:p>
      </dgm:t>
    </dgm:pt>
    <dgm:pt modelId="{7E9E362F-8437-4AD1-A578-EBFC0B59B8F7}" type="sibTrans" cxnId="{70A2172E-DA01-4766-9981-80B30003BF17}">
      <dgm:prSet/>
      <dgm:spPr/>
      <dgm:t>
        <a:bodyPr/>
        <a:lstStyle/>
        <a:p>
          <a:endParaRPr lang="en-US"/>
        </a:p>
      </dgm:t>
    </dgm:pt>
    <dgm:pt modelId="{75D6B763-8048-4B22-86B6-E1B32E2E3ACF}">
      <dgm:prSet/>
      <dgm:spPr/>
      <dgm:t>
        <a:bodyPr/>
        <a:lstStyle/>
        <a:p>
          <a:r>
            <a:rPr lang="en-US"/>
            <a:t>Continued funding for HelioCampus</a:t>
          </a:r>
        </a:p>
      </dgm:t>
    </dgm:pt>
    <dgm:pt modelId="{A29B20AF-4663-406D-9391-5CFB080D1A79}" type="parTrans" cxnId="{6EDCA859-5E38-42E3-B5F3-8CFB7031FD5B}">
      <dgm:prSet/>
      <dgm:spPr/>
      <dgm:t>
        <a:bodyPr/>
        <a:lstStyle/>
        <a:p>
          <a:endParaRPr lang="en-US"/>
        </a:p>
      </dgm:t>
    </dgm:pt>
    <dgm:pt modelId="{A1B6CF34-E151-43D6-AABC-C8A67AA182E3}" type="sibTrans" cxnId="{6EDCA859-5E38-42E3-B5F3-8CFB7031FD5B}">
      <dgm:prSet/>
      <dgm:spPr/>
      <dgm:t>
        <a:bodyPr/>
        <a:lstStyle/>
        <a:p>
          <a:endParaRPr lang="en-US"/>
        </a:p>
      </dgm:t>
    </dgm:pt>
    <dgm:pt modelId="{56299AE4-762A-4FC5-9955-D1B9A3E54374}">
      <dgm:prSet/>
      <dgm:spPr/>
      <dgm:t>
        <a:bodyPr/>
        <a:lstStyle/>
        <a:p>
          <a:r>
            <a:rPr lang="en-US"/>
            <a:t>Faculty support for course level assessment techniques </a:t>
          </a:r>
        </a:p>
      </dgm:t>
    </dgm:pt>
    <dgm:pt modelId="{50971BAD-24B3-4C5B-98D1-81020DC1990D}" type="parTrans" cxnId="{3E7A4322-C145-45A3-8974-87496C9097C3}">
      <dgm:prSet/>
      <dgm:spPr/>
      <dgm:t>
        <a:bodyPr/>
        <a:lstStyle/>
        <a:p>
          <a:endParaRPr lang="en-US"/>
        </a:p>
      </dgm:t>
    </dgm:pt>
    <dgm:pt modelId="{F4833F7A-060B-4B42-88E6-3F2FE4EAE123}" type="sibTrans" cxnId="{3E7A4322-C145-45A3-8974-87496C9097C3}">
      <dgm:prSet/>
      <dgm:spPr/>
      <dgm:t>
        <a:bodyPr/>
        <a:lstStyle/>
        <a:p>
          <a:endParaRPr lang="en-US"/>
        </a:p>
      </dgm:t>
    </dgm:pt>
    <dgm:pt modelId="{BF174231-4731-4F9F-B4E3-7936A1D1EB7B}">
      <dgm:prSet/>
      <dgm:spPr/>
      <dgm:t>
        <a:bodyPr/>
        <a:lstStyle/>
        <a:p>
          <a:r>
            <a:rPr lang="en-US"/>
            <a:t>FYE conference attendance and NWCCU Data Equity team funding</a:t>
          </a:r>
        </a:p>
      </dgm:t>
    </dgm:pt>
    <dgm:pt modelId="{A302871B-8CF3-4124-9B09-9C99D9DD259D}" type="parTrans" cxnId="{4217F0BB-70F7-44F1-A7BB-FC0E1EB921C2}">
      <dgm:prSet/>
      <dgm:spPr/>
      <dgm:t>
        <a:bodyPr/>
        <a:lstStyle/>
        <a:p>
          <a:endParaRPr lang="en-US"/>
        </a:p>
      </dgm:t>
    </dgm:pt>
    <dgm:pt modelId="{C1326C70-0A79-42A4-8E2F-120A87936A03}" type="sibTrans" cxnId="{4217F0BB-70F7-44F1-A7BB-FC0E1EB921C2}">
      <dgm:prSet/>
      <dgm:spPr/>
      <dgm:t>
        <a:bodyPr/>
        <a:lstStyle/>
        <a:p>
          <a:endParaRPr lang="en-US"/>
        </a:p>
      </dgm:t>
    </dgm:pt>
    <dgm:pt modelId="{E3263502-0A4C-4F29-A440-0177378D8A54}">
      <dgm:prSet/>
      <dgm:spPr/>
      <dgm:t>
        <a:bodyPr/>
        <a:lstStyle/>
        <a:p>
          <a:r>
            <a:rPr lang="en-US"/>
            <a:t>Alignment with Strategic Plan KPIs as they are developed</a:t>
          </a:r>
        </a:p>
      </dgm:t>
    </dgm:pt>
    <dgm:pt modelId="{7DBB6C23-8D33-4F4E-8C02-38A182966F58}" type="parTrans" cxnId="{748B5C15-04DD-4C4C-8A4F-2656887EA257}">
      <dgm:prSet/>
      <dgm:spPr/>
      <dgm:t>
        <a:bodyPr/>
        <a:lstStyle/>
        <a:p>
          <a:endParaRPr lang="en-US"/>
        </a:p>
      </dgm:t>
    </dgm:pt>
    <dgm:pt modelId="{D6A7C753-80C0-4247-8F58-A5E21A33A616}" type="sibTrans" cxnId="{748B5C15-04DD-4C4C-8A4F-2656887EA257}">
      <dgm:prSet/>
      <dgm:spPr/>
      <dgm:t>
        <a:bodyPr/>
        <a:lstStyle/>
        <a:p>
          <a:endParaRPr lang="en-US"/>
        </a:p>
      </dgm:t>
    </dgm:pt>
    <dgm:pt modelId="{E59BC5E2-D6AF-425A-AD45-F591A4B32E7B}" type="pres">
      <dgm:prSet presAssocID="{26748BE7-1D5C-4B85-AA77-FAAC3372AF58}" presName="linear" presStyleCnt="0">
        <dgm:presLayoutVars>
          <dgm:animLvl val="lvl"/>
          <dgm:resizeHandles val="exact"/>
        </dgm:presLayoutVars>
      </dgm:prSet>
      <dgm:spPr/>
    </dgm:pt>
    <dgm:pt modelId="{04881151-E8A3-40C1-BDAE-8B7A21D6EB7B}" type="pres">
      <dgm:prSet presAssocID="{706C53A6-2AF0-43C9-ACFB-101FEBAD15DB}" presName="parentText" presStyleLbl="node1" presStyleIdx="0" presStyleCnt="5">
        <dgm:presLayoutVars>
          <dgm:chMax val="0"/>
          <dgm:bulletEnabled val="1"/>
        </dgm:presLayoutVars>
      </dgm:prSet>
      <dgm:spPr/>
    </dgm:pt>
    <dgm:pt modelId="{D7CA825E-46B3-455B-9F90-AC05261B12F3}" type="pres">
      <dgm:prSet presAssocID="{7E9E362F-8437-4AD1-A578-EBFC0B59B8F7}" presName="spacer" presStyleCnt="0"/>
      <dgm:spPr/>
    </dgm:pt>
    <dgm:pt modelId="{FA621588-DC72-4B42-9699-95218A541E27}" type="pres">
      <dgm:prSet presAssocID="{75D6B763-8048-4B22-86B6-E1B32E2E3ACF}" presName="parentText" presStyleLbl="node1" presStyleIdx="1" presStyleCnt="5">
        <dgm:presLayoutVars>
          <dgm:chMax val="0"/>
          <dgm:bulletEnabled val="1"/>
        </dgm:presLayoutVars>
      </dgm:prSet>
      <dgm:spPr/>
    </dgm:pt>
    <dgm:pt modelId="{563D04A5-5495-424E-BE98-3376FB97DEA3}" type="pres">
      <dgm:prSet presAssocID="{A1B6CF34-E151-43D6-AABC-C8A67AA182E3}" presName="spacer" presStyleCnt="0"/>
      <dgm:spPr/>
    </dgm:pt>
    <dgm:pt modelId="{26EA441F-DB57-4394-8E9A-AC65D7A74966}" type="pres">
      <dgm:prSet presAssocID="{56299AE4-762A-4FC5-9955-D1B9A3E54374}" presName="parentText" presStyleLbl="node1" presStyleIdx="2" presStyleCnt="5">
        <dgm:presLayoutVars>
          <dgm:chMax val="0"/>
          <dgm:bulletEnabled val="1"/>
        </dgm:presLayoutVars>
      </dgm:prSet>
      <dgm:spPr/>
    </dgm:pt>
    <dgm:pt modelId="{A4078ED9-DBB5-49A7-AE87-2678E8514985}" type="pres">
      <dgm:prSet presAssocID="{F4833F7A-060B-4B42-88E6-3F2FE4EAE123}" presName="spacer" presStyleCnt="0"/>
      <dgm:spPr/>
    </dgm:pt>
    <dgm:pt modelId="{33B0E85B-8B8B-4229-AD00-472953CB611F}" type="pres">
      <dgm:prSet presAssocID="{BF174231-4731-4F9F-B4E3-7936A1D1EB7B}" presName="parentText" presStyleLbl="node1" presStyleIdx="3" presStyleCnt="5">
        <dgm:presLayoutVars>
          <dgm:chMax val="0"/>
          <dgm:bulletEnabled val="1"/>
        </dgm:presLayoutVars>
      </dgm:prSet>
      <dgm:spPr/>
    </dgm:pt>
    <dgm:pt modelId="{A762389F-80AF-4726-9F99-6AB9D534746F}" type="pres">
      <dgm:prSet presAssocID="{C1326C70-0A79-42A4-8E2F-120A87936A03}" presName="spacer" presStyleCnt="0"/>
      <dgm:spPr/>
    </dgm:pt>
    <dgm:pt modelId="{39609191-469F-43FB-8FEB-1BCBEA8EE4FE}" type="pres">
      <dgm:prSet presAssocID="{E3263502-0A4C-4F29-A440-0177378D8A54}" presName="parentText" presStyleLbl="node1" presStyleIdx="4" presStyleCnt="5">
        <dgm:presLayoutVars>
          <dgm:chMax val="0"/>
          <dgm:bulletEnabled val="1"/>
        </dgm:presLayoutVars>
      </dgm:prSet>
      <dgm:spPr/>
    </dgm:pt>
  </dgm:ptLst>
  <dgm:cxnLst>
    <dgm:cxn modelId="{748B5C15-04DD-4C4C-8A4F-2656887EA257}" srcId="{26748BE7-1D5C-4B85-AA77-FAAC3372AF58}" destId="{E3263502-0A4C-4F29-A440-0177378D8A54}" srcOrd="4" destOrd="0" parTransId="{7DBB6C23-8D33-4F4E-8C02-38A182966F58}" sibTransId="{D6A7C753-80C0-4247-8F58-A5E21A33A616}"/>
    <dgm:cxn modelId="{3E7A4322-C145-45A3-8974-87496C9097C3}" srcId="{26748BE7-1D5C-4B85-AA77-FAAC3372AF58}" destId="{56299AE4-762A-4FC5-9955-D1B9A3E54374}" srcOrd="2" destOrd="0" parTransId="{50971BAD-24B3-4C5B-98D1-81020DC1990D}" sibTransId="{F4833F7A-060B-4B42-88E6-3F2FE4EAE123}"/>
    <dgm:cxn modelId="{25ED6E28-0730-408A-BC79-B87D76380062}" type="presOf" srcId="{E3263502-0A4C-4F29-A440-0177378D8A54}" destId="{39609191-469F-43FB-8FEB-1BCBEA8EE4FE}" srcOrd="0" destOrd="0" presId="urn:microsoft.com/office/officeart/2005/8/layout/vList2"/>
    <dgm:cxn modelId="{70A2172E-DA01-4766-9981-80B30003BF17}" srcId="{26748BE7-1D5C-4B85-AA77-FAAC3372AF58}" destId="{706C53A6-2AF0-43C9-ACFB-101FEBAD15DB}" srcOrd="0" destOrd="0" parTransId="{20DC5B9D-76A8-493F-B307-74BDBB90443F}" sibTransId="{7E9E362F-8437-4AD1-A578-EBFC0B59B8F7}"/>
    <dgm:cxn modelId="{D810266E-18AC-4417-8D0C-39FC21503616}" type="presOf" srcId="{706C53A6-2AF0-43C9-ACFB-101FEBAD15DB}" destId="{04881151-E8A3-40C1-BDAE-8B7A21D6EB7B}" srcOrd="0" destOrd="0" presId="urn:microsoft.com/office/officeart/2005/8/layout/vList2"/>
    <dgm:cxn modelId="{76816873-0984-431F-A78F-499F331E6184}" type="presOf" srcId="{26748BE7-1D5C-4B85-AA77-FAAC3372AF58}" destId="{E59BC5E2-D6AF-425A-AD45-F591A4B32E7B}" srcOrd="0" destOrd="0" presId="urn:microsoft.com/office/officeart/2005/8/layout/vList2"/>
    <dgm:cxn modelId="{6EDCA859-5E38-42E3-B5F3-8CFB7031FD5B}" srcId="{26748BE7-1D5C-4B85-AA77-FAAC3372AF58}" destId="{75D6B763-8048-4B22-86B6-E1B32E2E3ACF}" srcOrd="1" destOrd="0" parTransId="{A29B20AF-4663-406D-9391-5CFB080D1A79}" sibTransId="{A1B6CF34-E151-43D6-AABC-C8A67AA182E3}"/>
    <dgm:cxn modelId="{C11055A0-85C1-423B-A2CB-1E6864636011}" type="presOf" srcId="{56299AE4-762A-4FC5-9955-D1B9A3E54374}" destId="{26EA441F-DB57-4394-8E9A-AC65D7A74966}" srcOrd="0" destOrd="0" presId="urn:microsoft.com/office/officeart/2005/8/layout/vList2"/>
    <dgm:cxn modelId="{4217F0BB-70F7-44F1-A7BB-FC0E1EB921C2}" srcId="{26748BE7-1D5C-4B85-AA77-FAAC3372AF58}" destId="{BF174231-4731-4F9F-B4E3-7936A1D1EB7B}" srcOrd="3" destOrd="0" parTransId="{A302871B-8CF3-4124-9B09-9C99D9DD259D}" sibTransId="{C1326C70-0A79-42A4-8E2F-120A87936A03}"/>
    <dgm:cxn modelId="{879D83DB-E9F4-4DE4-8DF1-22498DE55D7C}" type="presOf" srcId="{75D6B763-8048-4B22-86B6-E1B32E2E3ACF}" destId="{FA621588-DC72-4B42-9699-95218A541E27}" srcOrd="0" destOrd="0" presId="urn:microsoft.com/office/officeart/2005/8/layout/vList2"/>
    <dgm:cxn modelId="{72E865EB-C7B8-4D4A-8042-DEBA865F5C01}" type="presOf" srcId="{BF174231-4731-4F9F-B4E3-7936A1D1EB7B}" destId="{33B0E85B-8B8B-4229-AD00-472953CB611F}" srcOrd="0" destOrd="0" presId="urn:microsoft.com/office/officeart/2005/8/layout/vList2"/>
    <dgm:cxn modelId="{8C2079DC-4422-4D8C-A8C7-F547D6ACCCD2}" type="presParOf" srcId="{E59BC5E2-D6AF-425A-AD45-F591A4B32E7B}" destId="{04881151-E8A3-40C1-BDAE-8B7A21D6EB7B}" srcOrd="0" destOrd="0" presId="urn:microsoft.com/office/officeart/2005/8/layout/vList2"/>
    <dgm:cxn modelId="{727406FC-B758-44B3-8B78-24DDF1368BDC}" type="presParOf" srcId="{E59BC5E2-D6AF-425A-AD45-F591A4B32E7B}" destId="{D7CA825E-46B3-455B-9F90-AC05261B12F3}" srcOrd="1" destOrd="0" presId="urn:microsoft.com/office/officeart/2005/8/layout/vList2"/>
    <dgm:cxn modelId="{DA191464-B512-4CB7-8134-B4AB4CA22778}" type="presParOf" srcId="{E59BC5E2-D6AF-425A-AD45-F591A4B32E7B}" destId="{FA621588-DC72-4B42-9699-95218A541E27}" srcOrd="2" destOrd="0" presId="urn:microsoft.com/office/officeart/2005/8/layout/vList2"/>
    <dgm:cxn modelId="{B2356CCA-3FB5-41A6-9831-34E840E661E7}" type="presParOf" srcId="{E59BC5E2-D6AF-425A-AD45-F591A4B32E7B}" destId="{563D04A5-5495-424E-BE98-3376FB97DEA3}" srcOrd="3" destOrd="0" presId="urn:microsoft.com/office/officeart/2005/8/layout/vList2"/>
    <dgm:cxn modelId="{7B2049C3-80D7-4420-9811-4C62A1F39C42}" type="presParOf" srcId="{E59BC5E2-D6AF-425A-AD45-F591A4B32E7B}" destId="{26EA441F-DB57-4394-8E9A-AC65D7A74966}" srcOrd="4" destOrd="0" presId="urn:microsoft.com/office/officeart/2005/8/layout/vList2"/>
    <dgm:cxn modelId="{8418BEE3-12BF-4F63-B28F-0BC7E9270E63}" type="presParOf" srcId="{E59BC5E2-D6AF-425A-AD45-F591A4B32E7B}" destId="{A4078ED9-DBB5-49A7-AE87-2678E8514985}" srcOrd="5" destOrd="0" presId="urn:microsoft.com/office/officeart/2005/8/layout/vList2"/>
    <dgm:cxn modelId="{578DEF7B-E418-4E9C-B2C7-A845BF4673CB}" type="presParOf" srcId="{E59BC5E2-D6AF-425A-AD45-F591A4B32E7B}" destId="{33B0E85B-8B8B-4229-AD00-472953CB611F}" srcOrd="6" destOrd="0" presId="urn:microsoft.com/office/officeart/2005/8/layout/vList2"/>
    <dgm:cxn modelId="{F7A733A1-1D38-4975-BFF6-01E048F1C0F3}" type="presParOf" srcId="{E59BC5E2-D6AF-425A-AD45-F591A4B32E7B}" destId="{A762389F-80AF-4726-9F99-6AB9D534746F}" srcOrd="7" destOrd="0" presId="urn:microsoft.com/office/officeart/2005/8/layout/vList2"/>
    <dgm:cxn modelId="{7DB4F4FA-C157-45B1-A733-958B269E7941}" type="presParOf" srcId="{E59BC5E2-D6AF-425A-AD45-F591A4B32E7B}" destId="{39609191-469F-43FB-8FEB-1BCBEA8EE4F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81151-E8A3-40C1-BDAE-8B7A21D6EB7B}">
      <dsp:nvSpPr>
        <dsp:cNvPr id="0" name=""/>
        <dsp:cNvSpPr/>
      </dsp:nvSpPr>
      <dsp:spPr>
        <a:xfrm>
          <a:off x="0" y="59039"/>
          <a:ext cx="6692813" cy="8880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Assessment workshops to train faculty on effective strategies</a:t>
          </a:r>
        </a:p>
      </dsp:txBody>
      <dsp:txXfrm>
        <a:off x="43350" y="102389"/>
        <a:ext cx="6606113" cy="801330"/>
      </dsp:txXfrm>
    </dsp:sp>
    <dsp:sp modelId="{FA621588-DC72-4B42-9699-95218A541E27}">
      <dsp:nvSpPr>
        <dsp:cNvPr id="0" name=""/>
        <dsp:cNvSpPr/>
      </dsp:nvSpPr>
      <dsp:spPr>
        <a:xfrm>
          <a:off x="0" y="1013309"/>
          <a:ext cx="6692813" cy="888030"/>
        </a:xfrm>
        <a:prstGeom prst="roundRect">
          <a:avLst/>
        </a:prstGeom>
        <a:gradFill rotWithShape="0">
          <a:gsLst>
            <a:gs pos="0">
              <a:schemeClr val="accent2">
                <a:hueOff val="-209531"/>
                <a:satOff val="-2415"/>
                <a:lumOff val="540"/>
                <a:alphaOff val="0"/>
                <a:tint val="96000"/>
                <a:lumMod val="100000"/>
              </a:schemeClr>
            </a:gs>
            <a:gs pos="78000">
              <a:schemeClr val="accent2">
                <a:hueOff val="-209531"/>
                <a:satOff val="-2415"/>
                <a:lumOff val="54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Continued funding for HelioCampus</a:t>
          </a:r>
        </a:p>
      </dsp:txBody>
      <dsp:txXfrm>
        <a:off x="43350" y="1056659"/>
        <a:ext cx="6606113" cy="801330"/>
      </dsp:txXfrm>
    </dsp:sp>
    <dsp:sp modelId="{26EA441F-DB57-4394-8E9A-AC65D7A74966}">
      <dsp:nvSpPr>
        <dsp:cNvPr id="0" name=""/>
        <dsp:cNvSpPr/>
      </dsp:nvSpPr>
      <dsp:spPr>
        <a:xfrm>
          <a:off x="0" y="1967579"/>
          <a:ext cx="6692813" cy="888030"/>
        </a:xfrm>
        <a:prstGeom prst="roundRect">
          <a:avLst/>
        </a:prstGeom>
        <a:gradFill rotWithShape="0">
          <a:gsLst>
            <a:gs pos="0">
              <a:schemeClr val="accent2">
                <a:hueOff val="-419062"/>
                <a:satOff val="-4829"/>
                <a:lumOff val="1079"/>
                <a:alphaOff val="0"/>
                <a:tint val="96000"/>
                <a:lumMod val="100000"/>
              </a:schemeClr>
            </a:gs>
            <a:gs pos="78000">
              <a:schemeClr val="accent2">
                <a:hueOff val="-419062"/>
                <a:satOff val="-4829"/>
                <a:lumOff val="10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Faculty support for course level assessment techniques </a:t>
          </a:r>
        </a:p>
      </dsp:txBody>
      <dsp:txXfrm>
        <a:off x="43350" y="2010929"/>
        <a:ext cx="6606113" cy="801330"/>
      </dsp:txXfrm>
    </dsp:sp>
    <dsp:sp modelId="{33B0E85B-8B8B-4229-AD00-472953CB611F}">
      <dsp:nvSpPr>
        <dsp:cNvPr id="0" name=""/>
        <dsp:cNvSpPr/>
      </dsp:nvSpPr>
      <dsp:spPr>
        <a:xfrm>
          <a:off x="0" y="2921849"/>
          <a:ext cx="6692813" cy="888030"/>
        </a:xfrm>
        <a:prstGeom prst="roundRect">
          <a:avLst/>
        </a:prstGeom>
        <a:gradFill rotWithShape="0">
          <a:gsLst>
            <a:gs pos="0">
              <a:schemeClr val="accent2">
                <a:hueOff val="-628592"/>
                <a:satOff val="-7244"/>
                <a:lumOff val="1619"/>
                <a:alphaOff val="0"/>
                <a:tint val="96000"/>
                <a:lumMod val="100000"/>
              </a:schemeClr>
            </a:gs>
            <a:gs pos="78000">
              <a:schemeClr val="accent2">
                <a:hueOff val="-628592"/>
                <a:satOff val="-7244"/>
                <a:lumOff val="161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FYE conference attendance and NWCCU Data Equity team funding</a:t>
          </a:r>
        </a:p>
      </dsp:txBody>
      <dsp:txXfrm>
        <a:off x="43350" y="2965199"/>
        <a:ext cx="6606113" cy="801330"/>
      </dsp:txXfrm>
    </dsp:sp>
    <dsp:sp modelId="{39609191-469F-43FB-8FEB-1BCBEA8EE4FE}">
      <dsp:nvSpPr>
        <dsp:cNvPr id="0" name=""/>
        <dsp:cNvSpPr/>
      </dsp:nvSpPr>
      <dsp:spPr>
        <a:xfrm>
          <a:off x="0" y="3876120"/>
          <a:ext cx="6692813" cy="888030"/>
        </a:xfrm>
        <a:prstGeom prst="roundRect">
          <a:avLst/>
        </a:prstGeom>
        <a:gradFill rotWithShape="0">
          <a:gsLst>
            <a:gs pos="0">
              <a:schemeClr val="accent2">
                <a:hueOff val="-838123"/>
                <a:satOff val="-9658"/>
                <a:lumOff val="2159"/>
                <a:alphaOff val="0"/>
                <a:tint val="96000"/>
                <a:lumMod val="100000"/>
              </a:schemeClr>
            </a:gs>
            <a:gs pos="78000">
              <a:schemeClr val="accent2">
                <a:hueOff val="-838123"/>
                <a:satOff val="-9658"/>
                <a:lumOff val="215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Alignment with Strategic Plan KPIs as they are developed</a:t>
          </a:r>
        </a:p>
      </dsp:txBody>
      <dsp:txXfrm>
        <a:off x="43350" y="3919470"/>
        <a:ext cx="6606113" cy="8013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FC877-AA80-4F53-A81E-D1FD2B29F37C}"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25F06-4961-4F0B-BD58-E91E33D3781B}" type="slidenum">
              <a:rPr lang="en-US" smtClean="0"/>
              <a:t>‹#›</a:t>
            </a:fld>
            <a:endParaRPr lang="en-US"/>
          </a:p>
        </p:txBody>
      </p:sp>
    </p:spTree>
    <p:extLst>
      <p:ext uri="{BB962C8B-B14F-4D97-AF65-F5344CB8AC3E}">
        <p14:creationId xmlns:p14="http://schemas.microsoft.com/office/powerpoint/2010/main" val="99294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25F06-4961-4F0B-BD58-E91E33D3781B}" type="slidenum">
              <a:rPr lang="en-US" smtClean="0"/>
              <a:t>4</a:t>
            </a:fld>
            <a:endParaRPr lang="en-US"/>
          </a:p>
        </p:txBody>
      </p:sp>
    </p:spTree>
    <p:extLst>
      <p:ext uri="{BB962C8B-B14F-4D97-AF65-F5344CB8AC3E}">
        <p14:creationId xmlns:p14="http://schemas.microsoft.com/office/powerpoint/2010/main" val="363554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11185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299590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451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4075628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64614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2160352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1270798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364352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12961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E584-5CBD-4DDA-9660-5DAF156FF22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860827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7BE584-5CBD-4DDA-9660-5DAF156FF22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44759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7BE584-5CBD-4DDA-9660-5DAF156FF22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328148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7BE584-5CBD-4DDA-9660-5DAF156FF22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252435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BE584-5CBD-4DDA-9660-5DAF156FF22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403166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BE584-5CBD-4DDA-9660-5DAF156FF22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0634E-471E-4FA6-BA5D-35733B78936F}" type="slidenum">
              <a:rPr lang="en-US" smtClean="0"/>
              <a:t>‹#›</a:t>
            </a:fld>
            <a:endParaRPr lang="en-US"/>
          </a:p>
        </p:txBody>
      </p:sp>
    </p:spTree>
    <p:extLst>
      <p:ext uri="{BB962C8B-B14F-4D97-AF65-F5344CB8AC3E}">
        <p14:creationId xmlns:p14="http://schemas.microsoft.com/office/powerpoint/2010/main" val="1669651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0634E-471E-4FA6-BA5D-35733B78936F}" type="slidenum">
              <a:rPr lang="en-US" smtClean="0"/>
              <a:t>‹#›</a:t>
            </a:fld>
            <a:endParaRPr lang="en-US"/>
          </a:p>
        </p:txBody>
      </p:sp>
      <p:sp>
        <p:nvSpPr>
          <p:cNvPr id="5" name="Date Placeholder 4"/>
          <p:cNvSpPr>
            <a:spLocks noGrp="1"/>
          </p:cNvSpPr>
          <p:nvPr>
            <p:ph type="dt" sz="half" idx="10"/>
          </p:nvPr>
        </p:nvSpPr>
        <p:spPr/>
        <p:txBody>
          <a:bodyPr/>
          <a:lstStyle/>
          <a:p>
            <a:fld id="{D27BE584-5CBD-4DDA-9660-5DAF156FF22D}" type="datetimeFigureOut">
              <a:rPr lang="en-US" smtClean="0"/>
              <a:t>8/17/2023</a:t>
            </a:fld>
            <a:endParaRPr lang="en-US"/>
          </a:p>
        </p:txBody>
      </p:sp>
    </p:spTree>
    <p:extLst>
      <p:ext uri="{BB962C8B-B14F-4D97-AF65-F5344CB8AC3E}">
        <p14:creationId xmlns:p14="http://schemas.microsoft.com/office/powerpoint/2010/main" val="1793384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7BE584-5CBD-4DDA-9660-5DAF156FF22D}" type="datetimeFigureOut">
              <a:rPr lang="en-US" smtClean="0"/>
              <a:t>8/17/2023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EA0634E-471E-4FA6-BA5D-35733B78936F}" type="slidenum">
              <a:rPr lang="en-US" smtClean="0"/>
              <a:t>‹#›</a:t>
            </a:fld>
            <a:endParaRPr lang="en-US"/>
          </a:p>
        </p:txBody>
      </p:sp>
    </p:spTree>
    <p:extLst>
      <p:ext uri="{BB962C8B-B14F-4D97-AF65-F5344CB8AC3E}">
        <p14:creationId xmlns:p14="http://schemas.microsoft.com/office/powerpoint/2010/main" val="209833005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lark.edu/guided-pathways/penguin-pathways-podcas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lark.edu/academics/programs/"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www.clark.edu/academics/programs/advanced-manufacturing-and-mechanical/mechatronic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Title 7">
            <a:extLst>
              <a:ext uri="{FF2B5EF4-FFF2-40B4-BE49-F238E27FC236}">
                <a16:creationId xmlns:a16="http://schemas.microsoft.com/office/drawing/2014/main" id="{70958212-3CE8-6CA6-CBA2-C8BA7F0C463F}"/>
              </a:ext>
            </a:extLst>
          </p:cNvPr>
          <p:cNvSpPr txBox="1">
            <a:spLocks noGrp="1"/>
          </p:cNvSpPr>
          <p:nvPr>
            <p:ph type="title" idx="4294967295"/>
          </p:nvPr>
        </p:nvSpPr>
        <p:spPr>
          <a:xfrm>
            <a:off x="985968" y="4473225"/>
            <a:ext cx="8288035" cy="109505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lnSpc>
                <a:spcPct val="90000"/>
              </a:lnSpc>
              <a:spcAft>
                <a:spcPts val="0"/>
              </a:spcAft>
              <a:buClrTx/>
              <a:buSzTx/>
              <a:tabLst/>
              <a:defRPr/>
            </a:pPr>
            <a:r>
              <a:rPr kumimoji="0" lang="en-US" sz="3400" b="0" i="0" u="none" strike="noStrike" cap="none" spc="0" normalizeH="0" baseline="0" noProof="0" dirty="0">
                <a:ln>
                  <a:noFill/>
                </a:ln>
                <a:effectLst/>
                <a:uLnTx/>
                <a:uFillTx/>
              </a:rPr>
              <a:t>Rhianna Johnson, Director of Guided Pathways and Partnerships</a:t>
            </a:r>
          </a:p>
        </p:txBody>
      </p:sp>
      <p:pic>
        <p:nvPicPr>
          <p:cNvPr id="7" name="Picture 6" descr="Clark College Guided Pathways logo">
            <a:extLst>
              <a:ext uri="{FF2B5EF4-FFF2-40B4-BE49-F238E27FC236}">
                <a16:creationId xmlns:a16="http://schemas.microsoft.com/office/drawing/2014/main" id="{976E7AF7-9C98-0525-E791-5B05503A4050}"/>
              </a:ext>
            </a:extLst>
          </p:cNvPr>
          <p:cNvPicPr>
            <a:picLocks noChangeAspect="1"/>
          </p:cNvPicPr>
          <p:nvPr/>
        </p:nvPicPr>
        <p:blipFill rotWithShape="1">
          <a:blip r:embed="rId2">
            <a:extLst>
              <a:ext uri="{28A0092B-C50C-407E-A947-70E740481C1C}">
                <a14:useLocalDpi xmlns:a14="http://schemas.microsoft.com/office/drawing/2010/main" val="0"/>
              </a:ext>
            </a:extLst>
          </a:blip>
          <a:srcRect l="7557" r="3555"/>
          <a:stretch/>
        </p:blipFill>
        <p:spPr>
          <a:xfrm>
            <a:off x="1526289" y="934221"/>
            <a:ext cx="2949069" cy="3317736"/>
          </a:xfrm>
          <a:prstGeom prst="rect">
            <a:avLst/>
          </a:prstGeom>
        </p:spPr>
      </p:pic>
      <p:pic>
        <p:nvPicPr>
          <p:cNvPr id="3" name="Picture 2" descr="Clark College library and chime tower">
            <a:extLst>
              <a:ext uri="{FF2B5EF4-FFF2-40B4-BE49-F238E27FC236}">
                <a16:creationId xmlns:a16="http://schemas.microsoft.com/office/drawing/2014/main" id="{1FB5CF6B-86AD-C222-FE94-1930602F6757}"/>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5784608" y="934221"/>
            <a:ext cx="2949069" cy="3317736"/>
          </a:xfrm>
          <a:prstGeom prst="rect">
            <a:avLst/>
          </a:prstGeom>
        </p:spPr>
      </p:pic>
    </p:spTree>
    <p:extLst>
      <p:ext uri="{BB962C8B-B14F-4D97-AF65-F5344CB8AC3E}">
        <p14:creationId xmlns:p14="http://schemas.microsoft.com/office/powerpoint/2010/main" val="274688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2DAC-448B-086B-0FB5-239908667228}"/>
              </a:ext>
            </a:extLst>
          </p:cNvPr>
          <p:cNvSpPr>
            <a:spLocks noGrp="1"/>
          </p:cNvSpPr>
          <p:nvPr>
            <p:ph type="title"/>
          </p:nvPr>
        </p:nvSpPr>
        <p:spPr>
          <a:xfrm>
            <a:off x="2786047" y="609600"/>
            <a:ext cx="6487955" cy="1320800"/>
          </a:xfrm>
        </p:spPr>
        <p:txBody>
          <a:bodyPr>
            <a:normAutofit/>
          </a:bodyPr>
          <a:lstStyle/>
          <a:p>
            <a:r>
              <a:rPr lang="en-US" dirty="0"/>
              <a:t>Essential Practice: Student Advisement</a:t>
            </a:r>
          </a:p>
        </p:txBody>
      </p:sp>
      <p:pic>
        <p:nvPicPr>
          <p:cNvPr id="16" name="Picture 15" descr="White bulbs with a yellow one standing out">
            <a:extLst>
              <a:ext uri="{FF2B5EF4-FFF2-40B4-BE49-F238E27FC236}">
                <a16:creationId xmlns:a16="http://schemas.microsoft.com/office/drawing/2014/main" id="{0AF448A5-E117-B6E2-176B-ECE58E17E178}"/>
              </a:ext>
            </a:extLst>
          </p:cNvPr>
          <p:cNvPicPr>
            <a:picLocks noChangeAspect="1"/>
          </p:cNvPicPr>
          <p:nvPr/>
        </p:nvPicPr>
        <p:blipFill rotWithShape="1">
          <a:blip r:embed="rId2">
            <a:duotone>
              <a:prstClr val="black"/>
              <a:schemeClr val="tx2">
                <a:tint val="45000"/>
                <a:satMod val="400000"/>
              </a:schemeClr>
            </a:duotone>
          </a:blip>
          <a:srcRect l="28794" r="44666" b="1"/>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20" name="Isosceles Triangle 19">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2313A3F-159C-A5BD-371C-F956443E8681}"/>
              </a:ext>
            </a:extLst>
          </p:cNvPr>
          <p:cNvSpPr>
            <a:spLocks noGrp="1"/>
          </p:cNvSpPr>
          <p:nvPr>
            <p:ph idx="1"/>
          </p:nvPr>
        </p:nvSpPr>
        <p:spPr>
          <a:xfrm>
            <a:off x="2786047" y="2160589"/>
            <a:ext cx="6625808" cy="4087811"/>
          </a:xfrm>
        </p:spPr>
        <p:txBody>
          <a:bodyPr>
            <a:normAutofit lnSpcReduction="10000"/>
          </a:bodyPr>
          <a:lstStyle/>
          <a:p>
            <a:pPr marL="0" marR="0" indent="0">
              <a:spcBef>
                <a:spcPts val="0"/>
              </a:spcBef>
              <a:spcAft>
                <a:spcPts val="0"/>
              </a:spcAft>
              <a:buNone/>
            </a:pPr>
            <a:r>
              <a:rPr lang="en-US" sz="2000" spc="-10" dirty="0">
                <a:effectLst/>
                <a:ea typeface="Georgia" panose="02040502050405020303" pitchFamily="18" charset="0"/>
                <a:cs typeface="Georgia" panose="02040502050405020303" pitchFamily="18" charset="0"/>
              </a:rPr>
              <a:t>Guided Pathways funding supports several services associated with student advisement/coaching including the following:</a:t>
            </a:r>
          </a:p>
          <a:p>
            <a:pPr marL="0" marR="0" indent="0">
              <a:spcBef>
                <a:spcPts val="0"/>
              </a:spcBef>
              <a:spcAft>
                <a:spcPts val="0"/>
              </a:spcAft>
              <a:buNone/>
            </a:pPr>
            <a:endParaRPr lang="en-US" dirty="0">
              <a:effectLst/>
              <a:ea typeface="Georgia" panose="02040502050405020303" pitchFamily="18" charset="0"/>
              <a:cs typeface="Georgia" panose="02040502050405020303" pitchFamily="18" charset="0"/>
            </a:endParaRPr>
          </a:p>
          <a:p>
            <a:pPr lvl="1" indent="-342900">
              <a:spcBef>
                <a:spcPts val="0"/>
              </a:spcBef>
            </a:pPr>
            <a:r>
              <a:rPr lang="en-US" sz="1800" spc="-10" dirty="0">
                <a:effectLst/>
                <a:ea typeface="Georgia" panose="02040502050405020303" pitchFamily="18" charset="0"/>
                <a:cs typeface="Georgia" panose="02040502050405020303" pitchFamily="18" charset="0"/>
              </a:rPr>
              <a:t>Success coaches that are housed in the Office of Diversity, Equity and Inclusion</a:t>
            </a:r>
            <a:endParaRPr lang="en-US" sz="1800" dirty="0">
              <a:effectLst/>
              <a:ea typeface="Georgia" panose="02040502050405020303" pitchFamily="18" charset="0"/>
              <a:cs typeface="Georgia" panose="02040502050405020303" pitchFamily="18" charset="0"/>
            </a:endParaRPr>
          </a:p>
          <a:p>
            <a:pPr lvl="1" indent="-342900">
              <a:spcBef>
                <a:spcPts val="0"/>
              </a:spcBef>
            </a:pPr>
            <a:r>
              <a:rPr lang="en-US" sz="1800" spc="-10" dirty="0">
                <a:ea typeface="Georgia" panose="02040502050405020303" pitchFamily="18" charset="0"/>
                <a:cs typeface="Georgia" panose="02040502050405020303" pitchFamily="18" charset="0"/>
              </a:rPr>
              <a:t>The </a:t>
            </a:r>
            <a:r>
              <a:rPr lang="en-US" sz="1800" spc="-10" dirty="0">
                <a:effectLst/>
                <a:ea typeface="Georgia" panose="02040502050405020303" pitchFamily="18" charset="0"/>
                <a:cs typeface="Georgia" panose="02040502050405020303" pitchFamily="18" charset="0"/>
              </a:rPr>
              <a:t>student retention and communication office </a:t>
            </a:r>
            <a:endParaRPr lang="en-US" sz="1800" dirty="0">
              <a:effectLst/>
              <a:ea typeface="Georgia" panose="02040502050405020303" pitchFamily="18" charset="0"/>
              <a:cs typeface="Georgia" panose="02040502050405020303" pitchFamily="18" charset="0"/>
            </a:endParaRPr>
          </a:p>
          <a:p>
            <a:pPr lvl="1" indent="-342900">
              <a:spcBef>
                <a:spcPts val="0"/>
              </a:spcBef>
            </a:pPr>
            <a:r>
              <a:rPr lang="en-US" sz="1800" spc="-10" dirty="0">
                <a:ea typeface="Georgia" panose="02040502050405020303" pitchFamily="18" charset="0"/>
                <a:cs typeface="Georgia" panose="02040502050405020303" pitchFamily="18" charset="0"/>
              </a:rPr>
              <a:t>N</a:t>
            </a:r>
            <a:r>
              <a:rPr lang="en-US" sz="1800" spc="-10" dirty="0">
                <a:effectLst/>
                <a:ea typeface="Georgia" panose="02040502050405020303" pitchFamily="18" charset="0"/>
                <a:cs typeface="Georgia" panose="02040502050405020303" pitchFamily="18" charset="0"/>
              </a:rPr>
              <a:t>ew student ambassador program</a:t>
            </a:r>
            <a:endParaRPr lang="en-US" sz="1800" dirty="0">
              <a:effectLst/>
              <a:ea typeface="Georgia" panose="02040502050405020303" pitchFamily="18" charset="0"/>
              <a:cs typeface="Georgia" panose="02040502050405020303" pitchFamily="18" charset="0"/>
            </a:endParaRPr>
          </a:p>
          <a:p>
            <a:pPr lvl="1" indent="-342900">
              <a:spcBef>
                <a:spcPts val="0"/>
              </a:spcBef>
            </a:pPr>
            <a:r>
              <a:rPr lang="en-US" sz="1800" spc="-10" dirty="0">
                <a:effectLst/>
                <a:ea typeface="Georgia" panose="02040502050405020303" pitchFamily="18" charset="0"/>
                <a:cs typeface="Georgia" panose="02040502050405020303" pitchFamily="18" charset="0"/>
              </a:rPr>
              <a:t>Faculty advising </a:t>
            </a:r>
            <a:endParaRPr lang="en-US" sz="1800" dirty="0">
              <a:effectLst/>
              <a:ea typeface="Georgia" panose="02040502050405020303" pitchFamily="18" charset="0"/>
              <a:cs typeface="Georgia" panose="02040502050405020303" pitchFamily="18" charset="0"/>
            </a:endParaRPr>
          </a:p>
          <a:p>
            <a:pPr lvl="1" indent="-342900">
              <a:spcBef>
                <a:spcPts val="0"/>
              </a:spcBef>
            </a:pPr>
            <a:r>
              <a:rPr lang="en-US" sz="1800" spc="-10" dirty="0">
                <a:effectLst/>
                <a:ea typeface="Georgia" panose="02040502050405020303" pitchFamily="18" charset="0"/>
                <a:cs typeface="Georgia" panose="02040502050405020303" pitchFamily="18" charset="0"/>
              </a:rPr>
              <a:t>Support for transfer student credit evaluations and access to Academic Advising Reports</a:t>
            </a:r>
            <a:endParaRPr lang="en-US" sz="1800" dirty="0">
              <a:effectLst/>
              <a:ea typeface="Georgia" panose="02040502050405020303" pitchFamily="18" charset="0"/>
              <a:cs typeface="Georgia" panose="02040502050405020303" pitchFamily="18" charset="0"/>
            </a:endParaRPr>
          </a:p>
          <a:p>
            <a:pPr lvl="1" indent="-342900">
              <a:spcBef>
                <a:spcPts val="0"/>
              </a:spcBef>
            </a:pPr>
            <a:r>
              <a:rPr lang="en-US" sz="1800" spc="-10" dirty="0">
                <a:ea typeface="Georgia" panose="02040502050405020303" pitchFamily="18" charset="0"/>
                <a:cs typeface="Georgia" panose="02040502050405020303" pitchFamily="18" charset="0"/>
              </a:rPr>
              <a:t>Coaching</a:t>
            </a:r>
            <a:r>
              <a:rPr lang="en-US" sz="1800" spc="-10" dirty="0">
                <a:effectLst/>
                <a:ea typeface="Georgia" panose="02040502050405020303" pitchFamily="18" charset="0"/>
                <a:cs typeface="Georgia" panose="02040502050405020303" pitchFamily="18" charset="0"/>
              </a:rPr>
              <a:t> and mentoring for targeted populations including those participating in specific programs such as Disability Support Services, MESA, and other  programs</a:t>
            </a:r>
            <a:endParaRPr lang="en-US" sz="1800" dirty="0">
              <a:effectLst/>
              <a:ea typeface="Georgia" panose="02040502050405020303" pitchFamily="18" charset="0"/>
              <a:cs typeface="Georgia" panose="02040502050405020303" pitchFamily="18" charset="0"/>
            </a:endParaRPr>
          </a:p>
          <a:p>
            <a:endParaRPr lang="en-US" dirty="0"/>
          </a:p>
        </p:txBody>
      </p:sp>
    </p:spTree>
    <p:extLst>
      <p:ext uri="{BB962C8B-B14F-4D97-AF65-F5344CB8AC3E}">
        <p14:creationId xmlns:p14="http://schemas.microsoft.com/office/powerpoint/2010/main" val="3641386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7347-FF44-4E53-18F1-07B1561F137C}"/>
              </a:ext>
            </a:extLst>
          </p:cNvPr>
          <p:cNvSpPr>
            <a:spLocks noGrp="1"/>
          </p:cNvSpPr>
          <p:nvPr>
            <p:ph type="title"/>
          </p:nvPr>
        </p:nvSpPr>
        <p:spPr>
          <a:xfrm>
            <a:off x="2849562" y="609600"/>
            <a:ext cx="6424440" cy="1320800"/>
          </a:xfrm>
        </p:spPr>
        <p:txBody>
          <a:bodyPr>
            <a:normAutofit/>
          </a:bodyPr>
          <a:lstStyle/>
          <a:p>
            <a:r>
              <a:rPr lang="en-US" dirty="0"/>
              <a:t>Essential Practice: Faculty Engagement</a:t>
            </a:r>
          </a:p>
        </p:txBody>
      </p:sp>
      <p:pic>
        <p:nvPicPr>
          <p:cNvPr id="18" name="Picture 17" descr="White bulbs with a yellow one standing out">
            <a:extLst>
              <a:ext uri="{FF2B5EF4-FFF2-40B4-BE49-F238E27FC236}">
                <a16:creationId xmlns:a16="http://schemas.microsoft.com/office/drawing/2014/main" id="{8EA453B3-4279-A508-3927-7CB3F61E9CB7}"/>
              </a:ext>
            </a:extLst>
          </p:cNvPr>
          <p:cNvPicPr>
            <a:picLocks noChangeAspect="1"/>
          </p:cNvPicPr>
          <p:nvPr/>
        </p:nvPicPr>
        <p:blipFill rotWithShape="1">
          <a:blip r:embed="rId2"/>
          <a:srcRect l="52351" r="23492" b="909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27" name="Isosceles Triangle 26">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7406882-7F06-1C40-B977-2E89E386ED15}"/>
              </a:ext>
            </a:extLst>
          </p:cNvPr>
          <p:cNvSpPr>
            <a:spLocks noGrp="1"/>
          </p:cNvSpPr>
          <p:nvPr>
            <p:ph idx="1"/>
          </p:nvPr>
        </p:nvSpPr>
        <p:spPr>
          <a:xfrm>
            <a:off x="2849562" y="2160589"/>
            <a:ext cx="6793202" cy="4360284"/>
          </a:xfrm>
        </p:spPr>
        <p:txBody>
          <a:bodyPr>
            <a:normAutofit fontScale="92500" lnSpcReduction="10000"/>
          </a:bodyPr>
          <a:lstStyle/>
          <a:p>
            <a:pPr marL="0" indent="0">
              <a:buNone/>
            </a:pPr>
            <a:r>
              <a:rPr lang="en-US" sz="2000" dirty="0"/>
              <a:t>Guided Pathways funds have been utilized to pay faculty for:</a:t>
            </a:r>
          </a:p>
          <a:p>
            <a:pPr lvl="1"/>
            <a:r>
              <a:rPr lang="en-US" sz="1800" dirty="0"/>
              <a:t>Professional development related to anti-racist pedagogy, teaching from a Universal Design for Learning (UDL) perspective, trauma informed teaching, Open Education Resources (OER), and several other areas associated with dynamic classroom environments  </a:t>
            </a:r>
          </a:p>
          <a:p>
            <a:pPr lvl="1"/>
            <a:r>
              <a:rPr lang="en-US" sz="1800" dirty="0"/>
              <a:t>Guided Pathways funded the revitalization of the Teaching and Learning Center in 2022-2023 AY, which provides physical space and robust programming for faculty professional development</a:t>
            </a:r>
          </a:p>
          <a:p>
            <a:pPr lvl="1"/>
            <a:r>
              <a:rPr lang="en-US" sz="1800" dirty="0"/>
              <a:t>Curriculum and program design</a:t>
            </a:r>
          </a:p>
          <a:p>
            <a:pPr lvl="1"/>
            <a:r>
              <a:rPr lang="en-US" sz="1800" dirty="0"/>
              <a:t>Community outreach</a:t>
            </a:r>
          </a:p>
          <a:p>
            <a:pPr lvl="1"/>
            <a:r>
              <a:rPr lang="en-US" sz="1800" dirty="0"/>
              <a:t>Undergraduate research and other student activities related to academic enrichment</a:t>
            </a:r>
          </a:p>
          <a:p>
            <a:endParaRPr lang="en-US" sz="1700" dirty="0"/>
          </a:p>
          <a:p>
            <a:endParaRPr lang="en-US" sz="1700" dirty="0"/>
          </a:p>
        </p:txBody>
      </p:sp>
    </p:spTree>
    <p:extLst>
      <p:ext uri="{BB962C8B-B14F-4D97-AF65-F5344CB8AC3E}">
        <p14:creationId xmlns:p14="http://schemas.microsoft.com/office/powerpoint/2010/main" val="604644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E08E01C9-2CC4-FEDD-1A17-7C320877E8B1}"/>
              </a:ext>
            </a:extLst>
          </p:cNvPr>
          <p:cNvPicPr>
            <a:picLocks noChangeAspect="1"/>
          </p:cNvPicPr>
          <p:nvPr/>
        </p:nvPicPr>
        <p:blipFill rotWithShape="1">
          <a:blip r:embed="rId2"/>
          <a:srcRect l="18307" r="4584"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27115C5-A7A5-1535-5725-7B150C2B555A}"/>
              </a:ext>
            </a:extLst>
          </p:cNvPr>
          <p:cNvSpPr>
            <a:spLocks noGrp="1"/>
          </p:cNvSpPr>
          <p:nvPr>
            <p:ph type="title"/>
          </p:nvPr>
        </p:nvSpPr>
        <p:spPr>
          <a:xfrm>
            <a:off x="452583" y="576551"/>
            <a:ext cx="3851123" cy="1320800"/>
          </a:xfrm>
        </p:spPr>
        <p:txBody>
          <a:bodyPr>
            <a:normAutofit/>
          </a:bodyPr>
          <a:lstStyle/>
          <a:p>
            <a:pPr>
              <a:lnSpc>
                <a:spcPct val="90000"/>
              </a:lnSpc>
            </a:pPr>
            <a:r>
              <a:rPr lang="en-US" sz="2800" dirty="0"/>
              <a:t>Essential Practice: Data Analytics and Student Tracking</a:t>
            </a:r>
          </a:p>
        </p:txBody>
      </p:sp>
      <p:sp>
        <p:nvSpPr>
          <p:cNvPr id="3" name="Content Placeholder 2">
            <a:extLst>
              <a:ext uri="{FF2B5EF4-FFF2-40B4-BE49-F238E27FC236}">
                <a16:creationId xmlns:a16="http://schemas.microsoft.com/office/drawing/2014/main" id="{97ADD7F0-518E-F953-9CFC-F3CF21C47FEC}"/>
              </a:ext>
            </a:extLst>
          </p:cNvPr>
          <p:cNvSpPr>
            <a:spLocks noGrp="1"/>
          </p:cNvSpPr>
          <p:nvPr>
            <p:ph idx="1"/>
          </p:nvPr>
        </p:nvSpPr>
        <p:spPr>
          <a:xfrm>
            <a:off x="452583" y="2160588"/>
            <a:ext cx="4562762" cy="4434175"/>
          </a:xfrm>
        </p:spPr>
        <p:txBody>
          <a:bodyPr>
            <a:normAutofit lnSpcReduction="10000"/>
          </a:bodyPr>
          <a:lstStyle/>
          <a:p>
            <a:pPr marL="0" indent="0">
              <a:lnSpc>
                <a:spcPct val="90000"/>
              </a:lnSpc>
              <a:buNone/>
            </a:pPr>
            <a:r>
              <a:rPr lang="en-US" sz="2000" dirty="0"/>
              <a:t>Data informed planning continues to be a primary focus of Guided Pathways.</a:t>
            </a:r>
          </a:p>
          <a:p>
            <a:pPr lvl="1">
              <a:lnSpc>
                <a:spcPct val="90000"/>
              </a:lnSpc>
            </a:pPr>
            <a:r>
              <a:rPr lang="en-US" sz="1800" dirty="0"/>
              <a:t>Guided Pathways funds </a:t>
            </a:r>
            <a:r>
              <a:rPr lang="en-US" sz="1800" dirty="0" err="1"/>
              <a:t>HelioCampus</a:t>
            </a:r>
            <a:r>
              <a:rPr lang="en-US" sz="1800" dirty="0"/>
              <a:t> software, Qualtrics, and Rapid Insight</a:t>
            </a:r>
          </a:p>
          <a:p>
            <a:pPr lvl="1">
              <a:lnSpc>
                <a:spcPct val="90000"/>
              </a:lnSpc>
            </a:pPr>
            <a:r>
              <a:rPr lang="en-US" sz="1800" dirty="0"/>
              <a:t>Plans for next year include exploration of additional student tracking software to better identify students in danger of drop-out and progression toward completion </a:t>
            </a:r>
          </a:p>
          <a:p>
            <a:pPr lvl="1">
              <a:lnSpc>
                <a:spcPct val="90000"/>
              </a:lnSpc>
            </a:pPr>
            <a:r>
              <a:rPr lang="en-US" sz="1800" dirty="0"/>
              <a:t>Guided Pathways funding has been utilized for several consultants to enhance and build out specific </a:t>
            </a:r>
            <a:r>
              <a:rPr lang="en-US" sz="1800" dirty="0" err="1"/>
              <a:t>ctcLink</a:t>
            </a:r>
            <a:r>
              <a:rPr lang="en-US" sz="1800" dirty="0"/>
              <a:t> processes and procedures</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32380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gnifying glass showing declining performance">
            <a:extLst>
              <a:ext uri="{FF2B5EF4-FFF2-40B4-BE49-F238E27FC236}">
                <a16:creationId xmlns:a16="http://schemas.microsoft.com/office/drawing/2014/main" id="{554C93E4-295C-FCE0-77AF-8CC3AAE700FF}"/>
              </a:ext>
            </a:extLst>
          </p:cNvPr>
          <p:cNvPicPr>
            <a:picLocks noChangeAspect="1"/>
          </p:cNvPicPr>
          <p:nvPr/>
        </p:nvPicPr>
        <p:blipFill rotWithShape="1">
          <a:blip r:embed="rId2"/>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1054A4B-CD53-501D-CD2F-3D1B258EF159}"/>
              </a:ext>
            </a:extLst>
          </p:cNvPr>
          <p:cNvSpPr>
            <a:spLocks noGrp="1"/>
          </p:cNvSpPr>
          <p:nvPr>
            <p:ph type="title"/>
          </p:nvPr>
        </p:nvSpPr>
        <p:spPr>
          <a:xfrm>
            <a:off x="342219" y="576553"/>
            <a:ext cx="3851123" cy="1320800"/>
          </a:xfrm>
        </p:spPr>
        <p:txBody>
          <a:bodyPr>
            <a:normAutofit/>
          </a:bodyPr>
          <a:lstStyle/>
          <a:p>
            <a:pPr>
              <a:lnSpc>
                <a:spcPct val="90000"/>
              </a:lnSpc>
            </a:pPr>
            <a:r>
              <a:rPr lang="en-US" sz="2800" dirty="0"/>
              <a:t>Essential Practice: Research and Assessment</a:t>
            </a:r>
          </a:p>
        </p:txBody>
      </p:sp>
      <p:sp>
        <p:nvSpPr>
          <p:cNvPr id="3" name="Content Placeholder 2">
            <a:extLst>
              <a:ext uri="{FF2B5EF4-FFF2-40B4-BE49-F238E27FC236}">
                <a16:creationId xmlns:a16="http://schemas.microsoft.com/office/drawing/2014/main" id="{6D8EDD24-CAB6-D29E-D5F0-5CA07916D85E}"/>
              </a:ext>
            </a:extLst>
          </p:cNvPr>
          <p:cNvSpPr>
            <a:spLocks noGrp="1"/>
          </p:cNvSpPr>
          <p:nvPr>
            <p:ph idx="1"/>
          </p:nvPr>
        </p:nvSpPr>
        <p:spPr>
          <a:xfrm>
            <a:off x="400596" y="1885722"/>
            <a:ext cx="4693431" cy="4969113"/>
          </a:xfrm>
        </p:spPr>
        <p:txBody>
          <a:bodyPr>
            <a:normAutofit/>
          </a:bodyPr>
          <a:lstStyle/>
          <a:p>
            <a:pPr marL="0" indent="0">
              <a:lnSpc>
                <a:spcPct val="90000"/>
              </a:lnSpc>
              <a:buNone/>
            </a:pPr>
            <a:r>
              <a:rPr lang="en-US" sz="2000" dirty="0">
                <a:effectLst/>
                <a:ea typeface="Georgia" panose="02040502050405020303" pitchFamily="18" charset="0"/>
                <a:cs typeface="Georgia" panose="02040502050405020303" pitchFamily="18" charset="0"/>
              </a:rPr>
              <a:t>Assessment efforts were strong in 2022-2023 and continue to be a critical component of measuring effectiveness.</a:t>
            </a:r>
          </a:p>
          <a:p>
            <a:pPr lvl="1">
              <a:lnSpc>
                <a:spcPct val="90000"/>
              </a:lnSpc>
            </a:pPr>
            <a:r>
              <a:rPr lang="en-US" sz="1800" dirty="0">
                <a:ea typeface="Georgia" panose="02040502050405020303" pitchFamily="18" charset="0"/>
                <a:cs typeface="Georgia" panose="02040502050405020303" pitchFamily="18" charset="0"/>
              </a:rPr>
              <a:t>Funds </a:t>
            </a:r>
            <a:r>
              <a:rPr lang="en-US" sz="1800" dirty="0">
                <a:effectLst/>
                <a:ea typeface="Georgia" panose="02040502050405020303" pitchFamily="18" charset="0"/>
                <a:cs typeface="Georgia" panose="02040502050405020303" pitchFamily="18" charset="0"/>
              </a:rPr>
              <a:t>research associate, survey staff, and consulting related to the Assessment and Institutional Research Department  </a:t>
            </a:r>
          </a:p>
          <a:p>
            <a:pPr lvl="1">
              <a:lnSpc>
                <a:spcPct val="90000"/>
              </a:lnSpc>
            </a:pPr>
            <a:r>
              <a:rPr lang="en-US" sz="1800" dirty="0">
                <a:effectLst/>
                <a:ea typeface="Georgia" panose="02040502050405020303" pitchFamily="18" charset="0"/>
                <a:cs typeface="Georgia" panose="02040502050405020303" pitchFamily="18" charset="0"/>
              </a:rPr>
              <a:t>Funding has supported four NWCCU fellowship participants and plans for next year include funding for faculty participation in assessment workshops</a:t>
            </a:r>
          </a:p>
          <a:p>
            <a:pPr lvl="1">
              <a:lnSpc>
                <a:spcPct val="90000"/>
              </a:lnSpc>
            </a:pPr>
            <a:r>
              <a:rPr lang="en-US" sz="1800" dirty="0">
                <a:ea typeface="Georgia" panose="02040502050405020303" pitchFamily="18" charset="0"/>
                <a:cs typeface="Georgia" panose="02040502050405020303" pitchFamily="18" charset="0"/>
              </a:rPr>
              <a:t>O</a:t>
            </a:r>
            <a:r>
              <a:rPr lang="en-US" sz="1800" dirty="0">
                <a:effectLst/>
                <a:ea typeface="Georgia" panose="02040502050405020303" pitchFamily="18" charset="0"/>
                <a:cs typeface="Georgia" panose="02040502050405020303" pitchFamily="18" charset="0"/>
              </a:rPr>
              <a:t>perations in the Teaching and Learning Center that includes topics related to course level outcomes assessment and evaluations</a:t>
            </a:r>
          </a:p>
          <a:p>
            <a:pPr>
              <a:lnSpc>
                <a:spcPct val="90000"/>
              </a:lnSpc>
            </a:pPr>
            <a:endParaRPr lang="en-US" sz="1400"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91657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83B1-332E-D0BA-1CD9-53D88E762593}"/>
              </a:ext>
            </a:extLst>
          </p:cNvPr>
          <p:cNvSpPr>
            <a:spLocks noGrp="1"/>
          </p:cNvSpPr>
          <p:nvPr>
            <p:ph type="title"/>
          </p:nvPr>
        </p:nvSpPr>
        <p:spPr>
          <a:xfrm>
            <a:off x="2849562" y="609600"/>
            <a:ext cx="6424440" cy="1320800"/>
          </a:xfrm>
        </p:spPr>
        <p:txBody>
          <a:bodyPr>
            <a:normAutofit/>
          </a:bodyPr>
          <a:lstStyle/>
          <a:p>
            <a:r>
              <a:rPr lang="en-US" dirty="0"/>
              <a:t>Additional Focus Area: Outreach and Recruitment</a:t>
            </a:r>
          </a:p>
        </p:txBody>
      </p:sp>
      <p:pic>
        <p:nvPicPr>
          <p:cNvPr id="5" name="Picture 4" descr="Clark Faculty meeting with potential students.">
            <a:extLst>
              <a:ext uri="{FF2B5EF4-FFF2-40B4-BE49-F238E27FC236}">
                <a16:creationId xmlns:a16="http://schemas.microsoft.com/office/drawing/2014/main" id="{F91B6EAE-E773-AA37-1D9D-457151EA87D5}"/>
              </a:ext>
            </a:extLst>
          </p:cNvPr>
          <p:cNvPicPr>
            <a:picLocks noChangeAspect="1"/>
          </p:cNvPicPr>
          <p:nvPr/>
        </p:nvPicPr>
        <p:blipFill rotWithShape="1">
          <a:blip r:embed="rId2">
            <a:extLst>
              <a:ext uri="{28A0092B-C50C-407E-A947-70E740481C1C}">
                <a14:useLocalDpi xmlns:a14="http://schemas.microsoft.com/office/drawing/2010/main" val="0"/>
              </a:ext>
            </a:extLst>
          </a:blip>
          <a:srcRect l="41038" t="9091" r="34805"/>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562ACAD-3785-82B4-7BD5-E865AFF86E41}"/>
              </a:ext>
            </a:extLst>
          </p:cNvPr>
          <p:cNvSpPr>
            <a:spLocks noGrp="1"/>
          </p:cNvSpPr>
          <p:nvPr>
            <p:ph idx="1"/>
          </p:nvPr>
        </p:nvSpPr>
        <p:spPr>
          <a:xfrm>
            <a:off x="2443162" y="1930400"/>
            <a:ext cx="6996402" cy="4618902"/>
          </a:xfrm>
        </p:spPr>
        <p:txBody>
          <a:bodyPr>
            <a:normAutofit/>
          </a:bodyPr>
          <a:lstStyle/>
          <a:p>
            <a:pPr marL="457200" lvl="1" indent="0">
              <a:buNone/>
            </a:pPr>
            <a:r>
              <a:rPr lang="en-US" sz="2000" dirty="0"/>
              <a:t>The college is highly focused on increasing enrollment and Guided Pathways strategies are integral.</a:t>
            </a:r>
          </a:p>
          <a:p>
            <a:pPr lvl="2"/>
            <a:r>
              <a:rPr lang="en-US" sz="1800" dirty="0"/>
              <a:t>Several outreach and recruitment events including the two-week “Level Up” math and college readiness seminar, Noche de Familia events for outreach to Latinx communities, Black Student and Family Day, STEM Camp, Career and Technical Education Showcase Day, and Healthcare Pathways Camp</a:t>
            </a:r>
          </a:p>
          <a:p>
            <a:pPr lvl="2"/>
            <a:r>
              <a:rPr lang="en-US" sz="1800" dirty="0"/>
              <a:t>Funding supports Penguin Welcome Days and other events provided by the Entry Services Department  </a:t>
            </a:r>
          </a:p>
          <a:p>
            <a:pPr lvl="2"/>
            <a:r>
              <a:rPr lang="en-US" sz="1800" dirty="0"/>
              <a:t>Guided Pathways is funding two positions geared toward improving the website and user experience, along with other spending related to outreach and recruitment </a:t>
            </a:r>
          </a:p>
          <a:p>
            <a:endParaRPr lang="en-US" dirty="0"/>
          </a:p>
        </p:txBody>
      </p:sp>
    </p:spTree>
    <p:extLst>
      <p:ext uri="{BB962C8B-B14F-4D97-AF65-F5344CB8AC3E}">
        <p14:creationId xmlns:p14="http://schemas.microsoft.com/office/powerpoint/2010/main" val="481835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F51B314-7D0A-B902-F00B-8DEFD43AF078}"/>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Pillar Papers</a:t>
            </a:r>
          </a:p>
        </p:txBody>
      </p:sp>
      <p:sp>
        <p:nvSpPr>
          <p:cNvPr id="3" name="Content Placeholder 2">
            <a:extLst>
              <a:ext uri="{FF2B5EF4-FFF2-40B4-BE49-F238E27FC236}">
                <a16:creationId xmlns:a16="http://schemas.microsoft.com/office/drawing/2014/main" id="{7E37733F-6DAC-2B6A-18BA-B12C68A566A0}"/>
              </a:ext>
            </a:extLst>
          </p:cNvPr>
          <p:cNvSpPr>
            <a:spLocks noGrp="1"/>
          </p:cNvSpPr>
          <p:nvPr>
            <p:ph idx="1"/>
          </p:nvPr>
        </p:nvSpPr>
        <p:spPr>
          <a:xfrm>
            <a:off x="673754" y="2160590"/>
            <a:ext cx="3973943" cy="3440110"/>
          </a:xfrm>
        </p:spPr>
        <p:txBody>
          <a:bodyPr>
            <a:normAutofit/>
          </a:bodyPr>
          <a:lstStyle/>
          <a:p>
            <a:r>
              <a:rPr lang="en-US" sz="2800" dirty="0">
                <a:solidFill>
                  <a:schemeClr val="bg1"/>
                </a:solidFill>
              </a:rPr>
              <a:t>What are some other things that have been happening in your area to support the Guided Pathways model and increase student success?</a:t>
            </a:r>
          </a:p>
          <a:p>
            <a:endParaRPr lang="en-US" dirty="0">
              <a:solidFill>
                <a:schemeClr val="bg1"/>
              </a:solidFill>
            </a:endParaRPr>
          </a:p>
          <a:p>
            <a:endParaRPr lang="en-US" dirty="0">
              <a:solidFill>
                <a:schemeClr val="bg1"/>
              </a:solidFill>
            </a:endParaRPr>
          </a:p>
        </p:txBody>
      </p:sp>
      <p:pic>
        <p:nvPicPr>
          <p:cNvPr id="5" name="Picture 4" descr="People sitting and conversing">
            <a:extLst>
              <a:ext uri="{FF2B5EF4-FFF2-40B4-BE49-F238E27FC236}">
                <a16:creationId xmlns:a16="http://schemas.microsoft.com/office/drawing/2014/main" id="{E2300540-6A4C-9BAD-08A7-CB2B84F4A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1706099"/>
            <a:ext cx="5143500" cy="3433286"/>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699826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3D stairs design">
            <a:extLst>
              <a:ext uri="{FF2B5EF4-FFF2-40B4-BE49-F238E27FC236}">
                <a16:creationId xmlns:a16="http://schemas.microsoft.com/office/drawing/2014/main" id="{65577FAD-F361-9853-25EA-F51ADBC560FB}"/>
              </a:ext>
            </a:extLst>
          </p:cNvPr>
          <p:cNvPicPr>
            <a:picLocks noChangeAspect="1"/>
          </p:cNvPicPr>
          <p:nvPr/>
        </p:nvPicPr>
        <p:blipFill rotWithShape="1">
          <a:blip r:embed="rId2">
            <a:extLst>
              <a:ext uri="{28A0092B-C50C-407E-A947-70E740481C1C}">
                <a14:useLocalDpi xmlns:a14="http://schemas.microsoft.com/office/drawing/2010/main" val="0"/>
              </a:ext>
            </a:extLst>
          </a:blip>
          <a:srcRect l="9763" r="359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4B171AE-B4CF-8ED1-9937-F862CE6254EA}"/>
              </a:ext>
            </a:extLst>
          </p:cNvPr>
          <p:cNvSpPr>
            <a:spLocks noGrp="1"/>
          </p:cNvSpPr>
          <p:nvPr>
            <p:ph type="title"/>
          </p:nvPr>
        </p:nvSpPr>
        <p:spPr>
          <a:xfrm>
            <a:off x="677333" y="609600"/>
            <a:ext cx="4097867" cy="1320800"/>
          </a:xfrm>
        </p:spPr>
        <p:txBody>
          <a:bodyPr>
            <a:normAutofit/>
          </a:bodyPr>
          <a:lstStyle/>
          <a:p>
            <a:r>
              <a:rPr lang="en-US" dirty="0"/>
              <a:t>2023-2024: Pillar I</a:t>
            </a:r>
          </a:p>
        </p:txBody>
      </p:sp>
      <p:sp>
        <p:nvSpPr>
          <p:cNvPr id="3" name="Content Placeholder 2">
            <a:extLst>
              <a:ext uri="{FF2B5EF4-FFF2-40B4-BE49-F238E27FC236}">
                <a16:creationId xmlns:a16="http://schemas.microsoft.com/office/drawing/2014/main" id="{696DE645-0367-DF50-22FC-05C67550A408}"/>
              </a:ext>
            </a:extLst>
          </p:cNvPr>
          <p:cNvSpPr>
            <a:spLocks noGrp="1"/>
          </p:cNvSpPr>
          <p:nvPr>
            <p:ph idx="1"/>
          </p:nvPr>
        </p:nvSpPr>
        <p:spPr>
          <a:xfrm>
            <a:off x="789989" y="1685459"/>
            <a:ext cx="4097867" cy="4302964"/>
          </a:xfrm>
        </p:spPr>
        <p:txBody>
          <a:bodyPr>
            <a:normAutofit lnSpcReduction="10000"/>
          </a:bodyPr>
          <a:lstStyle/>
          <a:p>
            <a:pPr>
              <a:lnSpc>
                <a:spcPct val="90000"/>
              </a:lnSpc>
            </a:pPr>
            <a:r>
              <a:rPr lang="en-US" sz="2000" kern="100" dirty="0">
                <a:effectLst/>
                <a:ea typeface="Calibri" panose="020F0502020204030204" pitchFamily="34" charset="0"/>
                <a:cs typeface="Times New Roman" panose="02020603050405020304" pitchFamily="18" charset="0"/>
              </a:rPr>
              <a:t>Work will continue to complete development of the new BSCS degree</a:t>
            </a:r>
          </a:p>
          <a:p>
            <a:pPr>
              <a:lnSpc>
                <a:spcPct val="90000"/>
              </a:lnSpc>
            </a:pPr>
            <a:r>
              <a:rPr lang="en-US" sz="2000" kern="100" dirty="0">
                <a:ea typeface="Calibri" panose="020F0502020204030204" pitchFamily="34" charset="0"/>
                <a:cs typeface="Times New Roman" panose="02020603050405020304" pitchFamily="18" charset="0"/>
              </a:rPr>
              <a:t>N</a:t>
            </a:r>
            <a:r>
              <a:rPr lang="en-US" sz="2000" kern="100" dirty="0">
                <a:effectLst/>
                <a:ea typeface="Calibri" panose="020F0502020204030204" pitchFamily="34" charset="0"/>
                <a:cs typeface="Times New Roman" panose="02020603050405020304" pitchFamily="18" charset="0"/>
              </a:rPr>
              <a:t>ew written processes and training will be provided to faculty from the Office of Instruction to ensure yearly review and updating of program maps to align with catalog information for accuracy</a:t>
            </a:r>
          </a:p>
          <a:p>
            <a:pPr>
              <a:lnSpc>
                <a:spcPct val="90000"/>
              </a:lnSpc>
            </a:pPr>
            <a:r>
              <a:rPr lang="en-US" sz="2000" kern="100" dirty="0">
                <a:ea typeface="Calibri" panose="020F0502020204030204" pitchFamily="34" charset="0"/>
                <a:cs typeface="Times New Roman" panose="02020603050405020304" pitchFamily="18" charset="0"/>
              </a:rPr>
              <a:t>Reviewing workforce data reports to determine next steps to align with industry needs</a:t>
            </a:r>
            <a:endParaRPr lang="en-US" sz="2000" kern="100" dirty="0">
              <a:effectLst/>
              <a:ea typeface="Calibri" panose="020F0502020204030204" pitchFamily="34" charset="0"/>
              <a:cs typeface="Times New Roman" panose="02020603050405020304" pitchFamily="18" charset="0"/>
            </a:endParaRPr>
          </a:p>
          <a:p>
            <a:pPr marL="0" indent="0">
              <a:lnSpc>
                <a:spcPct val="90000"/>
              </a:lnSpc>
              <a:buNone/>
            </a:pPr>
            <a:endParaRPr lang="en-US"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88503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ultiple interweaving highways with cars driving in different directions">
            <a:extLst>
              <a:ext uri="{FF2B5EF4-FFF2-40B4-BE49-F238E27FC236}">
                <a16:creationId xmlns:a16="http://schemas.microsoft.com/office/drawing/2014/main" id="{BDE9C25B-8A2F-E58B-58DD-D224DA3EC672}"/>
              </a:ext>
            </a:extLst>
          </p:cNvPr>
          <p:cNvPicPr>
            <a:picLocks noChangeAspect="1"/>
          </p:cNvPicPr>
          <p:nvPr/>
        </p:nvPicPr>
        <p:blipFill rotWithShape="1">
          <a:blip r:embed="rId2">
            <a:extLst>
              <a:ext uri="{28A0092B-C50C-407E-A947-70E740481C1C}">
                <a14:useLocalDpi xmlns:a14="http://schemas.microsoft.com/office/drawing/2010/main" val="0"/>
              </a:ext>
            </a:extLst>
          </a:blip>
          <a:srcRect l="26538" r="24099"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0F1D59E3-A310-7E7C-5350-91ECA26ECFC3}"/>
              </a:ext>
            </a:extLst>
          </p:cNvPr>
          <p:cNvSpPr>
            <a:spLocks noGrp="1"/>
          </p:cNvSpPr>
          <p:nvPr>
            <p:ph type="title"/>
          </p:nvPr>
        </p:nvSpPr>
        <p:spPr>
          <a:xfrm>
            <a:off x="5536733" y="609600"/>
            <a:ext cx="4392357" cy="1320800"/>
          </a:xfrm>
        </p:spPr>
        <p:txBody>
          <a:bodyPr>
            <a:normAutofit/>
          </a:bodyPr>
          <a:lstStyle/>
          <a:p>
            <a:r>
              <a:rPr lang="en-US" dirty="0"/>
              <a:t>2023-2024: Pillar II</a:t>
            </a:r>
          </a:p>
        </p:txBody>
      </p:sp>
      <p:sp>
        <p:nvSpPr>
          <p:cNvPr id="3" name="Content Placeholder 2">
            <a:extLst>
              <a:ext uri="{FF2B5EF4-FFF2-40B4-BE49-F238E27FC236}">
                <a16:creationId xmlns:a16="http://schemas.microsoft.com/office/drawing/2014/main" id="{8C3E215F-5A25-0E64-6BED-20640AA3CF16}"/>
              </a:ext>
            </a:extLst>
          </p:cNvPr>
          <p:cNvSpPr>
            <a:spLocks noGrp="1"/>
          </p:cNvSpPr>
          <p:nvPr>
            <p:ph idx="1"/>
          </p:nvPr>
        </p:nvSpPr>
        <p:spPr>
          <a:xfrm>
            <a:off x="5209563" y="2160589"/>
            <a:ext cx="4978146" cy="4351047"/>
          </a:xfrm>
        </p:spPr>
        <p:txBody>
          <a:bodyPr>
            <a:normAutofit/>
          </a:bodyPr>
          <a:lstStyle/>
          <a:p>
            <a:pPr>
              <a:lnSpc>
                <a:spcPct val="90000"/>
              </a:lnSpc>
              <a:spcBef>
                <a:spcPts val="0"/>
              </a:spcBef>
            </a:pPr>
            <a:r>
              <a:rPr lang="en-US" sz="2000" kern="100" dirty="0">
                <a:effectLst/>
                <a:ea typeface="Calibri" panose="020F0502020204030204" pitchFamily="34" charset="0"/>
                <a:cs typeface="Times New Roman" panose="02020603050405020304" pitchFamily="18" charset="0"/>
              </a:rPr>
              <a:t>Navigating Career Paths​, Conversations on Networking: Intended for Students of Color, Queer Students, and Students with Disabilities, to be provided by Career Services and ODEI</a:t>
            </a:r>
          </a:p>
          <a:p>
            <a:pPr>
              <a:lnSpc>
                <a:spcPct val="90000"/>
              </a:lnSpc>
              <a:spcBef>
                <a:spcPts val="0"/>
              </a:spcBef>
            </a:pPr>
            <a:r>
              <a:rPr lang="en-US" sz="2000" kern="100" dirty="0">
                <a:effectLst/>
                <a:ea typeface="Calibri" panose="020F0502020204030204" pitchFamily="34" charset="0"/>
                <a:cs typeface="Times New Roman" panose="02020603050405020304" pitchFamily="18" charset="0"/>
              </a:rPr>
              <a:t>Improvements in the Running Start physical space as well as programming for new and continuing students</a:t>
            </a:r>
          </a:p>
          <a:p>
            <a:pPr>
              <a:lnSpc>
                <a:spcPct val="90000"/>
              </a:lnSpc>
              <a:spcBef>
                <a:spcPts val="0"/>
              </a:spcBef>
            </a:pPr>
            <a:r>
              <a:rPr lang="en-US" sz="2000" kern="100" dirty="0">
                <a:effectLst/>
                <a:ea typeface="Calibri" panose="020F0502020204030204" pitchFamily="34" charset="0"/>
                <a:cs typeface="Times New Roman" panose="02020603050405020304" pitchFamily="18" charset="0"/>
              </a:rPr>
              <a:t>Continued support for CTE Showcase Day, Noche de Familia, STEM Camp, and STEM Family Outreach</a:t>
            </a:r>
          </a:p>
          <a:p>
            <a:pPr>
              <a:lnSpc>
                <a:spcPct val="90000"/>
              </a:lnSpc>
              <a:spcBef>
                <a:spcPts val="0"/>
              </a:spcBef>
            </a:pPr>
            <a:r>
              <a:rPr lang="en-US" sz="2000" kern="100" dirty="0">
                <a:effectLst/>
                <a:ea typeface="Calibri" panose="020F0502020204030204" pitchFamily="34" charset="0"/>
                <a:cs typeface="Times New Roman" panose="02020603050405020304" pitchFamily="18" charset="0"/>
              </a:rPr>
              <a:t>Area of Study focused career exploration events</a:t>
            </a:r>
          </a:p>
          <a:p>
            <a:pPr marL="0" indent="0">
              <a:lnSpc>
                <a:spcPct val="90000"/>
              </a:lnSpc>
              <a:buNone/>
            </a:pPr>
            <a:endParaRPr lang="en-US" sz="1700" dirty="0"/>
          </a:p>
        </p:txBody>
      </p:sp>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75431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173D-3212-9A02-E982-3985E68C222F}"/>
              </a:ext>
            </a:extLst>
          </p:cNvPr>
          <p:cNvSpPr>
            <a:spLocks noGrp="1"/>
          </p:cNvSpPr>
          <p:nvPr>
            <p:ph type="title"/>
          </p:nvPr>
        </p:nvSpPr>
        <p:spPr>
          <a:xfrm>
            <a:off x="676746" y="609600"/>
            <a:ext cx="3729076" cy="1320800"/>
          </a:xfrm>
        </p:spPr>
        <p:txBody>
          <a:bodyPr anchor="ctr">
            <a:normAutofit/>
          </a:bodyPr>
          <a:lstStyle/>
          <a:p>
            <a:r>
              <a:rPr lang="en-US" dirty="0"/>
              <a:t>Pillar II continued…</a:t>
            </a:r>
          </a:p>
        </p:txBody>
      </p:sp>
      <p:sp>
        <p:nvSpPr>
          <p:cNvPr id="3" name="Content Placeholder 2">
            <a:extLst>
              <a:ext uri="{FF2B5EF4-FFF2-40B4-BE49-F238E27FC236}">
                <a16:creationId xmlns:a16="http://schemas.microsoft.com/office/drawing/2014/main" id="{B05F3D3A-A6B2-D995-56C9-6266398DE3A5}"/>
              </a:ext>
            </a:extLst>
          </p:cNvPr>
          <p:cNvSpPr>
            <a:spLocks noGrp="1"/>
          </p:cNvSpPr>
          <p:nvPr>
            <p:ph idx="1"/>
          </p:nvPr>
        </p:nvSpPr>
        <p:spPr>
          <a:xfrm>
            <a:off x="793954" y="2142660"/>
            <a:ext cx="3890035" cy="3941447"/>
          </a:xfrm>
        </p:spPr>
        <p:txBody>
          <a:bodyPr>
            <a:normAutofit lnSpcReduction="10000"/>
          </a:bodyPr>
          <a:lstStyle/>
          <a:p>
            <a:pPr>
              <a:lnSpc>
                <a:spcPct val="90000"/>
              </a:lnSpc>
            </a:pPr>
            <a:r>
              <a:rPr lang="en-US" sz="2000" dirty="0"/>
              <a:t>First-generation PTK conference and training</a:t>
            </a:r>
          </a:p>
          <a:p>
            <a:pPr>
              <a:lnSpc>
                <a:spcPct val="90000"/>
              </a:lnSpc>
            </a:pPr>
            <a:r>
              <a:rPr lang="en-US" sz="2000" dirty="0"/>
              <a:t>Continued support for My Plan and student communication resources </a:t>
            </a:r>
          </a:p>
          <a:p>
            <a:pPr>
              <a:lnSpc>
                <a:spcPct val="90000"/>
              </a:lnSpc>
            </a:pPr>
            <a:r>
              <a:rPr lang="en-US" sz="2000" dirty="0"/>
              <a:t>Refinement of “Level Up” college preparation seminar</a:t>
            </a:r>
          </a:p>
          <a:p>
            <a:pPr>
              <a:lnSpc>
                <a:spcPct val="90000"/>
              </a:lnSpc>
            </a:pPr>
            <a:r>
              <a:rPr lang="en-US" sz="2000" dirty="0"/>
              <a:t>Support for equitable English placement practices and faculty training</a:t>
            </a:r>
          </a:p>
          <a:p>
            <a:pPr>
              <a:lnSpc>
                <a:spcPct val="90000"/>
              </a:lnSpc>
            </a:pPr>
            <a:r>
              <a:rPr lang="en-US" sz="2000" dirty="0"/>
              <a:t>Support for Entry Services outreach and welcome events</a:t>
            </a:r>
          </a:p>
          <a:p>
            <a:pPr marL="0" indent="0">
              <a:lnSpc>
                <a:spcPct val="90000"/>
              </a:lnSpc>
              <a:buNone/>
            </a:pPr>
            <a:endParaRPr lang="en-US" sz="1700" dirty="0"/>
          </a:p>
        </p:txBody>
      </p:sp>
      <p:pic>
        <p:nvPicPr>
          <p:cNvPr id="5" name="Picture 4" descr="A group of trees with pink blossoms">
            <a:extLst>
              <a:ext uri="{FF2B5EF4-FFF2-40B4-BE49-F238E27FC236}">
                <a16:creationId xmlns:a16="http://schemas.microsoft.com/office/drawing/2014/main" id="{4DB4EF31-977D-66D7-A294-1CE63A71E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119" y="813214"/>
            <a:ext cx="3816883" cy="5089178"/>
          </a:xfrm>
          <a:prstGeom prst="rect">
            <a:avLst/>
          </a:prstGeom>
        </p:spPr>
      </p:pic>
    </p:spTree>
    <p:extLst>
      <p:ext uri="{BB962C8B-B14F-4D97-AF65-F5344CB8AC3E}">
        <p14:creationId xmlns:p14="http://schemas.microsoft.com/office/powerpoint/2010/main" val="1721037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962B7-F4D9-C510-ED6C-9288D7758997}"/>
              </a:ext>
            </a:extLst>
          </p:cNvPr>
          <p:cNvSpPr>
            <a:spLocks noGrp="1"/>
          </p:cNvSpPr>
          <p:nvPr>
            <p:ph type="title"/>
          </p:nvPr>
        </p:nvSpPr>
        <p:spPr>
          <a:xfrm>
            <a:off x="676746" y="609600"/>
            <a:ext cx="3729076" cy="1320800"/>
          </a:xfrm>
        </p:spPr>
        <p:txBody>
          <a:bodyPr anchor="ctr">
            <a:normAutofit/>
          </a:bodyPr>
          <a:lstStyle/>
          <a:p>
            <a:r>
              <a:rPr lang="en-US" dirty="0"/>
              <a:t>2023-2024: Pillar III</a:t>
            </a:r>
          </a:p>
        </p:txBody>
      </p:sp>
      <p:sp>
        <p:nvSpPr>
          <p:cNvPr id="3" name="Content Placeholder 2">
            <a:extLst>
              <a:ext uri="{FF2B5EF4-FFF2-40B4-BE49-F238E27FC236}">
                <a16:creationId xmlns:a16="http://schemas.microsoft.com/office/drawing/2014/main" id="{A7B4EA57-F017-A0D5-5C83-308938DFA651}"/>
              </a:ext>
            </a:extLst>
          </p:cNvPr>
          <p:cNvSpPr>
            <a:spLocks noGrp="1"/>
          </p:cNvSpPr>
          <p:nvPr>
            <p:ph idx="1"/>
          </p:nvPr>
        </p:nvSpPr>
        <p:spPr>
          <a:xfrm>
            <a:off x="867914" y="2138045"/>
            <a:ext cx="4520576" cy="4087811"/>
          </a:xfrm>
        </p:spPr>
        <p:txBody>
          <a:bodyPr>
            <a:normAutofit/>
          </a:bodyPr>
          <a:lstStyle/>
          <a:p>
            <a:pPr>
              <a:lnSpc>
                <a:spcPct val="90000"/>
              </a:lnSpc>
              <a:spcBef>
                <a:spcPts val="0"/>
              </a:spcBef>
            </a:pPr>
            <a:r>
              <a:rPr lang="en-US" sz="2000" kern="100" dirty="0">
                <a:effectLst/>
                <a:ea typeface="Calibri" panose="020F0502020204030204" pitchFamily="34" charset="0"/>
                <a:cs typeface="Times New Roman" panose="02020603050405020304" pitchFamily="18" charset="0"/>
              </a:rPr>
              <a:t>Continued support for OER, including enhancements to college level math materials to increase completion rates</a:t>
            </a:r>
          </a:p>
          <a:p>
            <a:pPr>
              <a:lnSpc>
                <a:spcPct val="90000"/>
              </a:lnSpc>
              <a:spcBef>
                <a:spcPts val="0"/>
              </a:spcBef>
            </a:pPr>
            <a:r>
              <a:rPr lang="en-US" sz="2000" kern="100" dirty="0">
                <a:effectLst/>
                <a:ea typeface="Calibri" panose="020F0502020204030204" pitchFamily="34" charset="0"/>
                <a:cs typeface="Times New Roman" panose="02020603050405020304" pitchFamily="18" charset="0"/>
              </a:rPr>
              <a:t>Funding for WSUV Guaranteed Admissions partnership activities</a:t>
            </a:r>
          </a:p>
          <a:p>
            <a:pPr>
              <a:lnSpc>
                <a:spcPct val="90000"/>
              </a:lnSpc>
              <a:spcBef>
                <a:spcPts val="0"/>
              </a:spcBef>
            </a:pPr>
            <a:r>
              <a:rPr lang="en-US" sz="2000" kern="100" dirty="0">
                <a:effectLst/>
                <a:ea typeface="Calibri" panose="020F0502020204030204" pitchFamily="34" charset="0"/>
                <a:cs typeface="Times New Roman" panose="02020603050405020304" pitchFamily="18" charset="0"/>
              </a:rPr>
              <a:t>Increased surveys to provide data for adjusting Advising Department student advisement strategies</a:t>
            </a:r>
          </a:p>
          <a:p>
            <a:pPr>
              <a:lnSpc>
                <a:spcPct val="90000"/>
              </a:lnSpc>
              <a:spcBef>
                <a:spcPts val="0"/>
              </a:spcBef>
            </a:pPr>
            <a:r>
              <a:rPr lang="en-US" sz="2000" kern="100" dirty="0">
                <a:effectLst/>
                <a:ea typeface="Calibri" panose="020F0502020204030204" pitchFamily="34" charset="0"/>
                <a:cs typeface="Times New Roman" panose="02020603050405020304" pitchFamily="18" charset="0"/>
              </a:rPr>
              <a:t>Juneteenth celebration and Black Student and Family Fair</a:t>
            </a:r>
          </a:p>
          <a:p>
            <a:pPr>
              <a:lnSpc>
                <a:spcPct val="90000"/>
              </a:lnSpc>
              <a:spcBef>
                <a:spcPts val="0"/>
              </a:spcBef>
            </a:pPr>
            <a:r>
              <a:rPr lang="en-US" sz="2000" kern="100" dirty="0">
                <a:effectLst/>
                <a:ea typeface="Calibri" panose="020F0502020204030204" pitchFamily="34" charset="0"/>
                <a:cs typeface="Times New Roman" panose="02020603050405020304" pitchFamily="18" charset="0"/>
              </a:rPr>
              <a:t>Development of robust HBCU pathways</a:t>
            </a:r>
          </a:p>
          <a:p>
            <a:pPr marL="0" indent="0">
              <a:lnSpc>
                <a:spcPct val="90000"/>
              </a:lnSpc>
              <a:buNone/>
            </a:pPr>
            <a:endParaRPr lang="en-US" dirty="0"/>
          </a:p>
        </p:txBody>
      </p:sp>
      <p:pic>
        <p:nvPicPr>
          <p:cNvPr id="5" name="Picture 4" descr="A tree with flowers in front of a brick building">
            <a:extLst>
              <a:ext uri="{FF2B5EF4-FFF2-40B4-BE49-F238E27FC236}">
                <a16:creationId xmlns:a16="http://schemas.microsoft.com/office/drawing/2014/main" id="{E6DB95F2-841C-4BD2-6FF4-80A8242E5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490" y="632144"/>
            <a:ext cx="3816883" cy="5089178"/>
          </a:xfrm>
          <a:prstGeom prst="rect">
            <a:avLst/>
          </a:prstGeom>
        </p:spPr>
      </p:pic>
    </p:spTree>
    <p:extLst>
      <p:ext uri="{BB962C8B-B14F-4D97-AF65-F5344CB8AC3E}">
        <p14:creationId xmlns:p14="http://schemas.microsoft.com/office/powerpoint/2010/main" val="1599285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A reflection of cherry blossom trees in a puddle">
            <a:extLst>
              <a:ext uri="{FF2B5EF4-FFF2-40B4-BE49-F238E27FC236}">
                <a16:creationId xmlns:a16="http://schemas.microsoft.com/office/drawing/2014/main" id="{A03D34A7-374E-50E6-083A-7EA3902211DB}"/>
              </a:ext>
            </a:extLst>
          </p:cNvPr>
          <p:cNvPicPr>
            <a:picLocks noChangeAspect="1"/>
          </p:cNvPicPr>
          <p:nvPr/>
        </p:nvPicPr>
        <p:blipFill rotWithShape="1">
          <a:blip r:embed="rId2">
            <a:extLst>
              <a:ext uri="{28A0092B-C50C-407E-A947-70E740481C1C}">
                <a14:useLocalDpi xmlns:a14="http://schemas.microsoft.com/office/drawing/2010/main" val="0"/>
              </a:ext>
            </a:extLst>
          </a:blip>
          <a:srcRect l="3592" t="14512" r="-1" b="2059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1101EF3-288E-3608-F932-454FBDD9F761}"/>
              </a:ext>
            </a:extLst>
          </p:cNvPr>
          <p:cNvSpPr>
            <a:spLocks noGrp="1"/>
          </p:cNvSpPr>
          <p:nvPr>
            <p:ph type="title"/>
          </p:nvPr>
        </p:nvSpPr>
        <p:spPr>
          <a:xfrm>
            <a:off x="603015" y="4147"/>
            <a:ext cx="4088190" cy="2369093"/>
          </a:xfrm>
        </p:spPr>
        <p:txBody>
          <a:bodyPr vert="horz" lIns="91440" tIns="45720" rIns="91440" bIns="45720" rtlCol="0" anchor="b">
            <a:normAutofit/>
          </a:bodyPr>
          <a:lstStyle/>
          <a:p>
            <a:pPr algn="r"/>
            <a:r>
              <a:rPr lang="en-US" sz="4800" dirty="0"/>
              <a:t>What is Guided Pathways?</a:t>
            </a:r>
          </a:p>
        </p:txBody>
      </p:sp>
      <p:sp>
        <p:nvSpPr>
          <p:cNvPr id="3" name="Content Placeholder 2">
            <a:extLst>
              <a:ext uri="{FF2B5EF4-FFF2-40B4-BE49-F238E27FC236}">
                <a16:creationId xmlns:a16="http://schemas.microsoft.com/office/drawing/2014/main" id="{0ACCE027-C7B6-2CDA-7388-A1E63DEE50A4}"/>
              </a:ext>
            </a:extLst>
          </p:cNvPr>
          <p:cNvSpPr>
            <a:spLocks noGrp="1"/>
          </p:cNvSpPr>
          <p:nvPr>
            <p:ph idx="1"/>
          </p:nvPr>
        </p:nvSpPr>
        <p:spPr>
          <a:xfrm>
            <a:off x="893705" y="2667942"/>
            <a:ext cx="4079721" cy="1096901"/>
          </a:xfrm>
          <a:ln>
            <a:solidFill>
              <a:srgbClr val="4472C4"/>
            </a:solidFill>
          </a:ln>
        </p:spPr>
        <p:txBody>
          <a:bodyPr vert="horz" lIns="91440" tIns="45720" rIns="91440" bIns="45720" rtlCol="0" anchor="t">
            <a:normAutofit/>
          </a:bodyPr>
          <a:lstStyle/>
          <a:p>
            <a:pPr marL="0" indent="0" algn="r">
              <a:buNone/>
            </a:pPr>
            <a:r>
              <a:rPr lang="en-US" sz="2400" dirty="0">
                <a:ea typeface="+mn-lt"/>
                <a:cs typeface="+mn-lt"/>
                <a:hlinkClick r:id="rId3"/>
              </a:rPr>
              <a:t>https://www.menti.com/</a:t>
            </a:r>
            <a:endParaRPr lang="en-US" sz="2400">
              <a:solidFill>
                <a:srgbClr val="404040"/>
              </a:solidFill>
              <a:ea typeface="+mn-lt"/>
              <a:cs typeface="+mn-lt"/>
            </a:endParaRPr>
          </a:p>
          <a:p>
            <a:pPr marL="0" indent="0" algn="r">
              <a:buNone/>
            </a:pPr>
            <a:r>
              <a:rPr lang="en-US" sz="2400" b="1" dirty="0">
                <a:ea typeface="+mn-lt"/>
                <a:cs typeface="+mn-lt"/>
              </a:rPr>
              <a:t> Enter code 4527 8647</a:t>
            </a:r>
            <a:endParaRPr lang="en-US" sz="2400" dirty="0">
              <a:ea typeface="+mn-lt"/>
              <a:cs typeface="+mn-lt"/>
            </a:endParaRPr>
          </a:p>
          <a:p>
            <a:pPr marL="0" indent="0" algn="r">
              <a:buNone/>
            </a:pPr>
            <a:endParaRPr lang="en-US" b="1" dirty="0"/>
          </a:p>
          <a:p>
            <a:pPr marL="0" indent="0" algn="r">
              <a:buNone/>
            </a:pPr>
            <a:endParaRPr lang="en-US" b="1" dirty="0"/>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A qr code on a white background&#10;&#10;Description automatically generated">
            <a:extLst>
              <a:ext uri="{FF2B5EF4-FFF2-40B4-BE49-F238E27FC236}">
                <a16:creationId xmlns:a16="http://schemas.microsoft.com/office/drawing/2014/main" id="{D5D88609-D9C2-1157-4BC8-ABB399900BFC}"/>
              </a:ext>
            </a:extLst>
          </p:cNvPr>
          <p:cNvPicPr>
            <a:picLocks noChangeAspect="1"/>
          </p:cNvPicPr>
          <p:nvPr/>
        </p:nvPicPr>
        <p:blipFill>
          <a:blip r:embed="rId4"/>
          <a:stretch>
            <a:fillRect/>
          </a:stretch>
        </p:blipFill>
        <p:spPr>
          <a:xfrm>
            <a:off x="1469437" y="3854215"/>
            <a:ext cx="2743200" cy="2743200"/>
          </a:xfrm>
          <a:prstGeom prst="rect">
            <a:avLst/>
          </a:prstGeom>
        </p:spPr>
      </p:pic>
    </p:spTree>
    <p:extLst>
      <p:ext uri="{BB962C8B-B14F-4D97-AF65-F5344CB8AC3E}">
        <p14:creationId xmlns:p14="http://schemas.microsoft.com/office/powerpoint/2010/main" val="3916405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chime tower">
            <a:extLst>
              <a:ext uri="{FF2B5EF4-FFF2-40B4-BE49-F238E27FC236}">
                <a16:creationId xmlns:a16="http://schemas.microsoft.com/office/drawing/2014/main" id="{17B70FFA-33F2-8D3B-C94B-19982BF7137D}"/>
              </a:ext>
            </a:extLst>
          </p:cNvPr>
          <p:cNvPicPr>
            <a:picLocks noChangeAspect="1"/>
          </p:cNvPicPr>
          <p:nvPr/>
        </p:nvPicPr>
        <p:blipFill rotWithShape="1">
          <a:blip r:embed="rId2">
            <a:extLst>
              <a:ext uri="{28A0092B-C50C-407E-A947-70E740481C1C}">
                <a14:useLocalDpi xmlns:a14="http://schemas.microsoft.com/office/drawing/2010/main" val="0"/>
              </a:ext>
            </a:extLst>
          </a:blip>
          <a:srcRect l="1072" r="1229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5B4CADF-9460-450A-9C30-4802075C8273}"/>
              </a:ext>
            </a:extLst>
          </p:cNvPr>
          <p:cNvSpPr>
            <a:spLocks noGrp="1"/>
          </p:cNvSpPr>
          <p:nvPr>
            <p:ph type="title"/>
          </p:nvPr>
        </p:nvSpPr>
        <p:spPr>
          <a:xfrm>
            <a:off x="421341" y="555812"/>
            <a:ext cx="3851123" cy="1320800"/>
          </a:xfrm>
        </p:spPr>
        <p:txBody>
          <a:bodyPr>
            <a:normAutofit/>
          </a:bodyPr>
          <a:lstStyle/>
          <a:p>
            <a:r>
              <a:rPr lang="en-US" dirty="0"/>
              <a:t>Pillar III continued…</a:t>
            </a:r>
          </a:p>
        </p:txBody>
      </p:sp>
      <p:sp>
        <p:nvSpPr>
          <p:cNvPr id="3" name="Content Placeholder 2">
            <a:extLst>
              <a:ext uri="{FF2B5EF4-FFF2-40B4-BE49-F238E27FC236}">
                <a16:creationId xmlns:a16="http://schemas.microsoft.com/office/drawing/2014/main" id="{5659EFD7-4770-68FA-1C5A-3AE1454C403B}"/>
              </a:ext>
            </a:extLst>
          </p:cNvPr>
          <p:cNvSpPr>
            <a:spLocks noGrp="1"/>
          </p:cNvSpPr>
          <p:nvPr>
            <p:ph idx="1"/>
          </p:nvPr>
        </p:nvSpPr>
        <p:spPr>
          <a:xfrm>
            <a:off x="506792" y="2160589"/>
            <a:ext cx="4598894" cy="4240211"/>
          </a:xfrm>
        </p:spPr>
        <p:txBody>
          <a:bodyPr>
            <a:normAutofit/>
          </a:bodyPr>
          <a:lstStyle/>
          <a:p>
            <a:pPr>
              <a:lnSpc>
                <a:spcPct val="90000"/>
              </a:lnSpc>
            </a:pPr>
            <a:r>
              <a:rPr lang="en-US" dirty="0"/>
              <a:t>Multiple events and training in the Teaching and Learning Center, with a specific focus on culturally inclusive teaching and trauma responsive education</a:t>
            </a:r>
          </a:p>
          <a:p>
            <a:pPr>
              <a:lnSpc>
                <a:spcPct val="90000"/>
              </a:lnSpc>
            </a:pPr>
            <a:r>
              <a:rPr lang="en-US" dirty="0"/>
              <a:t>Peer support and evaluations for students receiving/pursuing disability accommodations</a:t>
            </a:r>
          </a:p>
          <a:p>
            <a:pPr>
              <a:lnSpc>
                <a:spcPct val="90000"/>
              </a:lnSpc>
            </a:pPr>
            <a:r>
              <a:rPr lang="en-US" dirty="0"/>
              <a:t>Expansion of the MESA Program to increase number of students served</a:t>
            </a:r>
          </a:p>
          <a:p>
            <a:pPr>
              <a:lnSpc>
                <a:spcPct val="90000"/>
              </a:lnSpc>
            </a:pPr>
            <a:r>
              <a:rPr lang="en-US" dirty="0"/>
              <a:t>Funding support for the STEM Strategic Plan: A Braided River Approach (chemistry corequisites, biology transfer pathways, CURE projects, and engineering student mentors)</a:t>
            </a:r>
          </a:p>
          <a:p>
            <a:pPr>
              <a:lnSpc>
                <a:spcPct val="90000"/>
              </a:lnSpc>
            </a:pPr>
            <a:endParaRPr lang="en-US" sz="15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713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31" name="Straight Connector 30">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68C2CA3-1720-104C-BC7F-86FF3BC20D82}"/>
              </a:ext>
            </a:extLst>
          </p:cNvPr>
          <p:cNvSpPr>
            <a:spLocks noGrp="1"/>
          </p:cNvSpPr>
          <p:nvPr>
            <p:ph type="title"/>
          </p:nvPr>
        </p:nvSpPr>
        <p:spPr>
          <a:xfrm>
            <a:off x="652481" y="1382486"/>
            <a:ext cx="3547581" cy="4093028"/>
          </a:xfrm>
        </p:spPr>
        <p:txBody>
          <a:bodyPr anchor="ctr">
            <a:normAutofit/>
          </a:bodyPr>
          <a:lstStyle/>
          <a:p>
            <a:r>
              <a:rPr lang="en-US" sz="4400">
                <a:solidFill>
                  <a:schemeClr val="accent1">
                    <a:lumMod val="75000"/>
                  </a:schemeClr>
                </a:solidFill>
              </a:rPr>
              <a:t>2023-2024: Pillar IV</a:t>
            </a:r>
          </a:p>
        </p:txBody>
      </p:sp>
      <p:sp>
        <p:nvSpPr>
          <p:cNvPr id="41" name="Rectangle 40">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Content Placeholder 2">
            <a:extLst>
              <a:ext uri="{FF2B5EF4-FFF2-40B4-BE49-F238E27FC236}">
                <a16:creationId xmlns:a16="http://schemas.microsoft.com/office/drawing/2014/main" id="{A85E8F75-0BED-097C-6124-23306F47104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18821909"/>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1485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Question mark and exclamation mark">
            <a:extLst>
              <a:ext uri="{FF2B5EF4-FFF2-40B4-BE49-F238E27FC236}">
                <a16:creationId xmlns:a16="http://schemas.microsoft.com/office/drawing/2014/main" id="{E3D99CEA-4D7E-D03B-3069-6A53028FDACC}"/>
              </a:ext>
            </a:extLst>
          </p:cNvPr>
          <p:cNvPicPr>
            <a:picLocks noChangeAspect="1"/>
          </p:cNvPicPr>
          <p:nvPr/>
        </p:nvPicPr>
        <p:blipFill rotWithShape="1">
          <a:blip r:embed="rId2">
            <a:extLst>
              <a:ext uri="{28A0092B-C50C-407E-A947-70E740481C1C}">
                <a14:useLocalDpi xmlns:a14="http://schemas.microsoft.com/office/drawing/2010/main" val="0"/>
              </a:ext>
            </a:extLst>
          </a:blip>
          <a:srcRect l="3349" r="8282"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8B7FB4D-DFDB-2638-C79F-68EFA50FAC03}"/>
              </a:ext>
            </a:extLst>
          </p:cNvPr>
          <p:cNvSpPr>
            <a:spLocks noGrp="1"/>
          </p:cNvSpPr>
          <p:nvPr>
            <p:ph type="title"/>
          </p:nvPr>
        </p:nvSpPr>
        <p:spPr>
          <a:xfrm>
            <a:off x="677333" y="609600"/>
            <a:ext cx="3851123" cy="1320800"/>
          </a:xfrm>
        </p:spPr>
        <p:txBody>
          <a:bodyPr>
            <a:normAutofit/>
          </a:bodyPr>
          <a:lstStyle/>
          <a:p>
            <a:r>
              <a:rPr lang="en-US" dirty="0"/>
              <a:t>What’s Missing?</a:t>
            </a:r>
          </a:p>
        </p:txBody>
      </p:sp>
      <p:sp>
        <p:nvSpPr>
          <p:cNvPr id="3" name="Content Placeholder 2">
            <a:extLst>
              <a:ext uri="{FF2B5EF4-FFF2-40B4-BE49-F238E27FC236}">
                <a16:creationId xmlns:a16="http://schemas.microsoft.com/office/drawing/2014/main" id="{5F345953-2DBE-9088-A4F5-B40790BC6991}"/>
              </a:ext>
            </a:extLst>
          </p:cNvPr>
          <p:cNvSpPr>
            <a:spLocks noGrp="1"/>
          </p:cNvSpPr>
          <p:nvPr>
            <p:ph idx="1"/>
          </p:nvPr>
        </p:nvSpPr>
        <p:spPr>
          <a:xfrm>
            <a:off x="677334" y="2160589"/>
            <a:ext cx="3851122" cy="3880773"/>
          </a:xfrm>
        </p:spPr>
        <p:txBody>
          <a:bodyPr>
            <a:normAutofit/>
          </a:bodyPr>
          <a:lstStyle/>
          <a:p>
            <a:r>
              <a:rPr lang="en-US" sz="3600" dirty="0"/>
              <a:t>Do you see any major missing pieces?</a:t>
            </a:r>
          </a:p>
          <a:p>
            <a:endParaRPr lang="en-US"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82847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Close-up of machine gears">
            <a:extLst>
              <a:ext uri="{FF2B5EF4-FFF2-40B4-BE49-F238E27FC236}">
                <a16:creationId xmlns:a16="http://schemas.microsoft.com/office/drawing/2014/main" id="{A50C4951-8910-AD0A-F44C-324E81B4EF74}"/>
              </a:ext>
            </a:extLst>
          </p:cNvPr>
          <p:cNvPicPr>
            <a:picLocks noChangeAspect="1"/>
          </p:cNvPicPr>
          <p:nvPr/>
        </p:nvPicPr>
        <p:blipFill rotWithShape="1">
          <a:blip r:embed="rId2">
            <a:extLst>
              <a:ext uri="{28A0092B-C50C-407E-A947-70E740481C1C}">
                <a14:useLocalDpi xmlns:a14="http://schemas.microsoft.com/office/drawing/2010/main" val="0"/>
              </a:ext>
            </a:extLst>
          </a:blip>
          <a:srcRect l="4411" t="3613" r="21266"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FD55D34-62F7-0B24-F5FF-6A8AB5FC0DED}"/>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Questions?</a:t>
            </a:r>
          </a:p>
        </p:txBody>
      </p:sp>
      <p:sp>
        <p:nvSpPr>
          <p:cNvPr id="3" name="Content Placeholder 2">
            <a:extLst>
              <a:ext uri="{FF2B5EF4-FFF2-40B4-BE49-F238E27FC236}">
                <a16:creationId xmlns:a16="http://schemas.microsoft.com/office/drawing/2014/main" id="{912B15D3-4170-2345-69B3-92545A7697A8}"/>
              </a:ext>
            </a:extLst>
          </p:cNvPr>
          <p:cNvSpPr>
            <a:spLocks noGrp="1"/>
          </p:cNvSpPr>
          <p:nvPr>
            <p:ph idx="1"/>
          </p:nvPr>
        </p:nvSpPr>
        <p:spPr>
          <a:xfrm>
            <a:off x="677335" y="4050831"/>
            <a:ext cx="4079721" cy="1096901"/>
          </a:xfrm>
        </p:spPr>
        <p:txBody>
          <a:bodyPr vert="horz" lIns="91440" tIns="45720" rIns="91440" bIns="45720" rtlCol="0" anchor="t">
            <a:normAutofit/>
          </a:bodyPr>
          <a:lstStyle/>
          <a:p>
            <a:pPr marL="0" indent="0" algn="r">
              <a:buNone/>
            </a:pPr>
            <a:r>
              <a:rPr lang="en-US" sz="2400" dirty="0">
                <a:solidFill>
                  <a:schemeClr val="tx1"/>
                </a:solidFill>
              </a:rPr>
              <a:t>Feel free to contact me! rjohnson@clark.edu</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34182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chime tower on campus">
            <a:extLst>
              <a:ext uri="{FF2B5EF4-FFF2-40B4-BE49-F238E27FC236}">
                <a16:creationId xmlns:a16="http://schemas.microsoft.com/office/drawing/2014/main" id="{CE1ECBDC-CE33-D2D6-293C-A6DB55BBFD9D}"/>
              </a:ext>
            </a:extLst>
          </p:cNvPr>
          <p:cNvPicPr>
            <a:picLocks noChangeAspect="1"/>
          </p:cNvPicPr>
          <p:nvPr/>
        </p:nvPicPr>
        <p:blipFill rotWithShape="1">
          <a:blip r:embed="rId2">
            <a:extLst>
              <a:ext uri="{28A0092B-C50C-407E-A947-70E740481C1C}">
                <a14:useLocalDpi xmlns:a14="http://schemas.microsoft.com/office/drawing/2010/main" val="0"/>
              </a:ext>
            </a:extLst>
          </a:blip>
          <a:srcRect l="15642" r="16781"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5AFB5552-109C-6B23-A04B-57189446CFA6}"/>
              </a:ext>
            </a:extLst>
          </p:cNvPr>
          <p:cNvSpPr>
            <a:spLocks noGrp="1"/>
          </p:cNvSpPr>
          <p:nvPr>
            <p:ph type="title"/>
          </p:nvPr>
        </p:nvSpPr>
        <p:spPr>
          <a:xfrm>
            <a:off x="674160" y="1066800"/>
            <a:ext cx="3851123" cy="1320800"/>
          </a:xfrm>
        </p:spPr>
        <p:txBody>
          <a:bodyPr>
            <a:normAutofit/>
          </a:bodyPr>
          <a:lstStyle/>
          <a:p>
            <a:r>
              <a:rPr lang="en-US" dirty="0"/>
              <a:t>Meeting Goals</a:t>
            </a:r>
          </a:p>
        </p:txBody>
      </p:sp>
      <p:sp>
        <p:nvSpPr>
          <p:cNvPr id="3" name="Content Placeholder 2">
            <a:extLst>
              <a:ext uri="{FF2B5EF4-FFF2-40B4-BE49-F238E27FC236}">
                <a16:creationId xmlns:a16="http://schemas.microsoft.com/office/drawing/2014/main" id="{E7D8BDAE-8716-E7D5-94ED-5892840A8CED}"/>
              </a:ext>
            </a:extLst>
          </p:cNvPr>
          <p:cNvSpPr>
            <a:spLocks noGrp="1"/>
          </p:cNvSpPr>
          <p:nvPr>
            <p:ph idx="1"/>
          </p:nvPr>
        </p:nvSpPr>
        <p:spPr>
          <a:xfrm>
            <a:off x="677334" y="2160589"/>
            <a:ext cx="3851122" cy="3880773"/>
          </a:xfrm>
        </p:spPr>
        <p:txBody>
          <a:bodyPr>
            <a:noAutofit/>
          </a:bodyPr>
          <a:lstStyle/>
          <a:p>
            <a:pPr>
              <a:lnSpc>
                <a:spcPct val="90000"/>
              </a:lnSpc>
            </a:pPr>
            <a:r>
              <a:rPr lang="en-US" sz="2000" dirty="0"/>
              <a:t>Refresh staff on the Guided Pathways model at Clark College</a:t>
            </a:r>
          </a:p>
          <a:p>
            <a:pPr>
              <a:lnSpc>
                <a:spcPct val="90000"/>
              </a:lnSpc>
            </a:pPr>
            <a:r>
              <a:rPr lang="en-US" sz="2000" dirty="0"/>
              <a:t>Review the phenomenal GP work from last year</a:t>
            </a:r>
          </a:p>
          <a:p>
            <a:pPr>
              <a:lnSpc>
                <a:spcPct val="90000"/>
              </a:lnSpc>
            </a:pPr>
            <a:r>
              <a:rPr lang="en-US" sz="2000" dirty="0"/>
              <a:t>Hear from you about your good work related to student success</a:t>
            </a:r>
          </a:p>
          <a:p>
            <a:pPr>
              <a:lnSpc>
                <a:spcPct val="90000"/>
              </a:lnSpc>
            </a:pPr>
            <a:r>
              <a:rPr lang="en-US" sz="2000" dirty="0"/>
              <a:t>Discuss plans for next year</a:t>
            </a:r>
          </a:p>
          <a:p>
            <a:pPr>
              <a:lnSpc>
                <a:spcPct val="90000"/>
              </a:lnSpc>
            </a:pPr>
            <a:r>
              <a:rPr lang="en-US" sz="2000" dirty="0"/>
              <a:t>Gather your feedback about Guided Pathways moving forward</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14619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2" name="Rectangle 5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5" name="Rectangle 6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6E4A7-64C7-123E-D17D-85161D1FD217}"/>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Four Pillar of Guided Pathways</a:t>
            </a:r>
          </a:p>
        </p:txBody>
      </p:sp>
      <p:pic>
        <p:nvPicPr>
          <p:cNvPr id="9" name="Content Placeholder 8" descr="Four Pillars of Guided Pathways&#10;1. Create clear curricular pathways to employment and further education.&#10;2. Help students choose and enter their pathway.&#10;3. Help students stay on their path.&#10;4. Ensure that learning is happening with intentional outcomes.">
            <a:extLst>
              <a:ext uri="{FF2B5EF4-FFF2-40B4-BE49-F238E27FC236}">
                <a16:creationId xmlns:a16="http://schemas.microsoft.com/office/drawing/2014/main" id="{40CBA2B1-1918-AB08-AEC2-A308A085E1A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265" r="1" b="10704"/>
          <a:stretch/>
        </p:blipFill>
        <p:spPr>
          <a:xfrm>
            <a:off x="568452" y="571500"/>
            <a:ext cx="11055096" cy="5715000"/>
          </a:xfrm>
          <a:prstGeom prst="rect">
            <a:avLst/>
          </a:prstGeom>
        </p:spPr>
      </p:pic>
    </p:spTree>
    <p:extLst>
      <p:ext uri="{BB962C8B-B14F-4D97-AF65-F5344CB8AC3E}">
        <p14:creationId xmlns:p14="http://schemas.microsoft.com/office/powerpoint/2010/main" val="257108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04BFCDF-0A4B-DE5B-160E-56D44D7B9CA8}"/>
              </a:ext>
            </a:extLst>
          </p:cNvPr>
          <p:cNvSpPr>
            <a:spLocks noGrp="1"/>
          </p:cNvSpPr>
          <p:nvPr>
            <p:ph type="title"/>
          </p:nvPr>
        </p:nvSpPr>
        <p:spPr>
          <a:xfrm>
            <a:off x="7829658" y="1253067"/>
            <a:ext cx="3371742" cy="4351866"/>
          </a:xfrm>
        </p:spPr>
        <p:txBody>
          <a:bodyPr anchor="ctr">
            <a:normAutofit/>
          </a:bodyPr>
          <a:lstStyle/>
          <a:p>
            <a:r>
              <a:rPr lang="en-US" dirty="0">
                <a:solidFill>
                  <a:schemeClr val="bg1"/>
                </a:solidFill>
              </a:rPr>
              <a:t>Guided Pathways: Where have we been and where are we going?</a:t>
            </a:r>
          </a:p>
        </p:txBody>
      </p:sp>
      <p:sp>
        <p:nvSpPr>
          <p:cNvPr id="3" name="Content Placeholder 2">
            <a:extLst>
              <a:ext uri="{FF2B5EF4-FFF2-40B4-BE49-F238E27FC236}">
                <a16:creationId xmlns:a16="http://schemas.microsoft.com/office/drawing/2014/main" id="{65C99424-2452-AF71-D053-BD4A3FAF3C69}"/>
              </a:ext>
            </a:extLst>
          </p:cNvPr>
          <p:cNvSpPr>
            <a:spLocks noGrp="1"/>
          </p:cNvSpPr>
          <p:nvPr>
            <p:ph idx="1"/>
          </p:nvPr>
        </p:nvSpPr>
        <p:spPr>
          <a:xfrm>
            <a:off x="680552" y="1825721"/>
            <a:ext cx="6155266" cy="4351866"/>
          </a:xfrm>
        </p:spPr>
        <p:txBody>
          <a:bodyPr anchor="ctr">
            <a:normAutofit fontScale="85000" lnSpcReduction="20000"/>
          </a:bodyPr>
          <a:lstStyle/>
          <a:p>
            <a:pPr marL="0" indent="0">
              <a:buNone/>
            </a:pPr>
            <a:r>
              <a:rPr lang="en-US" sz="2600" dirty="0"/>
              <a:t>Highlights of 2022-2023</a:t>
            </a:r>
          </a:p>
          <a:p>
            <a:pPr lvl="1"/>
            <a:r>
              <a:rPr lang="en-US" sz="2200" dirty="0"/>
              <a:t>Supporting in-person outreach events, including specific focus on systemically excluded students</a:t>
            </a:r>
          </a:p>
          <a:p>
            <a:pPr lvl="1"/>
            <a:r>
              <a:rPr lang="en-US" sz="2200" dirty="0"/>
              <a:t>Reengagement of the campus community around Guided Pathways via the Penguin Pathways Podcast, 24/7 news articles, and Guided Pathways and Strategic Enrollment Management Open House</a:t>
            </a:r>
          </a:p>
          <a:p>
            <a:pPr lvl="1"/>
            <a:r>
              <a:rPr lang="en-US" sz="2200" dirty="0"/>
              <a:t>Review of data and identification of priorities in Guided Pathways Advisory Council (GPAC)</a:t>
            </a:r>
          </a:p>
          <a:p>
            <a:pPr lvl="1"/>
            <a:r>
              <a:rPr lang="en-US" sz="2200" dirty="0"/>
              <a:t>More comprehensive and structured budget and project planning process </a:t>
            </a:r>
          </a:p>
          <a:p>
            <a:pPr marL="457200" lvl="1" indent="0">
              <a:buNone/>
            </a:pPr>
            <a:r>
              <a:rPr lang="en-US" sz="2200" dirty="0">
                <a:hlinkClick r:id="rId2"/>
              </a:rPr>
              <a:t>https://www.clark.edu/guided-pathways/penguin-pathways-podcast/</a:t>
            </a:r>
            <a:endParaRPr lang="en-US" sz="2200" dirty="0"/>
          </a:p>
          <a:p>
            <a:pPr marL="457200" lvl="1" indent="0">
              <a:buNone/>
            </a:pPr>
            <a:endParaRPr lang="en-US" dirty="0"/>
          </a:p>
          <a:p>
            <a:pPr lvl="1"/>
            <a:endParaRPr lang="en-US" dirty="0"/>
          </a:p>
          <a:p>
            <a:pPr marL="457200" lvl="1" indent="0">
              <a:buNone/>
            </a:pPr>
            <a:endParaRPr lang="en-US" dirty="0"/>
          </a:p>
          <a:p>
            <a:pPr marL="457200" lvl="1" indent="0">
              <a:buNone/>
            </a:pPr>
            <a:endParaRPr lang="en-US" dirty="0"/>
          </a:p>
        </p:txBody>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5537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04BFCDF-0A4B-DE5B-160E-56D44D7B9CA8}"/>
              </a:ext>
            </a:extLst>
          </p:cNvPr>
          <p:cNvSpPr>
            <a:spLocks noGrp="1"/>
          </p:cNvSpPr>
          <p:nvPr>
            <p:ph type="title"/>
          </p:nvPr>
        </p:nvSpPr>
        <p:spPr>
          <a:xfrm>
            <a:off x="7829658" y="1253067"/>
            <a:ext cx="3371742" cy="4351866"/>
          </a:xfrm>
        </p:spPr>
        <p:txBody>
          <a:bodyPr anchor="ctr">
            <a:normAutofit/>
          </a:bodyPr>
          <a:lstStyle/>
          <a:p>
            <a:r>
              <a:rPr lang="en-US" dirty="0">
                <a:solidFill>
                  <a:schemeClr val="bg1"/>
                </a:solidFill>
              </a:rPr>
              <a:t>Guided Pathways: Where have we been and where are we going?</a:t>
            </a:r>
          </a:p>
        </p:txBody>
      </p:sp>
      <p:sp>
        <p:nvSpPr>
          <p:cNvPr id="3" name="Content Placeholder 2">
            <a:extLst>
              <a:ext uri="{FF2B5EF4-FFF2-40B4-BE49-F238E27FC236}">
                <a16:creationId xmlns:a16="http://schemas.microsoft.com/office/drawing/2014/main" id="{65C99424-2452-AF71-D053-BD4A3FAF3C69}"/>
              </a:ext>
            </a:extLst>
          </p:cNvPr>
          <p:cNvSpPr>
            <a:spLocks noGrp="1"/>
          </p:cNvSpPr>
          <p:nvPr>
            <p:ph idx="1"/>
          </p:nvPr>
        </p:nvSpPr>
        <p:spPr>
          <a:xfrm>
            <a:off x="677334" y="1253067"/>
            <a:ext cx="6155266" cy="4351866"/>
          </a:xfrm>
        </p:spPr>
        <p:txBody>
          <a:bodyPr anchor="ctr">
            <a:normAutofit/>
          </a:bodyPr>
          <a:lstStyle/>
          <a:p>
            <a:pPr marL="0" indent="0">
              <a:buNone/>
            </a:pPr>
            <a:r>
              <a:rPr lang="en-US" sz="2400" dirty="0"/>
              <a:t>Highlights of 2022-2023</a:t>
            </a:r>
          </a:p>
          <a:p>
            <a:pPr lvl="1"/>
            <a:r>
              <a:rPr lang="en-US" sz="2000" dirty="0"/>
              <a:t>Positive feedback from campus and external partners related to awareness of Guided Pathways, including participation in multiple community spaces</a:t>
            </a:r>
          </a:p>
          <a:p>
            <a:pPr lvl="1"/>
            <a:r>
              <a:rPr lang="en-US" sz="2000" dirty="0"/>
              <a:t>Positive recognition from accreditation visit</a:t>
            </a:r>
          </a:p>
          <a:p>
            <a:pPr lvl="1"/>
            <a:r>
              <a:rPr lang="en-US" sz="2000" dirty="0"/>
              <a:t>Full assessment of all pillars completed, including feedback opportunities from Guided Pathways Advisory Council</a:t>
            </a:r>
          </a:p>
          <a:p>
            <a:pPr lvl="1"/>
            <a:r>
              <a:rPr lang="en-US" sz="2000" dirty="0"/>
              <a:t>WSIPP survey completed and submitted to capture progression of Guided Pathways at Clark College</a:t>
            </a:r>
          </a:p>
        </p:txBody>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76464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4" descr="White puzzle with one red piece">
            <a:extLst>
              <a:ext uri="{FF2B5EF4-FFF2-40B4-BE49-F238E27FC236}">
                <a16:creationId xmlns:a16="http://schemas.microsoft.com/office/drawing/2014/main" id="{9882E043-15CC-63DD-5B53-1251244D751A}"/>
              </a:ext>
            </a:extLst>
          </p:cNvPr>
          <p:cNvPicPr>
            <a:picLocks noChangeAspect="1"/>
          </p:cNvPicPr>
          <p:nvPr/>
        </p:nvPicPr>
        <p:blipFill rotWithShape="1">
          <a:blip r:embed="rId2"/>
          <a:srcRect l="28677" r="2707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08375A28-BD88-CF41-9F0F-5EB680484CCE}"/>
              </a:ext>
            </a:extLst>
          </p:cNvPr>
          <p:cNvSpPr>
            <a:spLocks noGrp="1"/>
          </p:cNvSpPr>
          <p:nvPr>
            <p:ph type="title"/>
          </p:nvPr>
        </p:nvSpPr>
        <p:spPr>
          <a:xfrm>
            <a:off x="5536734" y="609600"/>
            <a:ext cx="3737268" cy="1320800"/>
          </a:xfrm>
        </p:spPr>
        <p:txBody>
          <a:bodyPr>
            <a:normAutofit/>
          </a:bodyPr>
          <a:lstStyle/>
          <a:p>
            <a:r>
              <a:rPr lang="en-US" dirty="0"/>
              <a:t>Winter Retreat Guiding Question</a:t>
            </a:r>
          </a:p>
        </p:txBody>
      </p:sp>
      <p:sp>
        <p:nvSpPr>
          <p:cNvPr id="3" name="Content Placeholder 2">
            <a:extLst>
              <a:ext uri="{FF2B5EF4-FFF2-40B4-BE49-F238E27FC236}">
                <a16:creationId xmlns:a16="http://schemas.microsoft.com/office/drawing/2014/main" id="{C906F389-AB03-0FEB-57F2-0F752054B89A}"/>
              </a:ext>
            </a:extLst>
          </p:cNvPr>
          <p:cNvSpPr>
            <a:spLocks noGrp="1"/>
          </p:cNvSpPr>
          <p:nvPr>
            <p:ph idx="1"/>
          </p:nvPr>
        </p:nvSpPr>
        <p:spPr>
          <a:xfrm>
            <a:off x="5209563" y="2160589"/>
            <a:ext cx="4064439" cy="3880773"/>
          </a:xfrm>
        </p:spPr>
        <p:txBody>
          <a:bodyPr>
            <a:normAutofit/>
          </a:bodyPr>
          <a:lstStyle/>
          <a:p>
            <a:r>
              <a:rPr lang="en-US" sz="2000" dirty="0"/>
              <a:t>What are the components that need to be added or changed to the onboarding structure at Clark College to set all students up for long-term success, meaning higher retention, completion and employment outcomes with lower equity gaps?  </a:t>
            </a:r>
          </a:p>
          <a:p>
            <a:endParaRPr lang="en-US" sz="2000" dirty="0"/>
          </a:p>
          <a:p>
            <a:r>
              <a:rPr lang="en-US" sz="2000" b="1" dirty="0"/>
              <a:t>What are your thoughts?</a:t>
            </a:r>
          </a:p>
        </p:txBody>
      </p:sp>
      <p:sp>
        <p:nvSpPr>
          <p:cNvPr id="28"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91716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4A8829-DA85-0772-812B-A661C8CF0270}"/>
              </a:ext>
              <a:ext uri="{C183D7F6-B498-43B3-948B-1728B52AA6E4}">
                <adec:decorative xmlns:adec="http://schemas.microsoft.com/office/drawing/2017/decorative" val="1"/>
              </a:ext>
            </a:extLst>
          </p:cNvPr>
          <p:cNvPicPr>
            <a:picLocks noChangeAspect="1"/>
          </p:cNvPicPr>
          <p:nvPr/>
        </p:nvPicPr>
        <p:blipFill rotWithShape="1">
          <a:blip r:embed="rId2"/>
          <a:srcRect l="9091" t="5128" b="26690"/>
          <a:stretch/>
        </p:blipFill>
        <p:spPr>
          <a:xfrm>
            <a:off x="1" y="10"/>
            <a:ext cx="12191999" cy="6857990"/>
          </a:xfrm>
          <a:prstGeom prst="rect">
            <a:avLst/>
          </a:prstGeom>
        </p:spPr>
      </p:pic>
      <p:sp>
        <p:nvSpPr>
          <p:cNvPr id="25" name="Isosceles Triangle 24">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Parallelogram 26">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FD555B-8424-7EED-F2E9-162C8AB0CC5D}"/>
              </a:ext>
            </a:extLst>
          </p:cNvPr>
          <p:cNvSpPr>
            <a:spLocks noGrp="1"/>
          </p:cNvSpPr>
          <p:nvPr>
            <p:ph type="title"/>
          </p:nvPr>
        </p:nvSpPr>
        <p:spPr>
          <a:xfrm>
            <a:off x="2786047" y="609600"/>
            <a:ext cx="6487955" cy="1320800"/>
          </a:xfrm>
        </p:spPr>
        <p:txBody>
          <a:bodyPr anchor="t">
            <a:normAutofit/>
          </a:bodyPr>
          <a:lstStyle/>
          <a:p>
            <a:r>
              <a:rPr lang="en-US"/>
              <a:t>Essential Practice: Building Meta-Majors</a:t>
            </a:r>
          </a:p>
        </p:txBody>
      </p:sp>
      <p:sp>
        <p:nvSpPr>
          <p:cNvPr id="35"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59742CF-A3CE-6ADA-576F-A648CC87D3CB}"/>
              </a:ext>
            </a:extLst>
          </p:cNvPr>
          <p:cNvSpPr>
            <a:spLocks noGrp="1"/>
          </p:cNvSpPr>
          <p:nvPr>
            <p:ph idx="1"/>
          </p:nvPr>
        </p:nvSpPr>
        <p:spPr>
          <a:xfrm>
            <a:off x="2361642" y="2159000"/>
            <a:ext cx="7211372" cy="4779399"/>
          </a:xfrm>
        </p:spPr>
        <p:txBody>
          <a:bodyPr vert="horz" lIns="91440" tIns="45720" rIns="91440" bIns="45720" rtlCol="0" anchor="t">
            <a:normAutofit fontScale="92500" lnSpcReduction="10000"/>
          </a:bodyPr>
          <a:lstStyle/>
          <a:p>
            <a:pPr marL="0" indent="0">
              <a:lnSpc>
                <a:spcPct val="90000"/>
              </a:lnSpc>
              <a:buNone/>
            </a:pPr>
            <a:r>
              <a:rPr lang="en-US" sz="2200" dirty="0">
                <a:effectLst/>
                <a:ea typeface="Georgia" panose="02040502050405020303" pitchFamily="18" charset="0"/>
                <a:cs typeface="Georgia" panose="02040502050405020303" pitchFamily="18" charset="0"/>
              </a:rPr>
              <a:t>Clark College has made significant progress in the area of program mapping.</a:t>
            </a:r>
          </a:p>
          <a:p>
            <a:pPr lvl="1">
              <a:lnSpc>
                <a:spcPct val="90000"/>
              </a:lnSpc>
            </a:pPr>
            <a:r>
              <a:rPr lang="en-US" sz="1800" dirty="0">
                <a:ea typeface="Georgia" panose="02040502050405020303" pitchFamily="18" charset="0"/>
                <a:cs typeface="Georgia" panose="02040502050405020303" pitchFamily="18" charset="0"/>
              </a:rPr>
              <a:t>Meta major promotional videos have been developed to showcase career pathways in each of the “Areas of Study” at Clark College, along with the Caring Campus video that highlights the Caring Campus initiative</a:t>
            </a:r>
          </a:p>
          <a:p>
            <a:pPr lvl="2">
              <a:lnSpc>
                <a:spcPct val="90000"/>
              </a:lnSpc>
            </a:pPr>
            <a:r>
              <a:rPr lang="en-US" sz="1500" dirty="0">
                <a:solidFill>
                  <a:srgbClr val="F49100"/>
                </a:solidFill>
                <a:ea typeface="Georgia" panose="02040502050405020303" pitchFamily="18" charset="0"/>
                <a:cs typeface="Georgia" panose="02040502050405020303" pitchFamily="18" charset="0"/>
                <a:hlinkClick r:id="rId3"/>
              </a:rPr>
              <a:t>https://www.clark.edu/academics/programs/</a:t>
            </a:r>
            <a:endParaRPr lang="en-US">
              <a:ea typeface="Georgia" panose="02040502050405020303" pitchFamily="18" charset="0"/>
              <a:cs typeface="Georgia" panose="02040502050405020303" pitchFamily="18" charset="0"/>
            </a:endParaRPr>
          </a:p>
          <a:p>
            <a:pPr lvl="1">
              <a:lnSpc>
                <a:spcPct val="90000"/>
              </a:lnSpc>
            </a:pPr>
            <a:r>
              <a:rPr lang="en-US" sz="1800" dirty="0">
                <a:effectLst/>
                <a:ea typeface="Georgia" panose="02040502050405020303" pitchFamily="18" charset="0"/>
                <a:cs typeface="Georgia" panose="02040502050405020303" pitchFamily="18" charset="0"/>
              </a:rPr>
              <a:t>Clark College is the first college in the state of Washington to offer live program maps via Concentric Sky software</a:t>
            </a:r>
            <a:r>
              <a:rPr lang="en-US" sz="1800" dirty="0">
                <a:ea typeface="Georgia" panose="02040502050405020303" pitchFamily="18" charset="0"/>
                <a:cs typeface="Georgia" panose="02040502050405020303" pitchFamily="18" charset="0"/>
              </a:rPr>
              <a:t> </a:t>
            </a:r>
            <a:r>
              <a:rPr lang="en-US" sz="2000" dirty="0">
                <a:ea typeface="Georgia" panose="02040502050405020303" pitchFamily="18" charset="0"/>
                <a:cs typeface="Georgia" panose="02040502050405020303" pitchFamily="18" charset="0"/>
              </a:rPr>
              <a:t> </a:t>
            </a:r>
            <a:endParaRPr lang="en-US" sz="2000"/>
          </a:p>
          <a:p>
            <a:pPr lvl="1">
              <a:lnSpc>
                <a:spcPct val="90000"/>
              </a:lnSpc>
            </a:pPr>
            <a:r>
              <a:rPr lang="en-US" sz="1800" dirty="0">
                <a:ea typeface="Georgia" panose="02040502050405020303" pitchFamily="18" charset="0"/>
                <a:cs typeface="Georgia" panose="02040502050405020303" pitchFamily="18" charset="0"/>
              </a:rPr>
              <a:t>E</a:t>
            </a:r>
            <a:r>
              <a:rPr lang="en-US" sz="1800" dirty="0">
                <a:effectLst/>
                <a:ea typeface="Georgia" panose="02040502050405020303" pitchFamily="18" charset="0"/>
                <a:cs typeface="Georgia" panose="02040502050405020303" pitchFamily="18" charset="0"/>
              </a:rPr>
              <a:t>mployment outcome data was recently added to program pages via </a:t>
            </a:r>
            <a:r>
              <a:rPr lang="en-US" sz="1800" dirty="0" err="1">
                <a:effectLst/>
                <a:ea typeface="Georgia" panose="02040502050405020303" pitchFamily="18" charset="0"/>
                <a:cs typeface="Georgia" panose="02040502050405020303" pitchFamily="18" charset="0"/>
              </a:rPr>
              <a:t>Lightcast</a:t>
            </a:r>
            <a:r>
              <a:rPr lang="en-US" sz="1800" dirty="0">
                <a:effectLst/>
                <a:ea typeface="Georgia" panose="02040502050405020303" pitchFamily="18" charset="0"/>
                <a:cs typeface="Georgia" panose="02040502050405020303" pitchFamily="18" charset="0"/>
              </a:rPr>
              <a:t> software to highlight data about job options in the various programs</a:t>
            </a:r>
            <a:r>
              <a:rPr lang="en-US" sz="1800" dirty="0">
                <a:ea typeface="Georgia" panose="02040502050405020303" pitchFamily="18" charset="0"/>
                <a:cs typeface="Georgia" panose="02040502050405020303" pitchFamily="18" charset="0"/>
              </a:rPr>
              <a:t>. See MTX example:</a:t>
            </a:r>
            <a:endParaRPr lang="en-US" sz="1800" dirty="0">
              <a:ea typeface="+mn-lt"/>
              <a:cs typeface="+mn-lt"/>
            </a:endParaRPr>
          </a:p>
          <a:p>
            <a:pPr lvl="2">
              <a:lnSpc>
                <a:spcPct val="90000"/>
              </a:lnSpc>
            </a:pPr>
            <a:r>
              <a:rPr lang="en-US" sz="1600" dirty="0">
                <a:ea typeface="+mn-lt"/>
                <a:cs typeface="+mn-lt"/>
                <a:hlinkClick r:id="rId4"/>
              </a:rPr>
              <a:t>https://www.clark.edu/academics/programs/advanced-manufacturing-and-mechanical/mechatronics/</a:t>
            </a:r>
            <a:endParaRPr lang="en-US" sz="1600"/>
          </a:p>
          <a:p>
            <a:pPr lvl="1">
              <a:lnSpc>
                <a:spcPct val="90000"/>
              </a:lnSpc>
            </a:pPr>
            <a:r>
              <a:rPr lang="en-US" sz="1800" dirty="0">
                <a:effectLst/>
                <a:ea typeface="Georgia" panose="02040502050405020303" pitchFamily="18" charset="0"/>
                <a:cs typeface="Georgia" panose="02040502050405020303" pitchFamily="18" charset="0"/>
              </a:rPr>
              <a:t>Guided Pathways funding has been utilized to develop a new B.S. in Computer Science, and programming related to clean energy</a:t>
            </a:r>
            <a:r>
              <a:rPr lang="en-US" sz="1800" dirty="0">
                <a:ea typeface="Georgia" panose="02040502050405020303" pitchFamily="18" charset="0"/>
                <a:cs typeface="Georgia" panose="02040502050405020303" pitchFamily="18" charset="0"/>
              </a:rPr>
              <a:t>  </a:t>
            </a:r>
            <a:endParaRPr lang="en-US" sz="1800" dirty="0">
              <a:effectLst/>
              <a:ea typeface="Georgia" panose="02040502050405020303" pitchFamily="18" charset="0"/>
              <a:cs typeface="Georgia" panose="02040502050405020303" pitchFamily="18" charset="0"/>
            </a:endParaRPr>
          </a:p>
          <a:p>
            <a:pPr lvl="1">
              <a:lnSpc>
                <a:spcPct val="90000"/>
              </a:lnSpc>
            </a:pPr>
            <a:endParaRPr lang="en-US" sz="1800" dirty="0"/>
          </a:p>
          <a:p>
            <a:pPr marL="914400" lvl="2" indent="0">
              <a:lnSpc>
                <a:spcPct val="90000"/>
              </a:lnSpc>
              <a:buNone/>
            </a:pPr>
            <a:endParaRPr lang="en-US" sz="1600" dirty="0"/>
          </a:p>
          <a:p>
            <a:pPr lvl="1">
              <a:lnSpc>
                <a:spcPct val="90000"/>
              </a:lnSpc>
            </a:pPr>
            <a:endParaRPr lang="en-US" sz="1800" dirty="0"/>
          </a:p>
          <a:p>
            <a:pPr lvl="1">
              <a:lnSpc>
                <a:spcPct val="90000"/>
              </a:lnSpc>
            </a:pPr>
            <a:endParaRPr lang="en-US" dirty="0"/>
          </a:p>
          <a:p>
            <a:pPr>
              <a:lnSpc>
                <a:spcPct val="90000"/>
              </a:lnSpc>
            </a:pPr>
            <a:endParaRPr lang="en-US" dirty="0"/>
          </a:p>
        </p:txBody>
      </p:sp>
      <p:sp>
        <p:nvSpPr>
          <p:cNvPr id="39"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1604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nguins walking together">
            <a:extLst>
              <a:ext uri="{FF2B5EF4-FFF2-40B4-BE49-F238E27FC236}">
                <a16:creationId xmlns:a16="http://schemas.microsoft.com/office/drawing/2014/main" id="{5F64235C-EF9B-FB71-5DB1-6B7D3F921590}"/>
              </a:ext>
            </a:extLst>
          </p:cNvPr>
          <p:cNvPicPr>
            <a:picLocks noChangeAspect="1"/>
          </p:cNvPicPr>
          <p:nvPr/>
        </p:nvPicPr>
        <p:blipFill rotWithShape="1">
          <a:blip r:embed="rId2"/>
          <a:srcRect l="18089" r="29794"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224F4321-B7D5-AB0B-C53B-0FA4867A31D3}"/>
              </a:ext>
            </a:extLst>
          </p:cNvPr>
          <p:cNvSpPr>
            <a:spLocks noGrp="1"/>
          </p:cNvSpPr>
          <p:nvPr>
            <p:ph type="title"/>
          </p:nvPr>
        </p:nvSpPr>
        <p:spPr>
          <a:xfrm>
            <a:off x="5536734" y="609600"/>
            <a:ext cx="3737268" cy="1320800"/>
          </a:xfrm>
        </p:spPr>
        <p:txBody>
          <a:bodyPr>
            <a:normAutofit/>
          </a:bodyPr>
          <a:lstStyle/>
          <a:p>
            <a:pPr>
              <a:lnSpc>
                <a:spcPct val="90000"/>
              </a:lnSpc>
            </a:pPr>
            <a:r>
              <a:rPr lang="en-US" sz="2800" dirty="0"/>
              <a:t>Essential Practice: Structured Exploration</a:t>
            </a:r>
          </a:p>
        </p:txBody>
      </p:sp>
      <p:sp>
        <p:nvSpPr>
          <p:cNvPr id="3" name="Content Placeholder 2">
            <a:extLst>
              <a:ext uri="{FF2B5EF4-FFF2-40B4-BE49-F238E27FC236}">
                <a16:creationId xmlns:a16="http://schemas.microsoft.com/office/drawing/2014/main" id="{C0D4946B-9F02-1CD7-86DB-1B21F8D64791}"/>
              </a:ext>
            </a:extLst>
          </p:cNvPr>
          <p:cNvSpPr>
            <a:spLocks noGrp="1"/>
          </p:cNvSpPr>
          <p:nvPr>
            <p:ph idx="1"/>
          </p:nvPr>
        </p:nvSpPr>
        <p:spPr>
          <a:xfrm>
            <a:off x="5209563" y="2160589"/>
            <a:ext cx="4858073" cy="4369520"/>
          </a:xfrm>
        </p:spPr>
        <p:txBody>
          <a:bodyPr>
            <a:normAutofit fontScale="92500" lnSpcReduction="10000"/>
          </a:bodyPr>
          <a:lstStyle/>
          <a:p>
            <a:pPr marL="0" indent="0">
              <a:buNone/>
            </a:pPr>
            <a:r>
              <a:rPr lang="en-US" sz="2000" dirty="0">
                <a:effectLst/>
                <a:ea typeface="Georgia" panose="02040502050405020303" pitchFamily="18" charset="0"/>
                <a:cs typeface="Georgia" panose="02040502050405020303" pitchFamily="18" charset="0"/>
              </a:rPr>
              <a:t>Guided Pathways funding supports strategies and initiatives in several departments to improve structured exploration.  Examples include: </a:t>
            </a:r>
          </a:p>
          <a:p>
            <a:pPr lvl="1"/>
            <a:r>
              <a:rPr lang="en-US" sz="2000" dirty="0">
                <a:ea typeface="Georgia" panose="02040502050405020303" pitchFamily="18" charset="0"/>
                <a:cs typeface="Georgia" panose="02040502050405020303" pitchFamily="18" charset="0"/>
              </a:rPr>
              <a:t>F</a:t>
            </a:r>
            <a:r>
              <a:rPr lang="en-US" sz="2000" dirty="0">
                <a:effectLst/>
                <a:ea typeface="Georgia" panose="02040502050405020303" pitchFamily="18" charset="0"/>
                <a:cs typeface="Georgia" panose="02040502050405020303" pitchFamily="18" charset="0"/>
              </a:rPr>
              <a:t>unding for the STEM Strategic Plan</a:t>
            </a:r>
          </a:p>
          <a:p>
            <a:pPr lvl="1"/>
            <a:r>
              <a:rPr lang="en-US" sz="2000" dirty="0">
                <a:ea typeface="Georgia" panose="02040502050405020303" pitchFamily="18" charset="0"/>
                <a:cs typeface="Georgia" panose="02040502050405020303" pitchFamily="18" charset="0"/>
              </a:rPr>
              <a:t>I</a:t>
            </a:r>
            <a:r>
              <a:rPr lang="en-US" sz="2000" dirty="0">
                <a:effectLst/>
                <a:ea typeface="Georgia" panose="02040502050405020303" pitchFamily="18" charset="0"/>
                <a:cs typeface="Georgia" panose="02040502050405020303" pitchFamily="18" charset="0"/>
              </a:rPr>
              <a:t>mproved placement processes in English</a:t>
            </a:r>
          </a:p>
          <a:p>
            <a:pPr lvl="1"/>
            <a:r>
              <a:rPr lang="en-US" sz="2000" dirty="0">
                <a:ea typeface="Georgia" panose="02040502050405020303" pitchFamily="18" charset="0"/>
                <a:cs typeface="Georgia" panose="02040502050405020303" pitchFamily="18" charset="0"/>
              </a:rPr>
              <a:t>C</a:t>
            </a:r>
            <a:r>
              <a:rPr lang="en-US" sz="2000" dirty="0">
                <a:effectLst/>
                <a:ea typeface="Georgia" panose="02040502050405020303" pitchFamily="18" charset="0"/>
                <a:cs typeface="Georgia" panose="02040502050405020303" pitchFamily="18" charset="0"/>
              </a:rPr>
              <a:t>ontextualized and corequisite math courses</a:t>
            </a:r>
          </a:p>
          <a:p>
            <a:pPr lvl="1"/>
            <a:r>
              <a:rPr lang="en-US" sz="2000" dirty="0">
                <a:ea typeface="Georgia" panose="02040502050405020303" pitchFamily="18" charset="0"/>
                <a:cs typeface="Georgia" panose="02040502050405020303" pitchFamily="18" charset="0"/>
              </a:rPr>
              <a:t>D</a:t>
            </a:r>
            <a:r>
              <a:rPr lang="en-US" sz="2000" dirty="0">
                <a:effectLst/>
                <a:ea typeface="Georgia" panose="02040502050405020303" pitchFamily="18" charset="0"/>
                <a:cs typeface="Georgia" panose="02040502050405020303" pitchFamily="18" charset="0"/>
              </a:rPr>
              <a:t>evelopment of the “My Plan” student onboarding modules </a:t>
            </a:r>
          </a:p>
          <a:p>
            <a:pPr lvl="1"/>
            <a:r>
              <a:rPr lang="en-US" sz="2000" dirty="0">
                <a:ea typeface="Georgia" panose="02040502050405020303" pitchFamily="18" charset="0"/>
                <a:cs typeface="Georgia" panose="02040502050405020303" pitchFamily="18" charset="0"/>
              </a:rPr>
              <a:t>Funding support for </a:t>
            </a:r>
            <a:r>
              <a:rPr lang="en-US" sz="2000" dirty="0">
                <a:effectLst/>
                <a:ea typeface="Georgia" panose="02040502050405020303" pitchFamily="18" charset="0"/>
                <a:cs typeface="Georgia" panose="02040502050405020303" pitchFamily="18" charset="0"/>
              </a:rPr>
              <a:t>Penguin Welcome Days</a:t>
            </a:r>
          </a:p>
          <a:p>
            <a:pPr marL="0" indent="0">
              <a:buNone/>
            </a:pPr>
            <a:endParaRPr lang="en-US" sz="1700" dirty="0"/>
          </a:p>
        </p:txBody>
      </p:sp>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426326"/>
      </p:ext>
    </p:extLst>
  </p:cSld>
  <p:clrMapOvr>
    <a:masterClrMapping/>
  </p:clrMapOvr>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64EF661376FD4F8C980DA624E83A18" ma:contentTypeVersion="18" ma:contentTypeDescription="Create a new document." ma:contentTypeScope="" ma:versionID="ce25421496df9fefbec700bb2c7fab41">
  <xsd:schema xmlns:xsd="http://www.w3.org/2001/XMLSchema" xmlns:xs="http://www.w3.org/2001/XMLSchema" xmlns:p="http://schemas.microsoft.com/office/2006/metadata/properties" xmlns:ns2="3773e01e-0e9b-43b4-92d3-0d295df0697f" xmlns:ns3="56d904b0-bac9-409b-9d1c-4eb5a90aa95c" targetNamespace="http://schemas.microsoft.com/office/2006/metadata/properties" ma:root="true" ma:fieldsID="91e37a864b0866e2c0c0b4fa21e2e04f" ns2:_="" ns3:_="">
    <xsd:import namespace="3773e01e-0e9b-43b4-92d3-0d295df0697f"/>
    <xsd:import namespace="56d904b0-bac9-409b-9d1c-4eb5a90aa9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3e01e-0e9b-43b4-92d3-0d295df069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4269bca-ae00-4515-9931-1193378d6c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d904b0-bac9-409b-9d1c-4eb5a90aa9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d3ba9ab-1c09-4184-93b2-132617dd843f}" ma:internalName="TaxCatchAll" ma:showField="CatchAllData" ma:web="56d904b0-bac9-409b-9d1c-4eb5a90aa9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6d904b0-bac9-409b-9d1c-4eb5a90aa95c" xsi:nil="true"/>
    <lcf76f155ced4ddcb4097134ff3c332f xmlns="3773e01e-0e9b-43b4-92d3-0d295df0697f">
      <Terms xmlns="http://schemas.microsoft.com/office/infopath/2007/PartnerControls"/>
    </lcf76f155ced4ddcb4097134ff3c332f>
    <SharedWithUsers xmlns="56d904b0-bac9-409b-9d1c-4eb5a90aa95c">
      <UserInfo>
        <DisplayName>Cruse, Michele</DisplayName>
        <AccountId>340</AccountId>
        <AccountType/>
      </UserInfo>
    </SharedWithUsers>
  </documentManagement>
</p:properties>
</file>

<file path=customXml/itemProps1.xml><?xml version="1.0" encoding="utf-8"?>
<ds:datastoreItem xmlns:ds="http://schemas.openxmlformats.org/officeDocument/2006/customXml" ds:itemID="{271DE339-37E4-4EF9-831D-10E219BC8083}">
  <ds:schemaRefs>
    <ds:schemaRef ds:uri="http://schemas.microsoft.com/sharepoint/v3/contenttype/forms"/>
  </ds:schemaRefs>
</ds:datastoreItem>
</file>

<file path=customXml/itemProps2.xml><?xml version="1.0" encoding="utf-8"?>
<ds:datastoreItem xmlns:ds="http://schemas.openxmlformats.org/officeDocument/2006/customXml" ds:itemID="{24ADF627-8983-4136-918F-F3F124986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73e01e-0e9b-43b4-92d3-0d295df0697f"/>
    <ds:schemaRef ds:uri="56d904b0-bac9-409b-9d1c-4eb5a90aa9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064910-C645-4031-A89A-CE4D5EB62176}">
  <ds:schemaRefs>
    <ds:schemaRef ds:uri="http://schemas.microsoft.com/office/2006/metadata/properties"/>
    <ds:schemaRef ds:uri="http://schemas.microsoft.com/office/infopath/2007/PartnerControls"/>
    <ds:schemaRef ds:uri="56d904b0-bac9-409b-9d1c-4eb5a90aa95c"/>
    <ds:schemaRef ds:uri="3773e01e-0e9b-43b4-92d3-0d295df0697f"/>
  </ds:schemaRefs>
</ds:datastoreItem>
</file>

<file path=docProps/app.xml><?xml version="1.0" encoding="utf-8"?>
<Properties xmlns="http://schemas.openxmlformats.org/officeDocument/2006/extended-properties" xmlns:vt="http://schemas.openxmlformats.org/officeDocument/2006/docPropsVTypes">
  <Template>Facet</Template>
  <TotalTime>1192</TotalTime>
  <Words>1331</Words>
  <Application>Microsoft Office PowerPoint</Application>
  <PresentationFormat>Widescreen</PresentationFormat>
  <Paragraphs>118</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Trebuchet MS</vt:lpstr>
      <vt:lpstr>Wingdings 3</vt:lpstr>
      <vt:lpstr>Facet</vt:lpstr>
      <vt:lpstr>Rhianna Johnson, Director of Guided Pathways and Partnerships</vt:lpstr>
      <vt:lpstr>What is Guided Pathways?</vt:lpstr>
      <vt:lpstr>Meeting Goals</vt:lpstr>
      <vt:lpstr>Four Pillar of Guided Pathways</vt:lpstr>
      <vt:lpstr>Guided Pathways: Where have we been and where are we going?</vt:lpstr>
      <vt:lpstr>Guided Pathways: Where have we been and where are we going?</vt:lpstr>
      <vt:lpstr>Winter Retreat Guiding Question</vt:lpstr>
      <vt:lpstr>Essential Practice: Building Meta-Majors</vt:lpstr>
      <vt:lpstr>Essential Practice: Structured Exploration</vt:lpstr>
      <vt:lpstr>Essential Practice: Student Advisement</vt:lpstr>
      <vt:lpstr>Essential Practice: Faculty Engagement</vt:lpstr>
      <vt:lpstr>Essential Practice: Data Analytics and Student Tracking</vt:lpstr>
      <vt:lpstr>Essential Practice: Research and Assessment</vt:lpstr>
      <vt:lpstr>Additional Focus Area: Outreach and Recruitment</vt:lpstr>
      <vt:lpstr>Pillar Papers</vt:lpstr>
      <vt:lpstr>2023-2024: Pillar I</vt:lpstr>
      <vt:lpstr>2023-2024: Pillar II</vt:lpstr>
      <vt:lpstr>Pillar II continued…</vt:lpstr>
      <vt:lpstr>2023-2024: Pillar III</vt:lpstr>
      <vt:lpstr>Pillar III continued…</vt:lpstr>
      <vt:lpstr>2023-2024: Pillar IV</vt:lpstr>
      <vt:lpstr>What’s Missing?</vt:lpstr>
      <vt:lpstr>Questions?</vt:lpstr>
    </vt:vector>
  </TitlesOfParts>
  <Company>Clark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Rhianna</dc:creator>
  <cp:lastModifiedBy>Johnson, Rhianna</cp:lastModifiedBy>
  <cp:revision>98</cp:revision>
  <dcterms:created xsi:type="dcterms:W3CDTF">2023-07-26T22:54:47Z</dcterms:created>
  <dcterms:modified xsi:type="dcterms:W3CDTF">2023-08-17T18:52:25Z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0x0101009E64EF661376FD4F8C980DA624E83A18</vt:lpwstr>
  </property>
  <property fmtid="{D5CDD505-2E9C-101B-9397-08002B2CF9AE}" pid="3" name="MediaServiceImageTags">
    <vt:lpwstr/>
  </property>
</Properties>
</file>