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37"/>
  </p:notesMasterIdLst>
  <p:sldIdLst>
    <p:sldId id="256" r:id="rId6"/>
    <p:sldId id="388" r:id="rId7"/>
    <p:sldId id="425" r:id="rId8"/>
    <p:sldId id="406" r:id="rId9"/>
    <p:sldId id="409" r:id="rId10"/>
    <p:sldId id="424" r:id="rId11"/>
    <p:sldId id="415" r:id="rId12"/>
    <p:sldId id="422" r:id="rId13"/>
    <p:sldId id="405" r:id="rId14"/>
    <p:sldId id="410" r:id="rId15"/>
    <p:sldId id="411" r:id="rId16"/>
    <p:sldId id="384" r:id="rId17"/>
    <p:sldId id="412" r:id="rId18"/>
    <p:sldId id="370" r:id="rId19"/>
    <p:sldId id="423" r:id="rId20"/>
    <p:sldId id="375" r:id="rId21"/>
    <p:sldId id="416" r:id="rId22"/>
    <p:sldId id="407" r:id="rId23"/>
    <p:sldId id="392" r:id="rId24"/>
    <p:sldId id="413" r:id="rId25"/>
    <p:sldId id="408" r:id="rId26"/>
    <p:sldId id="419" r:id="rId27"/>
    <p:sldId id="379" r:id="rId28"/>
    <p:sldId id="420" r:id="rId29"/>
    <p:sldId id="372" r:id="rId30"/>
    <p:sldId id="421" r:id="rId31"/>
    <p:sldId id="393" r:id="rId32"/>
    <p:sldId id="401" r:id="rId33"/>
    <p:sldId id="417" r:id="rId34"/>
    <p:sldId id="414" r:id="rId35"/>
    <p:sldId id="40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ward, Genevieve" initials="HG" lastIdx="1" clrIdx="0">
    <p:extLst>
      <p:ext uri="{19B8F6BF-5375-455C-9EA6-DF929625EA0E}">
        <p15:presenceInfo xmlns:p15="http://schemas.microsoft.com/office/powerpoint/2012/main" userId="S::ghoward@clark.edu::6d4b4ff9-814b-4fa5-b321-4338999ae7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38B5C-3B15-5BC0-F8F4-F614E48362EA}" v="1" dt="2022-08-08T18:32:04.657"/>
    <p1510:client id="{BC4A6A89-32DF-A168-FDDE-736706B7E2AC}" v="22" dt="2022-08-08T18:27:47.863"/>
    <p1510:client id="{C59E78DF-8D1D-D689-4168-1CB6C7C01663}" v="7" dt="2022-08-02T14:40:14.4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2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7A3CA-1411-4955-B18B-419A9B400786}" type="datetimeFigureOut">
              <a:rPr lang="en-US" smtClean="0"/>
              <a:t>9/13/2022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5E304-4432-4085-835D-64C3A9DE0B12}" type="slidenum">
              <a:rPr lang="en-US" smtClean="0"/>
              <a:t>‹#›</a:t>
            </a:fld>
            <a:endParaRPr lang="en-US" dirty="0"/>
          </a:p>
        </p:txBody>
      </p:sp>
    </p:spTree>
    <p:extLst>
      <p:ext uri="{BB962C8B-B14F-4D97-AF65-F5344CB8AC3E}">
        <p14:creationId xmlns:p14="http://schemas.microsoft.com/office/powerpoint/2010/main" val="10441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a:t>
            </a:fld>
            <a:endParaRPr lang="en-US" dirty="0"/>
          </a:p>
        </p:txBody>
      </p:sp>
    </p:spTree>
    <p:extLst>
      <p:ext uri="{BB962C8B-B14F-4D97-AF65-F5344CB8AC3E}">
        <p14:creationId xmlns:p14="http://schemas.microsoft.com/office/powerpoint/2010/main" val="405083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11</a:t>
            </a:fld>
            <a:endParaRPr lang="en-US" dirty="0"/>
          </a:p>
        </p:txBody>
      </p:sp>
    </p:spTree>
    <p:extLst>
      <p:ext uri="{BB962C8B-B14F-4D97-AF65-F5344CB8AC3E}">
        <p14:creationId xmlns:p14="http://schemas.microsoft.com/office/powerpoint/2010/main" val="74566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12</a:t>
            </a:fld>
            <a:endParaRPr lang="en-US" dirty="0"/>
          </a:p>
        </p:txBody>
      </p:sp>
    </p:spTree>
    <p:extLst>
      <p:ext uri="{BB962C8B-B14F-4D97-AF65-F5344CB8AC3E}">
        <p14:creationId xmlns:p14="http://schemas.microsoft.com/office/powerpoint/2010/main" val="1344619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13</a:t>
            </a:fld>
            <a:endParaRPr lang="en-US" dirty="0"/>
          </a:p>
        </p:txBody>
      </p:sp>
    </p:spTree>
    <p:extLst>
      <p:ext uri="{BB962C8B-B14F-4D97-AF65-F5344CB8AC3E}">
        <p14:creationId xmlns:p14="http://schemas.microsoft.com/office/powerpoint/2010/main" val="2577666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14</a:t>
            </a:fld>
            <a:endParaRPr lang="en-US" dirty="0"/>
          </a:p>
        </p:txBody>
      </p:sp>
    </p:spTree>
    <p:extLst>
      <p:ext uri="{BB962C8B-B14F-4D97-AF65-F5344CB8AC3E}">
        <p14:creationId xmlns:p14="http://schemas.microsoft.com/office/powerpoint/2010/main" val="2233526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15</a:t>
            </a:fld>
            <a:endParaRPr lang="en-US" dirty="0"/>
          </a:p>
        </p:txBody>
      </p:sp>
    </p:spTree>
    <p:extLst>
      <p:ext uri="{BB962C8B-B14F-4D97-AF65-F5344CB8AC3E}">
        <p14:creationId xmlns:p14="http://schemas.microsoft.com/office/powerpoint/2010/main" val="153084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16</a:t>
            </a:fld>
            <a:endParaRPr lang="en-US" dirty="0"/>
          </a:p>
        </p:txBody>
      </p:sp>
    </p:spTree>
    <p:extLst>
      <p:ext uri="{BB962C8B-B14F-4D97-AF65-F5344CB8AC3E}">
        <p14:creationId xmlns:p14="http://schemas.microsoft.com/office/powerpoint/2010/main" val="304245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17</a:t>
            </a:fld>
            <a:endParaRPr lang="en-US" dirty="0"/>
          </a:p>
        </p:txBody>
      </p:sp>
    </p:spTree>
    <p:extLst>
      <p:ext uri="{BB962C8B-B14F-4D97-AF65-F5344CB8AC3E}">
        <p14:creationId xmlns:p14="http://schemas.microsoft.com/office/powerpoint/2010/main" val="3417691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18</a:t>
            </a:fld>
            <a:endParaRPr lang="en-US" dirty="0"/>
          </a:p>
        </p:txBody>
      </p:sp>
    </p:spTree>
    <p:extLst>
      <p:ext uri="{BB962C8B-B14F-4D97-AF65-F5344CB8AC3E}">
        <p14:creationId xmlns:p14="http://schemas.microsoft.com/office/powerpoint/2010/main" val="2277852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19</a:t>
            </a:fld>
            <a:endParaRPr lang="en-US" dirty="0"/>
          </a:p>
        </p:txBody>
      </p:sp>
    </p:spTree>
    <p:extLst>
      <p:ext uri="{BB962C8B-B14F-4D97-AF65-F5344CB8AC3E}">
        <p14:creationId xmlns:p14="http://schemas.microsoft.com/office/powerpoint/2010/main" val="118434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20</a:t>
            </a:fld>
            <a:endParaRPr lang="en-US" dirty="0"/>
          </a:p>
        </p:txBody>
      </p:sp>
    </p:spTree>
    <p:extLst>
      <p:ext uri="{BB962C8B-B14F-4D97-AF65-F5344CB8AC3E}">
        <p14:creationId xmlns:p14="http://schemas.microsoft.com/office/powerpoint/2010/main" val="354025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3</a:t>
            </a:fld>
            <a:endParaRPr lang="en-US" dirty="0"/>
          </a:p>
        </p:txBody>
      </p:sp>
    </p:spTree>
    <p:extLst>
      <p:ext uri="{BB962C8B-B14F-4D97-AF65-F5344CB8AC3E}">
        <p14:creationId xmlns:p14="http://schemas.microsoft.com/office/powerpoint/2010/main" val="927286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21</a:t>
            </a:fld>
            <a:endParaRPr lang="en-US" dirty="0"/>
          </a:p>
        </p:txBody>
      </p:sp>
    </p:spTree>
    <p:extLst>
      <p:ext uri="{BB962C8B-B14F-4D97-AF65-F5344CB8AC3E}">
        <p14:creationId xmlns:p14="http://schemas.microsoft.com/office/powerpoint/2010/main" val="4196312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Visit Type</a:t>
            </a:r>
            <a:endParaRPr dirty="0"/>
          </a:p>
          <a:p>
            <a:r>
              <a:rPr b="0" dirty="0"/>
              <a:t>No alt text provided</a:t>
            </a:r>
            <a:endParaRPr dirty="0"/>
          </a:p>
          <a:p>
            <a:endParaRPr dirty="0"/>
          </a:p>
          <a:p>
            <a:r>
              <a:rPr b="1" dirty="0"/>
              <a:t>Area of Study</a:t>
            </a:r>
            <a:endParaRPr dirty="0"/>
          </a:p>
          <a:p>
            <a:r>
              <a:rPr b="0" dirty="0"/>
              <a:t>No alt text provided</a:t>
            </a:r>
            <a:endParaRPr dirty="0"/>
          </a:p>
          <a:p>
            <a:endParaRPr dirty="0"/>
          </a:p>
          <a:p>
            <a:r>
              <a:rPr b="1" dirty="0"/>
              <a:t>columnChart</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Visit Dates</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Cumulative Visits &amp; Student Headcounts</a:t>
            </a:r>
            <a:endParaRPr dirty="0"/>
          </a:p>
          <a:p>
            <a:r>
              <a:rPr b="0" dirty="0"/>
              <a:t>No alt text provided</a:t>
            </a:r>
            <a:endParaRPr dirty="0"/>
          </a:p>
          <a:p>
            <a:endParaRPr dirty="0"/>
          </a:p>
          <a:p>
            <a:r>
              <a:rPr b="1" dirty="0"/>
              <a:t>Top 5 Reasons For Visit</a:t>
            </a:r>
            <a:endParaRPr dirty="0"/>
          </a:p>
          <a:p>
            <a:r>
              <a:rPr b="0" dirty="0"/>
              <a:t>No alt text provided</a:t>
            </a:r>
            <a:endParaRPr dirty="0"/>
          </a:p>
          <a:p>
            <a:endParaRPr dirty="0"/>
          </a:p>
          <a:p>
            <a:r>
              <a:rPr b="1" dirty="0"/>
              <a:t>Top 5 Referral Areas From Visits</a:t>
            </a:r>
            <a:endParaRPr dirty="0"/>
          </a:p>
          <a:p>
            <a:r>
              <a:rPr b="0" dirty="0"/>
              <a:t>No alt text provided</a:t>
            </a:r>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23</a:t>
            </a:fld>
            <a:endParaRPr lang="en-US" dirty="0"/>
          </a:p>
        </p:txBody>
      </p:sp>
    </p:spTree>
    <p:extLst>
      <p:ext uri="{BB962C8B-B14F-4D97-AF65-F5344CB8AC3E}">
        <p14:creationId xmlns:p14="http://schemas.microsoft.com/office/powerpoint/2010/main" val="1368270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24</a:t>
            </a:fld>
            <a:endParaRPr lang="en-US" dirty="0"/>
          </a:p>
        </p:txBody>
      </p:sp>
    </p:spTree>
    <p:extLst>
      <p:ext uri="{BB962C8B-B14F-4D97-AF65-F5344CB8AC3E}">
        <p14:creationId xmlns:p14="http://schemas.microsoft.com/office/powerpoint/2010/main" val="3335566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25</a:t>
            </a:fld>
            <a:endParaRPr lang="en-US" dirty="0"/>
          </a:p>
        </p:txBody>
      </p:sp>
    </p:spTree>
    <p:extLst>
      <p:ext uri="{BB962C8B-B14F-4D97-AF65-F5344CB8AC3E}">
        <p14:creationId xmlns:p14="http://schemas.microsoft.com/office/powerpoint/2010/main" val="1986178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26</a:t>
            </a:fld>
            <a:endParaRPr lang="en-US" dirty="0"/>
          </a:p>
        </p:txBody>
      </p:sp>
    </p:spTree>
    <p:extLst>
      <p:ext uri="{BB962C8B-B14F-4D97-AF65-F5344CB8AC3E}">
        <p14:creationId xmlns:p14="http://schemas.microsoft.com/office/powerpoint/2010/main" val="1411750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27</a:t>
            </a:fld>
            <a:endParaRPr lang="en-US" dirty="0"/>
          </a:p>
        </p:txBody>
      </p:sp>
    </p:spTree>
    <p:extLst>
      <p:ext uri="{BB962C8B-B14F-4D97-AF65-F5344CB8AC3E}">
        <p14:creationId xmlns:p14="http://schemas.microsoft.com/office/powerpoint/2010/main" val="3684606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28</a:t>
            </a:fld>
            <a:endParaRPr lang="en-US" dirty="0"/>
          </a:p>
        </p:txBody>
      </p:sp>
    </p:spTree>
    <p:extLst>
      <p:ext uri="{BB962C8B-B14F-4D97-AF65-F5344CB8AC3E}">
        <p14:creationId xmlns:p14="http://schemas.microsoft.com/office/powerpoint/2010/main" val="3769261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29</a:t>
            </a:fld>
            <a:endParaRPr lang="en-US" dirty="0"/>
          </a:p>
        </p:txBody>
      </p:sp>
    </p:spTree>
    <p:extLst>
      <p:ext uri="{BB962C8B-B14F-4D97-AF65-F5344CB8AC3E}">
        <p14:creationId xmlns:p14="http://schemas.microsoft.com/office/powerpoint/2010/main" val="373638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30</a:t>
            </a:fld>
            <a:endParaRPr lang="en-US" dirty="0"/>
          </a:p>
        </p:txBody>
      </p:sp>
    </p:spTree>
    <p:extLst>
      <p:ext uri="{BB962C8B-B14F-4D97-AF65-F5344CB8AC3E}">
        <p14:creationId xmlns:p14="http://schemas.microsoft.com/office/powerpoint/2010/main" val="2075731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4</a:t>
            </a:fld>
            <a:endParaRPr lang="en-US" dirty="0"/>
          </a:p>
        </p:txBody>
      </p:sp>
    </p:spTree>
    <p:extLst>
      <p:ext uri="{BB962C8B-B14F-4D97-AF65-F5344CB8AC3E}">
        <p14:creationId xmlns:p14="http://schemas.microsoft.com/office/powerpoint/2010/main" val="2897276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31</a:t>
            </a:fld>
            <a:endParaRPr lang="en-US" dirty="0"/>
          </a:p>
        </p:txBody>
      </p:sp>
    </p:spTree>
    <p:extLst>
      <p:ext uri="{BB962C8B-B14F-4D97-AF65-F5344CB8AC3E}">
        <p14:creationId xmlns:p14="http://schemas.microsoft.com/office/powerpoint/2010/main" val="877980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5</a:t>
            </a:fld>
            <a:endParaRPr lang="en-US" dirty="0"/>
          </a:p>
        </p:txBody>
      </p:sp>
    </p:spTree>
    <p:extLst>
      <p:ext uri="{BB962C8B-B14F-4D97-AF65-F5344CB8AC3E}">
        <p14:creationId xmlns:p14="http://schemas.microsoft.com/office/powerpoint/2010/main" val="368313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6</a:t>
            </a:fld>
            <a:endParaRPr lang="en-US" dirty="0"/>
          </a:p>
        </p:txBody>
      </p:sp>
    </p:spTree>
    <p:extLst>
      <p:ext uri="{BB962C8B-B14F-4D97-AF65-F5344CB8AC3E}">
        <p14:creationId xmlns:p14="http://schemas.microsoft.com/office/powerpoint/2010/main" val="105895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7</a:t>
            </a:fld>
            <a:endParaRPr lang="en-US" dirty="0"/>
          </a:p>
        </p:txBody>
      </p:sp>
    </p:spTree>
    <p:extLst>
      <p:ext uri="{BB962C8B-B14F-4D97-AF65-F5344CB8AC3E}">
        <p14:creationId xmlns:p14="http://schemas.microsoft.com/office/powerpoint/2010/main" val="2823195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8</a:t>
            </a:fld>
            <a:endParaRPr lang="en-US" dirty="0"/>
          </a:p>
        </p:txBody>
      </p:sp>
    </p:spTree>
    <p:extLst>
      <p:ext uri="{BB962C8B-B14F-4D97-AF65-F5344CB8AC3E}">
        <p14:creationId xmlns:p14="http://schemas.microsoft.com/office/powerpoint/2010/main" val="210948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9</a:t>
            </a:fld>
            <a:endParaRPr lang="en-US" dirty="0"/>
          </a:p>
        </p:txBody>
      </p:sp>
    </p:spTree>
    <p:extLst>
      <p:ext uri="{BB962C8B-B14F-4D97-AF65-F5344CB8AC3E}">
        <p14:creationId xmlns:p14="http://schemas.microsoft.com/office/powerpoint/2010/main" val="11158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5E304-4432-4085-835D-64C3A9DE0B12}" type="slidenum">
              <a:rPr lang="en-US" smtClean="0"/>
              <a:t>10</a:t>
            </a:fld>
            <a:endParaRPr lang="en-US" dirty="0"/>
          </a:p>
        </p:txBody>
      </p:sp>
    </p:spTree>
    <p:extLst>
      <p:ext uri="{BB962C8B-B14F-4D97-AF65-F5344CB8AC3E}">
        <p14:creationId xmlns:p14="http://schemas.microsoft.com/office/powerpoint/2010/main" val="266191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19152200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32866268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26683865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17287187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84807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16214332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34326701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4274411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10390777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622891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7825129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02EBB2-C877-4755-BA07-980185AA6FAA}" type="datetimeFigureOut">
              <a:rPr lang="en-US" smtClean="0"/>
              <a:t>9/13/2022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B5BF16-CCCC-40B2-9999-F21FF817AAC5}" type="slidenum">
              <a:rPr lang="en-US" smtClean="0"/>
              <a:t>‹#›</a:t>
            </a:fld>
            <a:endParaRPr lang="en-US" dirty="0"/>
          </a:p>
        </p:txBody>
      </p:sp>
    </p:spTree>
    <p:extLst>
      <p:ext uri="{BB962C8B-B14F-4D97-AF65-F5344CB8AC3E}">
        <p14:creationId xmlns:p14="http://schemas.microsoft.com/office/powerpoint/2010/main" val="18675215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2EBB2-C877-4755-BA07-980185AA6FAA}" type="datetimeFigureOut">
              <a:rPr lang="en-US" smtClean="0"/>
              <a:t>9/13/2022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5BF16-CCCC-40B2-9999-F21FF817AAC5}" type="slidenum">
              <a:rPr lang="en-US" smtClean="0"/>
              <a:t>‹#›</a:t>
            </a:fld>
            <a:endParaRPr lang="en-US" dirty="0"/>
          </a:p>
        </p:txBody>
      </p:sp>
    </p:spTree>
    <p:extLst>
      <p:ext uri="{BB962C8B-B14F-4D97-AF65-F5344CB8AC3E}">
        <p14:creationId xmlns:p14="http://schemas.microsoft.com/office/powerpoint/2010/main" val="500078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7ED9C8-F09A-4D9E-BEC0-4725162E21FF}" type="datetimeFigureOut">
              <a:rPr lang="en-US" smtClean="0"/>
              <a:t>9/13/2022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app.powerbi.com/groups/me/reports/802eadaa-514f-4836-88cd-1405af29c1ac/ReportSection12cd10b7d474c49de91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clark.edu/academics/programs/public-service-society-and-education/index.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6eb0f6d2-3090-48f5-be87-b049a5ba08ca/?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hyperlink" Target="https://clarkcoll-my.sharepoint.com/:b:/g/personal/rjohnson_clark_edu/EbLbNjO1qTRGubhhZ9xMPfwBvnrXnI3swBMeGHCLaUMoaQ?e=3qqcR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ideo" Target="https://www.youtube.com/embed/ohTBAsLzhkM?feature=oembed" TargetMode="External"/><Relationship Id="rId5" Type="http://schemas.openxmlformats.org/officeDocument/2006/relationships/image" Target="../media/image10.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photo of Clark College pointing north towards the library and Gaiser Hall. ">
            <a:extLst>
              <a:ext uri="{FF2B5EF4-FFF2-40B4-BE49-F238E27FC236}">
                <a16:creationId xmlns:a16="http://schemas.microsoft.com/office/drawing/2014/main" id="{BC9A51FA-00A6-4CEA-9592-F362A6E62C21}"/>
              </a:ext>
            </a:extLst>
          </p:cNvPr>
          <p:cNvPicPr>
            <a:picLocks noChangeAspect="1"/>
          </p:cNvPicPr>
          <p:nvPr/>
        </p:nvPicPr>
        <p:blipFill rotWithShape="1">
          <a:blip r:embed="rId2">
            <a:extLst>
              <a:ext uri="{28A0092B-C50C-407E-A947-70E740481C1C}">
                <a14:useLocalDpi xmlns:a14="http://schemas.microsoft.com/office/drawing/2010/main" val="0"/>
              </a:ext>
            </a:extLst>
          </a:blip>
          <a:srcRect l="7081" r="19987"/>
          <a:stretch/>
        </p:blipFill>
        <p:spPr>
          <a:xfrm>
            <a:off x="0" y="1438"/>
            <a:ext cx="9144000" cy="6856562"/>
          </a:xfrm>
          <a:prstGeom prst="rect">
            <a:avLst/>
          </a:prstGeom>
        </p:spPr>
      </p:pic>
      <p:sp>
        <p:nvSpPr>
          <p:cNvPr id="4" name="Title 3">
            <a:extLst>
              <a:ext uri="{FF2B5EF4-FFF2-40B4-BE49-F238E27FC236}">
                <a16:creationId xmlns:a16="http://schemas.microsoft.com/office/drawing/2014/main" id="{EBEF0CF5-B811-40B0-BAB2-0163BE2698AA}"/>
              </a:ext>
            </a:extLst>
          </p:cNvPr>
          <p:cNvSpPr>
            <a:spLocks noGrp="1"/>
          </p:cNvSpPr>
          <p:nvPr>
            <p:ph type="title"/>
          </p:nvPr>
        </p:nvSpPr>
        <p:spPr>
          <a:xfrm>
            <a:off x="3031382" y="4393693"/>
            <a:ext cx="4844780" cy="549310"/>
          </a:xfrm>
        </p:spPr>
        <p:txBody>
          <a:bodyPr>
            <a:normAutofit/>
          </a:bodyPr>
          <a:lstStyle/>
          <a:p>
            <a:pPr algn="r"/>
            <a:r>
              <a:rPr lang="en-US" sz="2800" b="1" dirty="0">
                <a:solidFill>
                  <a:schemeClr val="bg1"/>
                </a:solidFill>
                <a:latin typeface="+mn-lt"/>
              </a:rPr>
              <a:t>Guided Pathways</a:t>
            </a:r>
            <a:endParaRPr lang="en-US" sz="2800" b="1" dirty="0">
              <a:latin typeface="+mn-lt"/>
            </a:endParaRPr>
          </a:p>
        </p:txBody>
      </p:sp>
      <p:sp>
        <p:nvSpPr>
          <p:cNvPr id="3" name="Subtitle 2">
            <a:extLst>
              <a:ext uri="{FF2B5EF4-FFF2-40B4-BE49-F238E27FC236}">
                <a16:creationId xmlns:a16="http://schemas.microsoft.com/office/drawing/2014/main" id="{24CCB758-A4F6-41E9-8722-C156BDEFECC6}"/>
              </a:ext>
            </a:extLst>
          </p:cNvPr>
          <p:cNvSpPr>
            <a:spLocks noGrp="1"/>
          </p:cNvSpPr>
          <p:nvPr>
            <p:ph type="subTitle" idx="4294967295"/>
          </p:nvPr>
        </p:nvSpPr>
        <p:spPr>
          <a:xfrm>
            <a:off x="1018162" y="4393693"/>
            <a:ext cx="6858000" cy="2008187"/>
          </a:xfrm>
        </p:spPr>
        <p:txBody>
          <a:bodyPr vert="horz" lIns="91440" tIns="45720" rIns="91440" bIns="45720" rtlCol="0" anchor="t">
            <a:normAutofit/>
          </a:bodyPr>
          <a:lstStyle/>
          <a:p>
            <a:pPr marL="0" indent="0" algn="r">
              <a:buNone/>
            </a:pPr>
            <a:r>
              <a:rPr lang="en-US" b="1" dirty="0">
                <a:solidFill>
                  <a:schemeClr val="bg1"/>
                </a:solidFill>
              </a:rPr>
              <a:t> </a:t>
            </a:r>
          </a:p>
          <a:p>
            <a:pPr marL="0" indent="0" algn="r">
              <a:buNone/>
            </a:pPr>
            <a:r>
              <a:rPr lang="en-US" b="1" dirty="0">
                <a:solidFill>
                  <a:schemeClr val="bg1"/>
                </a:solidFill>
              </a:rPr>
              <a:t>July 2022</a:t>
            </a:r>
            <a:endParaRPr lang="en-US" b="1" dirty="0">
              <a:solidFill>
                <a:schemeClr val="bg1"/>
              </a:solidFill>
              <a:cs typeface="Calibri"/>
            </a:endParaRPr>
          </a:p>
          <a:p>
            <a:pPr marL="0" indent="0" algn="r">
              <a:buNone/>
            </a:pPr>
            <a:r>
              <a:rPr lang="en-US" b="1" dirty="0">
                <a:solidFill>
                  <a:schemeClr val="bg1"/>
                </a:solidFill>
              </a:rPr>
              <a:t>Rhianna Johnson, Guided Pathways Program Director</a:t>
            </a:r>
          </a:p>
        </p:txBody>
      </p:sp>
    </p:spTree>
    <p:extLst>
      <p:ext uri="{BB962C8B-B14F-4D97-AF65-F5344CB8AC3E}">
        <p14:creationId xmlns:p14="http://schemas.microsoft.com/office/powerpoint/2010/main" val="27091284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681992" y="2516379"/>
            <a:ext cx="5258873" cy="585893"/>
          </a:xfrm>
        </p:spPr>
        <p:txBody>
          <a:bodyPr>
            <a:normAutofit fontScale="90000"/>
          </a:bodyPr>
          <a:lstStyle/>
          <a:p>
            <a:pPr algn="l"/>
            <a:r>
              <a:rPr lang="en-US" sz="2800" b="1" dirty="0">
                <a:latin typeface="Georgia Pro"/>
              </a:rPr>
              <a:t>21-22 SBCTC Guided Pathways Plan Focus Areas</a:t>
            </a:r>
            <a:endParaRPr lang="en-US" sz="2500" b="1" dirty="0">
              <a:latin typeface="Georgia Pro"/>
            </a:endParaRPr>
          </a:p>
        </p:txBody>
      </p:sp>
      <p:sp>
        <p:nvSpPr>
          <p:cNvPr id="3" name="TextBox 2">
            <a:extLst>
              <a:ext uri="{FF2B5EF4-FFF2-40B4-BE49-F238E27FC236}">
                <a16:creationId xmlns:a16="http://schemas.microsoft.com/office/drawing/2014/main" id="{BDEF5E83-2625-D936-582F-D1CC5943C068}"/>
              </a:ext>
            </a:extLst>
          </p:cNvPr>
          <p:cNvSpPr txBox="1"/>
          <p:nvPr/>
        </p:nvSpPr>
        <p:spPr>
          <a:xfrm>
            <a:off x="869400" y="3371400"/>
            <a:ext cx="7990199"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Outcomes Alignment: Course outcomes are aligned with program and pathway outcomes, and those learning outcomes inform a default course taking framework.</a:t>
            </a:r>
            <a:endParaRPr lang="en-US" sz="2000" dirty="0">
              <a:ea typeface="Calibri"/>
              <a:cs typeface="Calibri"/>
            </a:endParaRPr>
          </a:p>
          <a:p>
            <a:endParaRPr lang="en-US" sz="2000" dirty="0">
              <a:ea typeface="Calibri"/>
              <a:cs typeface="Calibri"/>
            </a:endParaRPr>
          </a:p>
          <a:p>
            <a:r>
              <a:rPr lang="en-US" sz="2000" dirty="0"/>
              <a:t>Scheduling: Schedules are consistent and predictable and are organized in a way that makes it possible for a full-time student to complete a two-year degree in two years. Courses are scheduled to ensure students are able to enroll in the courses they need when they need them and can plan their lives around school from one term to the next (considering course conflicts, complementary and toxic course combinations, etc.).</a:t>
            </a:r>
            <a:endParaRPr lang="en-US" sz="2000" dirty="0">
              <a:ea typeface="+mn-lt"/>
              <a:cs typeface="+mn-lt"/>
            </a:endParaRPr>
          </a:p>
          <a:p>
            <a:r>
              <a:rPr lang="en-US" dirty="0"/>
              <a:t>  </a:t>
            </a:r>
            <a:endParaRPr lang="en-US" dirty="0">
              <a:cs typeface="Calibri"/>
            </a:endParaRPr>
          </a:p>
        </p:txBody>
      </p:sp>
    </p:spTree>
    <p:extLst>
      <p:ext uri="{BB962C8B-B14F-4D97-AF65-F5344CB8AC3E}">
        <p14:creationId xmlns:p14="http://schemas.microsoft.com/office/powerpoint/2010/main" val="2536695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46992" y="2201379"/>
            <a:ext cx="5258873" cy="585893"/>
          </a:xfrm>
        </p:spPr>
        <p:txBody>
          <a:bodyPr>
            <a:normAutofit fontScale="90000"/>
          </a:bodyPr>
          <a:lstStyle/>
          <a:p>
            <a:pPr algn="l"/>
            <a:r>
              <a:rPr lang="en-US" sz="2800" b="1" dirty="0">
                <a:latin typeface="Georgia Pro"/>
              </a:rPr>
              <a:t>21-22 SBCTC Guided Pathways Plan Focus Areas</a:t>
            </a:r>
            <a:endParaRPr lang="en-US" sz="2500" b="1" dirty="0">
              <a:latin typeface="Georgia Pro"/>
            </a:endParaRPr>
          </a:p>
        </p:txBody>
      </p:sp>
      <p:sp>
        <p:nvSpPr>
          <p:cNvPr id="3" name="TextBox 2">
            <a:extLst>
              <a:ext uri="{FF2B5EF4-FFF2-40B4-BE49-F238E27FC236}">
                <a16:creationId xmlns:a16="http://schemas.microsoft.com/office/drawing/2014/main" id="{BDEF5E83-2625-D936-582F-D1CC5943C068}"/>
              </a:ext>
            </a:extLst>
          </p:cNvPr>
          <p:cNvSpPr txBox="1"/>
          <p:nvPr/>
        </p:nvSpPr>
        <p:spPr>
          <a:xfrm>
            <a:off x="744012" y="2750400"/>
            <a:ext cx="812519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Intake: Every new credential seeking student is provided structured exploratory experiences (through orientation, entry advising, college success course, ethnographic experience, etc.) informed by labor market information and designed to support their choice of a pathway upon enrollment and confirm a major within the first two quarters. Orientation and intake activities are mandatory and designed to build a sense of belonging, clarify student career and college goals, and to create a comprehensive individual education and financial plan based on program/degree maps.</a:t>
            </a:r>
          </a:p>
          <a:p>
            <a:endParaRPr lang="en-US" sz="2000" dirty="0">
              <a:ea typeface="+mn-lt"/>
              <a:cs typeface="+mn-lt"/>
            </a:endParaRPr>
          </a:p>
          <a:p>
            <a:r>
              <a:rPr lang="en-US" sz="2000" dirty="0">
                <a:cs typeface="Calibri" panose="020F0502020204030204"/>
              </a:rPr>
              <a:t>Student Engagement/Completion: The college identifies when students are losing momentum in progress toward completion and has communication tools, policies and supports in place to work with students to address their identified barriers.</a:t>
            </a:r>
            <a:endParaRPr lang="en-US" dirty="0"/>
          </a:p>
        </p:txBody>
      </p:sp>
    </p:spTree>
    <p:extLst>
      <p:ext uri="{BB962C8B-B14F-4D97-AF65-F5344CB8AC3E}">
        <p14:creationId xmlns:p14="http://schemas.microsoft.com/office/powerpoint/2010/main" val="22996941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389374" y="2201965"/>
            <a:ext cx="7772400" cy="585893"/>
          </a:xfrm>
        </p:spPr>
        <p:txBody>
          <a:bodyPr>
            <a:normAutofit/>
          </a:bodyPr>
          <a:lstStyle/>
          <a:p>
            <a:pPr algn="l"/>
            <a:r>
              <a:rPr lang="en-US" sz="2800" b="1" dirty="0">
                <a:latin typeface="Georgia Pro"/>
              </a:rPr>
              <a:t>Outcomes Alignment</a:t>
            </a:r>
            <a:endParaRPr lang="en-US" dirty="0">
              <a:latin typeface="Georgia Pro"/>
            </a:endParaRPr>
          </a:p>
        </p:txBody>
      </p:sp>
      <p:sp>
        <p:nvSpPr>
          <p:cNvPr id="2" name="TextBox 1">
            <a:extLst>
              <a:ext uri="{FF2B5EF4-FFF2-40B4-BE49-F238E27FC236}">
                <a16:creationId xmlns:a16="http://schemas.microsoft.com/office/drawing/2014/main" id="{393FC692-B70A-4113-B66E-204880196E5F}"/>
              </a:ext>
            </a:extLst>
          </p:cNvPr>
          <p:cNvSpPr txBox="1"/>
          <p:nvPr/>
        </p:nvSpPr>
        <p:spPr>
          <a:xfrm>
            <a:off x="515374" y="2924844"/>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5" name="TextBox 4">
            <a:extLst>
              <a:ext uri="{FF2B5EF4-FFF2-40B4-BE49-F238E27FC236}">
                <a16:creationId xmlns:a16="http://schemas.microsoft.com/office/drawing/2014/main" id="{0B3884FD-5211-4E7E-A7F6-470232534D28}"/>
              </a:ext>
            </a:extLst>
          </p:cNvPr>
          <p:cNvSpPr txBox="1"/>
          <p:nvPr/>
        </p:nvSpPr>
        <p:spPr>
          <a:xfrm>
            <a:off x="651753" y="3497763"/>
            <a:ext cx="8229600"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High level Microsoft Power BI data dashboards established</a:t>
            </a:r>
            <a:endParaRPr lang="en-US" sz="2000" dirty="0">
              <a:ea typeface="Calibri"/>
              <a:cs typeface="Calibri" panose="020F0502020204030204"/>
            </a:endParaRPr>
          </a:p>
          <a:p>
            <a:pPr marL="285750" indent="-285750">
              <a:buFont typeface="Arial" panose="020B0604020202020204" pitchFamily="34" charset="0"/>
              <a:buChar char="•"/>
            </a:pPr>
            <a:r>
              <a:rPr lang="en-US" sz="2000" dirty="0">
                <a:cs typeface="Calibri" panose="020F0502020204030204"/>
              </a:rPr>
              <a:t>Several department level data dashboards created</a:t>
            </a:r>
            <a:endParaRPr lang="en-US" sz="2000" dirty="0">
              <a:ea typeface="Calibri"/>
              <a:cs typeface="Calibri" panose="020F0502020204030204"/>
            </a:endParaRPr>
          </a:p>
          <a:p>
            <a:pPr marL="285750" indent="-285750">
              <a:buFont typeface="Arial" panose="020B0604020202020204" pitchFamily="34" charset="0"/>
              <a:buChar char="•"/>
            </a:pPr>
            <a:r>
              <a:rPr lang="en-US" sz="2000" dirty="0">
                <a:cs typeface="Calibri" panose="020F0502020204030204"/>
              </a:rPr>
              <a:t>HEDS survey completed</a:t>
            </a:r>
            <a:endParaRPr lang="en-US" sz="2000" dirty="0">
              <a:ea typeface="Calibri"/>
              <a:cs typeface="Calibri" panose="020F0502020204030204"/>
            </a:endParaRPr>
          </a:p>
          <a:p>
            <a:pPr marL="285750" indent="-285750">
              <a:buFont typeface="Arial" panose="020B0604020202020204" pitchFamily="34" charset="0"/>
              <a:buChar char="•"/>
            </a:pPr>
            <a:r>
              <a:rPr lang="en-US" sz="2000" dirty="0">
                <a:ea typeface="+mn-lt"/>
                <a:cs typeface="+mn-lt"/>
              </a:rPr>
              <a:t>Development and maturation of Clark College program outcome assessment and support of the Equity-Based Strategic Plan and the Strategic Enrollment Plan </a:t>
            </a:r>
            <a:endParaRPr lang="en-US" sz="2000" dirty="0">
              <a:ea typeface="Calibri"/>
              <a:cs typeface="Calibri" panose="020F0502020204030204"/>
            </a:endParaRPr>
          </a:p>
          <a:p>
            <a:pPr marL="285750" indent="-285750">
              <a:buFont typeface="Arial" panose="020B0604020202020204" pitchFamily="34" charset="0"/>
              <a:buChar char="•"/>
            </a:pPr>
            <a:r>
              <a:rPr lang="en-US" sz="2000" dirty="0">
                <a:cs typeface="Calibri" panose="020F0502020204030204"/>
              </a:rPr>
              <a:t>Reengagement with EMSI data including plans for impact reports, employment outlook, alumni outcomes, and program gap demand analysis</a:t>
            </a:r>
            <a:endParaRPr lang="en-US" sz="2000" dirty="0">
              <a:ea typeface="Calibri"/>
              <a:cs typeface="Calibri" panose="020F0502020204030204"/>
            </a:endParaRPr>
          </a:p>
          <a:p>
            <a:pPr marL="285750" indent="-285750">
              <a:buFont typeface="Arial" panose="020B0604020202020204" pitchFamily="34" charset="0"/>
              <a:buChar char="•"/>
            </a:pPr>
            <a:r>
              <a:rPr lang="en-US" sz="2000" dirty="0">
                <a:cs typeface="Calibri" panose="020F0502020204030204"/>
              </a:rPr>
              <a:t>Rapid Insight software purchased</a:t>
            </a:r>
            <a:endParaRPr lang="en-US" sz="2000" dirty="0">
              <a:ea typeface="Calibri"/>
              <a:cs typeface="Calibri" panose="020F0502020204030204"/>
            </a:endParaRPr>
          </a:p>
          <a:p>
            <a:pPr marL="285750" indent="-285750">
              <a:buFont typeface="Arial" panose="020B0604020202020204" pitchFamily="34" charset="0"/>
              <a:buChar char="•"/>
            </a:pPr>
            <a:endParaRPr lang="en-US" dirty="0">
              <a:cs typeface="Calibri" panose="020F0502020204030204"/>
            </a:endParaRPr>
          </a:p>
        </p:txBody>
      </p:sp>
    </p:spTree>
    <p:extLst>
      <p:ext uri="{BB962C8B-B14F-4D97-AF65-F5344CB8AC3E}">
        <p14:creationId xmlns:p14="http://schemas.microsoft.com/office/powerpoint/2010/main" val="32055208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389374" y="2201965"/>
            <a:ext cx="7772400" cy="585893"/>
          </a:xfrm>
        </p:spPr>
        <p:txBody>
          <a:bodyPr>
            <a:normAutofit/>
          </a:bodyPr>
          <a:lstStyle/>
          <a:p>
            <a:pPr algn="l"/>
            <a:r>
              <a:rPr lang="en-US" sz="2800" b="1" dirty="0">
                <a:latin typeface="Georgia Pro"/>
              </a:rPr>
              <a:t>Outcomes Alignment</a:t>
            </a:r>
            <a:endParaRPr lang="en-US" dirty="0">
              <a:latin typeface="Georgia Pro"/>
            </a:endParaRPr>
          </a:p>
        </p:txBody>
      </p:sp>
      <p:sp>
        <p:nvSpPr>
          <p:cNvPr id="10" name="TextBox 9">
            <a:extLst>
              <a:ext uri="{FF2B5EF4-FFF2-40B4-BE49-F238E27FC236}">
                <a16:creationId xmlns:a16="http://schemas.microsoft.com/office/drawing/2014/main" id="{EC059AA2-6B48-4AFB-ACEB-7000C4539B5E}"/>
              </a:ext>
            </a:extLst>
          </p:cNvPr>
          <p:cNvSpPr txBox="1"/>
          <p:nvPr/>
        </p:nvSpPr>
        <p:spPr>
          <a:xfrm>
            <a:off x="515374" y="2924844"/>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5" name="TextBox 4">
            <a:extLst>
              <a:ext uri="{FF2B5EF4-FFF2-40B4-BE49-F238E27FC236}">
                <a16:creationId xmlns:a16="http://schemas.microsoft.com/office/drawing/2014/main" id="{0B3884FD-5211-4E7E-A7F6-470232534D28}"/>
              </a:ext>
            </a:extLst>
          </p:cNvPr>
          <p:cNvSpPr txBox="1"/>
          <p:nvPr/>
        </p:nvSpPr>
        <p:spPr>
          <a:xfrm>
            <a:off x="633753" y="3317763"/>
            <a:ext cx="8409600"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ea typeface="+mn-lt"/>
                <a:cs typeface="+mn-lt"/>
                <a:hlinkClick r:id="rId4"/>
              </a:rPr>
              <a:t>Power BI data dashboard</a:t>
            </a:r>
            <a:endParaRPr lang="en-US"/>
          </a:p>
          <a:p>
            <a:endParaRPr lang="en-US" dirty="0">
              <a:cs typeface="Calibri" panose="020F0502020204030204"/>
            </a:endParaRPr>
          </a:p>
          <a:p>
            <a:pPr marL="285750" indent="-285750">
              <a:buFont typeface="Arial" panose="020B0604020202020204" pitchFamily="34" charset="0"/>
              <a:buChar char="•"/>
            </a:pPr>
            <a:endParaRPr lang="en-US" dirty="0">
              <a:cs typeface="Calibri" panose="020F0502020204030204"/>
            </a:endParaRPr>
          </a:p>
          <a:p>
            <a:pPr marL="285750" indent="-285750">
              <a:buFont typeface="Arial" panose="020B0604020202020204" pitchFamily="34" charset="0"/>
              <a:buChar char="•"/>
            </a:pPr>
            <a:endParaRPr lang="en-US" dirty="0">
              <a:cs typeface="Calibri" panose="020F0502020204030204"/>
            </a:endParaRPr>
          </a:p>
          <a:p>
            <a:pPr marL="285750" indent="-285750">
              <a:buFont typeface="Arial" panose="020B0604020202020204" pitchFamily="34" charset="0"/>
              <a:buChar char="•"/>
            </a:pPr>
            <a:endParaRPr lang="en-US" dirty="0">
              <a:cs typeface="Calibri" panose="020F0502020204030204"/>
            </a:endParaRPr>
          </a:p>
          <a:p>
            <a:endParaRPr lang="en-US" dirty="0">
              <a:cs typeface="Calibri" panose="020F0502020204030204"/>
            </a:endParaRPr>
          </a:p>
        </p:txBody>
      </p:sp>
      <p:pic>
        <p:nvPicPr>
          <p:cNvPr id="2" name="Picture 2" descr="A graph that displays student retention data from Microsoft Power BI&#10;">
            <a:extLst>
              <a:ext uri="{FF2B5EF4-FFF2-40B4-BE49-F238E27FC236}">
                <a16:creationId xmlns:a16="http://schemas.microsoft.com/office/drawing/2014/main" id="{EA5C8CD8-6508-B8B9-5E58-821CF44D1531}"/>
              </a:ext>
            </a:extLst>
          </p:cNvPr>
          <p:cNvPicPr>
            <a:picLocks noChangeAspect="1"/>
          </p:cNvPicPr>
          <p:nvPr/>
        </p:nvPicPr>
        <p:blipFill>
          <a:blip r:embed="rId5"/>
          <a:stretch>
            <a:fillRect/>
          </a:stretch>
        </p:blipFill>
        <p:spPr>
          <a:xfrm>
            <a:off x="275400" y="3965009"/>
            <a:ext cx="8809200" cy="2437982"/>
          </a:xfrm>
          <a:prstGeom prst="rect">
            <a:avLst/>
          </a:prstGeom>
        </p:spPr>
      </p:pic>
    </p:spTree>
    <p:extLst>
      <p:ext uri="{BB962C8B-B14F-4D97-AF65-F5344CB8AC3E}">
        <p14:creationId xmlns:p14="http://schemas.microsoft.com/office/powerpoint/2010/main" val="31976358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389374" y="2226726"/>
            <a:ext cx="7772400" cy="585893"/>
          </a:xfrm>
        </p:spPr>
        <p:txBody>
          <a:bodyPr>
            <a:normAutofit/>
          </a:bodyPr>
          <a:lstStyle/>
          <a:p>
            <a:pPr algn="l"/>
            <a:r>
              <a:rPr lang="en-US" sz="2800" b="1" dirty="0">
                <a:latin typeface="Georgia Pro"/>
              </a:rPr>
              <a:t>Scheduling</a:t>
            </a:r>
            <a:endParaRPr lang="en-US" dirty="0">
              <a:latin typeface="Georgia Pro"/>
            </a:endParaRPr>
          </a:p>
        </p:txBody>
      </p:sp>
      <p:sp>
        <p:nvSpPr>
          <p:cNvPr id="10" name="TextBox 9">
            <a:extLst>
              <a:ext uri="{FF2B5EF4-FFF2-40B4-BE49-F238E27FC236}">
                <a16:creationId xmlns:a16="http://schemas.microsoft.com/office/drawing/2014/main" id="{3908DC03-BCB0-4669-9618-EDD407383B63}"/>
              </a:ext>
            </a:extLst>
          </p:cNvPr>
          <p:cNvSpPr txBox="1"/>
          <p:nvPr/>
        </p:nvSpPr>
        <p:spPr>
          <a:xfrm>
            <a:off x="416374" y="2920619"/>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5" name="TextBox 4">
            <a:extLst>
              <a:ext uri="{FF2B5EF4-FFF2-40B4-BE49-F238E27FC236}">
                <a16:creationId xmlns:a16="http://schemas.microsoft.com/office/drawing/2014/main" id="{34D75833-F5C9-4706-BFAA-D3C3C285C565}"/>
              </a:ext>
            </a:extLst>
          </p:cNvPr>
          <p:cNvSpPr txBox="1"/>
          <p:nvPr/>
        </p:nvSpPr>
        <p:spPr>
          <a:xfrm>
            <a:off x="542205" y="3432419"/>
            <a:ext cx="8365252"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Academic Advising Reports completed, vetted, and available for use (with ongoing fixes as needed)</a:t>
            </a:r>
            <a:endParaRPr lang="en-US" dirty="0">
              <a:cs typeface="Calibri"/>
            </a:endParaRPr>
          </a:p>
          <a:p>
            <a:pPr marL="285750" indent="-285750">
              <a:buFont typeface="Arial" panose="020B0604020202020204" pitchFamily="34" charset="0"/>
              <a:buChar char="•"/>
            </a:pPr>
            <a:r>
              <a:rPr lang="en-US" dirty="0">
                <a:ea typeface="+mn-lt"/>
                <a:cs typeface="+mn-lt"/>
              </a:rPr>
              <a:t>OER group was established, including discussions around designating OER courses in the schedule.</a:t>
            </a:r>
            <a:r>
              <a:rPr lang="en-US" dirty="0"/>
              <a:t> Professional development around OER "backward course design," SBCTC OER 101, and virtual conference to learn and share information about OER best practices. </a:t>
            </a:r>
            <a:endParaRPr lang="en-US" dirty="0">
              <a:cs typeface="Calibri"/>
            </a:endParaRPr>
          </a:p>
          <a:p>
            <a:pPr marL="285750" indent="-285750">
              <a:buFont typeface="Arial" panose="020B0604020202020204" pitchFamily="34" charset="0"/>
              <a:buChar char="•"/>
            </a:pPr>
            <a:r>
              <a:rPr lang="en-US" dirty="0">
                <a:cs typeface="Calibri"/>
              </a:rPr>
              <a:t>Multiple discussions regarding the process of aligning catalog, AARs, advising worksheets and other educational planning materials</a:t>
            </a:r>
          </a:p>
          <a:p>
            <a:pPr marL="285750" indent="-285750">
              <a:buFont typeface="Arial" panose="020B0604020202020204" pitchFamily="34" charset="0"/>
              <a:buChar char="•"/>
            </a:pPr>
            <a:r>
              <a:rPr lang="en-US" dirty="0">
                <a:cs typeface="Calibri"/>
              </a:rPr>
              <a:t>Improved process flow for course and program changes to ensure information is communicated amongst all departments</a:t>
            </a:r>
            <a:endParaRPr lang="en-US" dirty="0"/>
          </a:p>
        </p:txBody>
      </p:sp>
    </p:spTree>
    <p:extLst>
      <p:ext uri="{BB962C8B-B14F-4D97-AF65-F5344CB8AC3E}">
        <p14:creationId xmlns:p14="http://schemas.microsoft.com/office/powerpoint/2010/main" val="19399129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389374" y="2226726"/>
            <a:ext cx="7772400" cy="585893"/>
          </a:xfrm>
        </p:spPr>
        <p:txBody>
          <a:bodyPr>
            <a:normAutofit/>
          </a:bodyPr>
          <a:lstStyle/>
          <a:p>
            <a:pPr algn="l"/>
            <a:r>
              <a:rPr lang="en-US" sz="2800" b="1" dirty="0">
                <a:latin typeface="Georgia Pro"/>
              </a:rPr>
              <a:t>Scheduling</a:t>
            </a:r>
            <a:endParaRPr lang="en-US" dirty="0">
              <a:latin typeface="Georgia Pro"/>
            </a:endParaRPr>
          </a:p>
        </p:txBody>
      </p:sp>
      <p:sp>
        <p:nvSpPr>
          <p:cNvPr id="10" name="TextBox 9">
            <a:extLst>
              <a:ext uri="{FF2B5EF4-FFF2-40B4-BE49-F238E27FC236}">
                <a16:creationId xmlns:a16="http://schemas.microsoft.com/office/drawing/2014/main" id="{A170D7F5-6E46-445F-9868-22C14492E109}"/>
              </a:ext>
            </a:extLst>
          </p:cNvPr>
          <p:cNvSpPr txBox="1"/>
          <p:nvPr/>
        </p:nvSpPr>
        <p:spPr>
          <a:xfrm>
            <a:off x="416374" y="2920619"/>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r>
              <a:rPr lang="en-US" sz="2000" b="1" dirty="0">
                <a:latin typeface="Arial Nova"/>
              </a:rPr>
              <a:t>-Academic Advising Reports</a:t>
            </a:r>
            <a:endParaRPr lang="en-US" sz="2000" b="1" dirty="0">
              <a:latin typeface="Arial Nova" panose="020B0604020202020204" pitchFamily="34" charset="0"/>
            </a:endParaRPr>
          </a:p>
        </p:txBody>
      </p:sp>
      <p:pic>
        <p:nvPicPr>
          <p:cNvPr id="2" name="Picture 2" descr="A table of classes that would be shown in an Academic Advising Report">
            <a:extLst>
              <a:ext uri="{FF2B5EF4-FFF2-40B4-BE49-F238E27FC236}">
                <a16:creationId xmlns:a16="http://schemas.microsoft.com/office/drawing/2014/main" id="{8F4B65A0-086D-70F0-8B6C-D39FAE220E36}"/>
              </a:ext>
            </a:extLst>
          </p:cNvPr>
          <p:cNvPicPr>
            <a:picLocks noChangeAspect="1"/>
          </p:cNvPicPr>
          <p:nvPr/>
        </p:nvPicPr>
        <p:blipFill>
          <a:blip r:embed="rId4"/>
          <a:stretch>
            <a:fillRect/>
          </a:stretch>
        </p:blipFill>
        <p:spPr>
          <a:xfrm>
            <a:off x="590400" y="3429125"/>
            <a:ext cx="7612200" cy="2798749"/>
          </a:xfrm>
          <a:prstGeom prst="rect">
            <a:avLst/>
          </a:prstGeom>
        </p:spPr>
      </p:pic>
    </p:spTree>
    <p:extLst>
      <p:ext uri="{BB962C8B-B14F-4D97-AF65-F5344CB8AC3E}">
        <p14:creationId xmlns:p14="http://schemas.microsoft.com/office/powerpoint/2010/main" val="32867861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80292" y="2138444"/>
            <a:ext cx="7772400" cy="585893"/>
          </a:xfrm>
        </p:spPr>
        <p:txBody>
          <a:bodyPr>
            <a:normAutofit/>
          </a:bodyPr>
          <a:lstStyle/>
          <a:p>
            <a:pPr algn="l"/>
            <a:r>
              <a:rPr lang="en-US" sz="2800" b="1" dirty="0">
                <a:latin typeface="Georgia Pro"/>
              </a:rPr>
              <a:t>Intake</a:t>
            </a:r>
            <a:endParaRPr lang="en-US" sz="2400" b="1" dirty="0">
              <a:latin typeface="Georgia Pro"/>
            </a:endParaRPr>
          </a:p>
        </p:txBody>
      </p:sp>
      <p:sp>
        <p:nvSpPr>
          <p:cNvPr id="11" name="TextBox 10">
            <a:extLst>
              <a:ext uri="{FF2B5EF4-FFF2-40B4-BE49-F238E27FC236}">
                <a16:creationId xmlns:a16="http://schemas.microsoft.com/office/drawing/2014/main" id="{101F2233-50AF-4B26-BEA9-B015C985A30B}"/>
              </a:ext>
            </a:extLst>
          </p:cNvPr>
          <p:cNvSpPr txBox="1"/>
          <p:nvPr/>
        </p:nvSpPr>
        <p:spPr>
          <a:xfrm>
            <a:off x="634292" y="2834055"/>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5" name="TextBox 4">
            <a:extLst>
              <a:ext uri="{FF2B5EF4-FFF2-40B4-BE49-F238E27FC236}">
                <a16:creationId xmlns:a16="http://schemas.microsoft.com/office/drawing/2014/main" id="{95671D16-DA8F-4A4E-BB95-2F40E5DE5822}"/>
              </a:ext>
            </a:extLst>
          </p:cNvPr>
          <p:cNvSpPr txBox="1"/>
          <p:nvPr/>
        </p:nvSpPr>
        <p:spPr>
          <a:xfrm>
            <a:off x="732757" y="3358220"/>
            <a:ext cx="8103140"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Nearly 2,000 students served at the One-Stop location</a:t>
            </a:r>
            <a:endParaRPr lang="en-US" sz="2000" dirty="0">
              <a:ea typeface="Calibri"/>
              <a:cs typeface="Calibri"/>
            </a:endParaRPr>
          </a:p>
          <a:p>
            <a:pPr marL="285750" indent="-285750">
              <a:buFont typeface="Arial" panose="020B0604020202020204" pitchFamily="34" charset="0"/>
              <a:buChar char="•"/>
            </a:pPr>
            <a:r>
              <a:rPr lang="en-US" sz="2000" dirty="0">
                <a:cs typeface="Calibri"/>
              </a:rPr>
              <a:t>Video assets developed to highlight Areas of Study, healthcare programs, </a:t>
            </a:r>
            <a:r>
              <a:rPr lang="en-US" sz="2000" dirty="0" err="1">
                <a:cs typeface="Calibri"/>
              </a:rPr>
              <a:t>AoS</a:t>
            </a:r>
            <a:r>
              <a:rPr lang="en-US" sz="2000" dirty="0">
                <a:cs typeface="Calibri"/>
              </a:rPr>
              <a:t> Success Coaching program and student explainer videos including Running Start</a:t>
            </a:r>
            <a:endParaRPr lang="en-US" sz="2000" dirty="0">
              <a:ea typeface="Calibri"/>
              <a:cs typeface="Calibri"/>
            </a:endParaRPr>
          </a:p>
          <a:p>
            <a:pPr marL="285750" indent="-285750">
              <a:buFont typeface="Arial" panose="020B0604020202020204" pitchFamily="34" charset="0"/>
              <a:buChar char="•"/>
            </a:pPr>
            <a:r>
              <a:rPr lang="en-US" sz="2000" dirty="0"/>
              <a:t>Developed</a:t>
            </a:r>
            <a:r>
              <a:rPr lang="en-US" sz="2000" dirty="0">
                <a:ea typeface="+mn-lt"/>
                <a:cs typeface="+mn-lt"/>
              </a:rPr>
              <a:t> new Areas of Study webpage templates to provide better access to information about programs at Clark College, improved user experience, and connection to contact forms</a:t>
            </a:r>
            <a:endParaRPr lang="en-US" sz="2000" dirty="0">
              <a:ea typeface="Calibri"/>
              <a:cs typeface="Calibri" panose="020F0502020204030204"/>
            </a:endParaRPr>
          </a:p>
          <a:p>
            <a:pPr marL="285750" indent="-285750">
              <a:buFont typeface="Arial" panose="020B0604020202020204" pitchFamily="34" charset="0"/>
              <a:buChar char="•"/>
            </a:pPr>
            <a:r>
              <a:rPr lang="en-US" sz="2000" dirty="0">
                <a:cs typeface="Calibri" panose="020F0502020204030204"/>
              </a:rPr>
              <a:t>Communications and Marketing increased presence in the virtual Columbian space and completed marketing and outreach projects related to systemically excluded student groups</a:t>
            </a:r>
            <a:endParaRPr lang="en-US" sz="2000" dirty="0">
              <a:ea typeface="Calibri"/>
              <a:cs typeface="Calibri" panose="020F0502020204030204"/>
            </a:endParaRPr>
          </a:p>
        </p:txBody>
      </p:sp>
    </p:spTree>
    <p:extLst>
      <p:ext uri="{BB962C8B-B14F-4D97-AF65-F5344CB8AC3E}">
        <p14:creationId xmlns:p14="http://schemas.microsoft.com/office/powerpoint/2010/main" val="27832063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Dr. Cruse</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09270" y="2135285"/>
            <a:ext cx="7772400" cy="585893"/>
          </a:xfrm>
        </p:spPr>
        <p:txBody>
          <a:bodyPr>
            <a:normAutofit/>
          </a:bodyPr>
          <a:lstStyle/>
          <a:p>
            <a:pPr algn="l"/>
            <a:r>
              <a:rPr lang="en-US" sz="2800" b="1" dirty="0">
                <a:latin typeface="Georgia Pro"/>
              </a:rPr>
              <a:t>Intake</a:t>
            </a:r>
            <a:endParaRPr lang="en-US" sz="2400" b="1" dirty="0">
              <a:latin typeface="Georgia Pro"/>
            </a:endParaRPr>
          </a:p>
        </p:txBody>
      </p:sp>
      <p:sp>
        <p:nvSpPr>
          <p:cNvPr id="9" name="TextBox 8">
            <a:extLst>
              <a:ext uri="{FF2B5EF4-FFF2-40B4-BE49-F238E27FC236}">
                <a16:creationId xmlns:a16="http://schemas.microsoft.com/office/drawing/2014/main" id="{D5A082CD-7B26-4604-8D30-4246F7335469}"/>
              </a:ext>
            </a:extLst>
          </p:cNvPr>
          <p:cNvSpPr txBox="1"/>
          <p:nvPr/>
        </p:nvSpPr>
        <p:spPr>
          <a:xfrm>
            <a:off x="581027" y="2827737"/>
            <a:ext cx="3564846"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5" name="TextBox 4">
            <a:extLst>
              <a:ext uri="{FF2B5EF4-FFF2-40B4-BE49-F238E27FC236}">
                <a16:creationId xmlns:a16="http://schemas.microsoft.com/office/drawing/2014/main" id="{95671D16-DA8F-4A4E-BB95-2F40E5DE5822}"/>
              </a:ext>
            </a:extLst>
          </p:cNvPr>
          <p:cNvSpPr txBox="1"/>
          <p:nvPr/>
        </p:nvSpPr>
        <p:spPr>
          <a:xfrm>
            <a:off x="732757" y="3358220"/>
            <a:ext cx="3045140"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ea typeface="+mn-lt"/>
                <a:cs typeface="+mn-lt"/>
                <a:hlinkClick r:id="rId4"/>
              </a:rPr>
              <a:t>https://www.clark.edu/academics/programs/public-service-society-and-education/index.php</a:t>
            </a:r>
            <a:endParaRPr lang="en-US" dirty="0">
              <a:cs typeface="Calibri"/>
            </a:endParaRP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cs typeface="Calibri"/>
            </a:endParaRPr>
          </a:p>
          <a:p>
            <a:pPr>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cs typeface="Calibri"/>
            </a:endParaRPr>
          </a:p>
        </p:txBody>
      </p:sp>
      <p:pic>
        <p:nvPicPr>
          <p:cNvPr id="2" name="Picture 2" descr="An example of a program map">
            <a:extLst>
              <a:ext uri="{FF2B5EF4-FFF2-40B4-BE49-F238E27FC236}">
                <a16:creationId xmlns:a16="http://schemas.microsoft.com/office/drawing/2014/main" id="{C61B1A05-4C10-AF8A-9ABD-D4C971116384}"/>
              </a:ext>
            </a:extLst>
          </p:cNvPr>
          <p:cNvPicPr>
            <a:picLocks noChangeAspect="1"/>
          </p:cNvPicPr>
          <p:nvPr/>
        </p:nvPicPr>
        <p:blipFill>
          <a:blip r:embed="rId5"/>
          <a:stretch>
            <a:fillRect/>
          </a:stretch>
        </p:blipFill>
        <p:spPr>
          <a:xfrm>
            <a:off x="3959441" y="2488336"/>
            <a:ext cx="4810159" cy="4167329"/>
          </a:xfrm>
          <a:prstGeom prst="rect">
            <a:avLst/>
          </a:prstGeom>
        </p:spPr>
      </p:pic>
    </p:spTree>
    <p:extLst>
      <p:ext uri="{BB962C8B-B14F-4D97-AF65-F5344CB8AC3E}">
        <p14:creationId xmlns:p14="http://schemas.microsoft.com/office/powerpoint/2010/main" val="35316057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Dr. Cruse</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80292" y="2246444"/>
            <a:ext cx="7772400" cy="585893"/>
          </a:xfrm>
        </p:spPr>
        <p:txBody>
          <a:bodyPr>
            <a:normAutofit/>
          </a:bodyPr>
          <a:lstStyle/>
          <a:p>
            <a:pPr algn="l"/>
            <a:r>
              <a:rPr lang="en-US" sz="2800" b="1" dirty="0">
                <a:latin typeface="Georgia Pro"/>
              </a:rPr>
              <a:t>Intake (continued)</a:t>
            </a:r>
            <a:endParaRPr lang="en-US" sz="2400" b="1" dirty="0">
              <a:latin typeface="Georgia Pro"/>
            </a:endParaRPr>
          </a:p>
        </p:txBody>
      </p:sp>
      <p:sp>
        <p:nvSpPr>
          <p:cNvPr id="7" name="TextBox 6">
            <a:extLst>
              <a:ext uri="{FF2B5EF4-FFF2-40B4-BE49-F238E27FC236}">
                <a16:creationId xmlns:a16="http://schemas.microsoft.com/office/drawing/2014/main" id="{145DB078-87E5-4E60-A2AF-4D76CB4B61AC}"/>
              </a:ext>
            </a:extLst>
          </p:cNvPr>
          <p:cNvSpPr txBox="1"/>
          <p:nvPr/>
        </p:nvSpPr>
        <p:spPr>
          <a:xfrm>
            <a:off x="685800" y="2933370"/>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5" name="TextBox 4">
            <a:extLst>
              <a:ext uri="{FF2B5EF4-FFF2-40B4-BE49-F238E27FC236}">
                <a16:creationId xmlns:a16="http://schemas.microsoft.com/office/drawing/2014/main" id="{95671D16-DA8F-4A4E-BB95-2F40E5DE5822}"/>
              </a:ext>
            </a:extLst>
          </p:cNvPr>
          <p:cNvSpPr txBox="1"/>
          <p:nvPr/>
        </p:nvSpPr>
        <p:spPr>
          <a:xfrm>
            <a:off x="723757" y="3529220"/>
            <a:ext cx="8103140" cy="283154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ea typeface="+mn-lt"/>
                <a:cs typeface="+mn-lt"/>
              </a:rPr>
              <a:t>Adding a new credentials evaluator improved timely evaluation of incoming transcripts, resulting in 1 week turn-around time</a:t>
            </a:r>
            <a:endParaRPr lang="en-US" sz="2000" dirty="0">
              <a:ea typeface="Calibri"/>
              <a:cs typeface="Calibri"/>
            </a:endParaRPr>
          </a:p>
          <a:p>
            <a:pPr marL="285750" indent="-285750">
              <a:buFont typeface="Arial" panose="020B0604020202020204" pitchFamily="34" charset="0"/>
              <a:buChar char="•"/>
            </a:pPr>
            <a:r>
              <a:rPr lang="en-US" sz="2000" dirty="0">
                <a:ea typeface="+mn-lt"/>
                <a:cs typeface="+mn-lt"/>
              </a:rPr>
              <a:t>Supported Adult Reengagement activities planned for the 22-23 academic year through accurate and timely assessment of credits, coursework, life experience  in Academic Credit for Prior Learning and other non-traditional credit options </a:t>
            </a:r>
            <a:endParaRPr lang="en-US" sz="2000" dirty="0">
              <a:ea typeface="Calibri"/>
              <a:cs typeface="Calibri" panose="020F0502020204030204"/>
            </a:endParaRPr>
          </a:p>
          <a:p>
            <a:pPr marL="285750" indent="-285750">
              <a:buFont typeface="Arial" panose="020B0604020202020204" pitchFamily="34" charset="0"/>
              <a:buChar char="•"/>
            </a:pPr>
            <a:r>
              <a:rPr lang="en-US" sz="2000" dirty="0">
                <a:cs typeface="Calibri" panose="020F0502020204030204"/>
              </a:rPr>
              <a:t>Guided Pathways funded </a:t>
            </a:r>
            <a:r>
              <a:rPr lang="en-US" sz="2000" dirty="0" err="1">
                <a:cs typeface="Calibri" panose="020F0502020204030204"/>
              </a:rPr>
              <a:t>ctcLink</a:t>
            </a:r>
            <a:r>
              <a:rPr lang="en-US" sz="2000" dirty="0">
                <a:cs typeface="Calibri" panose="020F0502020204030204"/>
              </a:rPr>
              <a:t> analysts in Credentials and Financial Aid to provide structural support for intake functions</a:t>
            </a:r>
            <a:endParaRPr lang="en-US" dirty="0">
              <a:cs typeface="Calibri" panose="020F0502020204030204"/>
            </a:endParaRPr>
          </a:p>
          <a:p>
            <a:pPr marL="285750" indent="-285750">
              <a:buFont typeface="Arial" panose="020B0604020202020204" pitchFamily="34" charset="0"/>
              <a:buChar char="•"/>
            </a:pPr>
            <a:endParaRPr lang="en-US" dirty="0">
              <a:cs typeface="Calibri" panose="020F0502020204030204"/>
            </a:endParaRPr>
          </a:p>
        </p:txBody>
      </p:sp>
    </p:spTree>
    <p:extLst>
      <p:ext uri="{BB962C8B-B14F-4D97-AF65-F5344CB8AC3E}">
        <p14:creationId xmlns:p14="http://schemas.microsoft.com/office/powerpoint/2010/main" val="13711147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Dr. Howard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389374" y="2201965"/>
            <a:ext cx="7772400" cy="585893"/>
          </a:xfrm>
        </p:spPr>
        <p:txBody>
          <a:bodyPr>
            <a:normAutofit fontScale="90000"/>
          </a:bodyPr>
          <a:lstStyle/>
          <a:p>
            <a:pPr algn="l"/>
            <a:r>
              <a:rPr lang="en-US" sz="2800" b="1" dirty="0">
                <a:latin typeface="Georgia Pro"/>
              </a:rPr>
              <a:t>Engaging Students in Support of Completion</a:t>
            </a:r>
            <a:endParaRPr lang="en-US" dirty="0">
              <a:latin typeface="Georgia Pro"/>
            </a:endParaRPr>
          </a:p>
        </p:txBody>
      </p:sp>
      <p:sp>
        <p:nvSpPr>
          <p:cNvPr id="7" name="TextBox 6">
            <a:extLst>
              <a:ext uri="{FF2B5EF4-FFF2-40B4-BE49-F238E27FC236}">
                <a16:creationId xmlns:a16="http://schemas.microsoft.com/office/drawing/2014/main" id="{B65C686A-A39A-4717-A582-8D307206D088}"/>
              </a:ext>
            </a:extLst>
          </p:cNvPr>
          <p:cNvSpPr txBox="1"/>
          <p:nvPr/>
        </p:nvSpPr>
        <p:spPr>
          <a:xfrm>
            <a:off x="461374" y="2903610"/>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6" name="TextBox 5">
            <a:extLst>
              <a:ext uri="{FF2B5EF4-FFF2-40B4-BE49-F238E27FC236}">
                <a16:creationId xmlns:a16="http://schemas.microsoft.com/office/drawing/2014/main" id="{1AB845C2-AC5F-41C3-9BBA-6A3CA275B676}"/>
              </a:ext>
            </a:extLst>
          </p:cNvPr>
          <p:cNvSpPr txBox="1"/>
          <p:nvPr/>
        </p:nvSpPr>
        <p:spPr>
          <a:xfrm>
            <a:off x="494982" y="3472997"/>
            <a:ext cx="8374060"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Glean notetaking tool was added to resource suite in Disability Support Services</a:t>
            </a:r>
            <a:endParaRPr lang="en-US" dirty="0">
              <a:cs typeface="Calibri"/>
            </a:endParaRPr>
          </a:p>
          <a:p>
            <a:pPr marL="285750" indent="-285750">
              <a:buFont typeface="Arial" panose="020B0604020202020204" pitchFamily="34" charset="0"/>
              <a:buChar char="•"/>
            </a:pPr>
            <a:r>
              <a:rPr lang="en-US" dirty="0">
                <a:cs typeface="Calibri"/>
              </a:rPr>
              <a:t>Project completed to provide more accessibility and universal design in BIOL&amp;100</a:t>
            </a:r>
          </a:p>
          <a:p>
            <a:pPr marL="285750" indent="-285750">
              <a:buFont typeface="Arial" panose="020B0604020202020204" pitchFamily="34" charset="0"/>
              <a:buChar char="•"/>
            </a:pPr>
            <a:r>
              <a:rPr lang="en-US" dirty="0">
                <a:cs typeface="Calibri"/>
              </a:rPr>
              <a:t>Nearly 60 students recruited for STEM pathway camp</a:t>
            </a:r>
          </a:p>
          <a:p>
            <a:pPr marL="285750" indent="-285750">
              <a:buFont typeface="Arial" panose="020B0604020202020204" pitchFamily="34" charset="0"/>
              <a:buChar char="•"/>
            </a:pPr>
            <a:r>
              <a:rPr lang="en-US" dirty="0">
                <a:cs typeface="Calibri"/>
              </a:rPr>
              <a:t>Project completed to identify skills and outcomes for a new Clean Energy and Advanced Manufacturing degree pathway</a:t>
            </a:r>
          </a:p>
          <a:p>
            <a:pPr marL="285750" indent="-285750">
              <a:buFont typeface="Arial" panose="020B0604020202020204" pitchFamily="34" charset="0"/>
              <a:buChar char="•"/>
            </a:pPr>
            <a:r>
              <a:rPr lang="en-US" dirty="0">
                <a:ea typeface="+mn-lt"/>
                <a:cs typeface="+mn-lt"/>
              </a:rPr>
              <a:t>PPI coursework and/or outcomes have been embedded into all degree programs except three AAT degrees in health occupations, which will be addressed next year</a:t>
            </a:r>
          </a:p>
          <a:p>
            <a:pPr marL="285750" indent="-285750">
              <a:buFont typeface="Arial" panose="020B0604020202020204" pitchFamily="34" charset="0"/>
              <a:buChar char="•"/>
            </a:pPr>
            <a:r>
              <a:rPr lang="en-US" dirty="0">
                <a:ea typeface="+mn-lt"/>
                <a:cs typeface="+mn-lt"/>
              </a:rPr>
              <a:t>Coll 101 outcomes have been embedded into all programs except ACED and ECE AAS and those will be addressed next year</a:t>
            </a:r>
            <a:endParaRPr lang="en-US" dirty="0">
              <a:cs typeface="Calibri"/>
            </a:endParaRPr>
          </a:p>
        </p:txBody>
      </p:sp>
    </p:spTree>
    <p:extLst>
      <p:ext uri="{BB962C8B-B14F-4D97-AF65-F5344CB8AC3E}">
        <p14:creationId xmlns:p14="http://schemas.microsoft.com/office/powerpoint/2010/main" val="21028406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600992" y="2367281"/>
            <a:ext cx="4835873" cy="770992"/>
          </a:xfrm>
        </p:spPr>
        <p:txBody>
          <a:bodyPr>
            <a:normAutofit fontScale="90000"/>
          </a:bodyPr>
          <a:lstStyle/>
          <a:p>
            <a:pPr algn="l"/>
            <a:r>
              <a:rPr lang="en-US" sz="2800" b="1" dirty="0">
                <a:latin typeface="Georgia Pro"/>
              </a:rPr>
              <a:t>21-22 Guided Pathways Highlights</a:t>
            </a:r>
          </a:p>
        </p:txBody>
      </p:sp>
      <p:sp>
        <p:nvSpPr>
          <p:cNvPr id="2" name="TextBox 1">
            <a:extLst>
              <a:ext uri="{FF2B5EF4-FFF2-40B4-BE49-F238E27FC236}">
                <a16:creationId xmlns:a16="http://schemas.microsoft.com/office/drawing/2014/main" id="{7C8544DF-4942-8FEC-BC71-772FA77F0D9A}"/>
              </a:ext>
            </a:extLst>
          </p:cNvPr>
          <p:cNvSpPr txBox="1"/>
          <p:nvPr/>
        </p:nvSpPr>
        <p:spPr>
          <a:xfrm>
            <a:off x="776342" y="3541910"/>
            <a:ext cx="7801199"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t>Director hired to provide administrative support and leadership</a:t>
            </a:r>
            <a:endParaRPr lang="en-US" sz="2000" dirty="0">
              <a:ea typeface="Calibri"/>
              <a:cs typeface="Calibri"/>
            </a:endParaRPr>
          </a:p>
          <a:p>
            <a:pPr marL="285750" indent="-285750">
              <a:buFont typeface="Arial"/>
              <a:buChar char="•"/>
            </a:pPr>
            <a:r>
              <a:rPr lang="en-US" sz="2000" dirty="0">
                <a:cs typeface="Calibri"/>
              </a:rPr>
              <a:t>Comprehensive Guided Pathways plan was developed collaboratively and submitted to SBCTC to cover 2022-2024 focus areas and activities</a:t>
            </a:r>
            <a:endParaRPr lang="en-US" sz="2000" dirty="0">
              <a:ea typeface="Calibri"/>
              <a:cs typeface="Calibri"/>
            </a:endParaRPr>
          </a:p>
          <a:p>
            <a:pPr marL="285750" indent="-285750">
              <a:buFont typeface="Arial"/>
              <a:buChar char="•"/>
            </a:pPr>
            <a:r>
              <a:rPr lang="en-US" sz="2000" dirty="0">
                <a:cs typeface="Calibri"/>
              </a:rPr>
              <a:t>Alignment of Guided Pathways plan with SEM plan</a:t>
            </a:r>
            <a:endParaRPr lang="en-US" sz="2000" dirty="0">
              <a:ea typeface="Calibri"/>
              <a:cs typeface="Calibri"/>
            </a:endParaRPr>
          </a:p>
          <a:p>
            <a:pPr marL="285750" indent="-285750">
              <a:buFont typeface="Arial"/>
              <a:buChar char="•"/>
            </a:pPr>
            <a:r>
              <a:rPr lang="en-US" sz="2000" dirty="0">
                <a:cs typeface="Calibri"/>
              </a:rPr>
              <a:t>Several faculty, staff and students attended SBCTC Guided Pathways retreats and work sessions, producing valuable insights and feedback</a:t>
            </a:r>
            <a:endParaRPr lang="en-US" sz="2000" dirty="0">
              <a:ea typeface="Calibri"/>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17087668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91475" y="1971399"/>
            <a:ext cx="7772400" cy="585893"/>
          </a:xfrm>
        </p:spPr>
        <p:txBody>
          <a:bodyPr>
            <a:normAutofit/>
          </a:bodyPr>
          <a:lstStyle/>
          <a:p>
            <a:pPr algn="l"/>
            <a:r>
              <a:rPr lang="en-US" sz="2500" b="1" dirty="0">
                <a:latin typeface="Georgia Pro"/>
                <a:cs typeface="Calibri"/>
              </a:rPr>
              <a:t>STEM Camp</a:t>
            </a:r>
            <a:endParaRPr lang="en-US" sz="2500" b="1" dirty="0">
              <a:latin typeface="Georgia Pro"/>
            </a:endParaRPr>
          </a:p>
        </p:txBody>
      </p:sp>
      <p:pic>
        <p:nvPicPr>
          <p:cNvPr id="5" name="Picture 5" descr="A photo of students, staff and faculty who attended STEM camp">
            <a:extLst>
              <a:ext uri="{FF2B5EF4-FFF2-40B4-BE49-F238E27FC236}">
                <a16:creationId xmlns:a16="http://schemas.microsoft.com/office/drawing/2014/main" id="{512762AC-DE35-3C23-3E0E-3046DB66CF93}"/>
              </a:ext>
            </a:extLst>
          </p:cNvPr>
          <p:cNvPicPr>
            <a:picLocks noChangeAspect="1"/>
          </p:cNvPicPr>
          <p:nvPr/>
        </p:nvPicPr>
        <p:blipFill>
          <a:blip r:embed="rId4"/>
          <a:stretch>
            <a:fillRect/>
          </a:stretch>
        </p:blipFill>
        <p:spPr>
          <a:xfrm>
            <a:off x="1931400" y="2751354"/>
            <a:ext cx="5470200" cy="3669327"/>
          </a:xfrm>
          <a:prstGeom prst="rect">
            <a:avLst/>
          </a:prstGeom>
        </p:spPr>
      </p:pic>
    </p:spTree>
    <p:extLst>
      <p:ext uri="{BB962C8B-B14F-4D97-AF65-F5344CB8AC3E}">
        <p14:creationId xmlns:p14="http://schemas.microsoft.com/office/powerpoint/2010/main" val="8497205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Dr. Howard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362374" y="2498965"/>
            <a:ext cx="7772400" cy="585893"/>
          </a:xfrm>
        </p:spPr>
        <p:txBody>
          <a:bodyPr>
            <a:normAutofit fontScale="90000"/>
          </a:bodyPr>
          <a:lstStyle/>
          <a:p>
            <a:pPr algn="l"/>
            <a:r>
              <a:rPr lang="en-US" sz="2800" b="1" dirty="0">
                <a:latin typeface="Georgia Pro"/>
              </a:rPr>
              <a:t>Engaging Students in Support of Completion (continued)</a:t>
            </a:r>
            <a:endParaRPr lang="en-US" dirty="0">
              <a:latin typeface="Georgia Pro"/>
            </a:endParaRPr>
          </a:p>
        </p:txBody>
      </p:sp>
      <p:sp>
        <p:nvSpPr>
          <p:cNvPr id="10" name="TextBox 9">
            <a:extLst>
              <a:ext uri="{FF2B5EF4-FFF2-40B4-BE49-F238E27FC236}">
                <a16:creationId xmlns:a16="http://schemas.microsoft.com/office/drawing/2014/main" id="{B11DAECB-FCBC-4784-99E2-CEE3183E2220}"/>
              </a:ext>
            </a:extLst>
          </p:cNvPr>
          <p:cNvSpPr txBox="1"/>
          <p:nvPr/>
        </p:nvSpPr>
        <p:spPr>
          <a:xfrm>
            <a:off x="488374" y="3185765"/>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6" name="TextBox 5">
            <a:extLst>
              <a:ext uri="{FF2B5EF4-FFF2-40B4-BE49-F238E27FC236}">
                <a16:creationId xmlns:a16="http://schemas.microsoft.com/office/drawing/2014/main" id="{1AB845C2-AC5F-41C3-9BBA-6A3CA275B676}"/>
              </a:ext>
            </a:extLst>
          </p:cNvPr>
          <p:cNvSpPr txBox="1"/>
          <p:nvPr/>
        </p:nvSpPr>
        <p:spPr>
          <a:xfrm>
            <a:off x="656982" y="3526997"/>
            <a:ext cx="8239060"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cs typeface="Calibri"/>
              </a:rPr>
              <a:t>MESA program provided financial assistance for participants related to school costs and also emergency needs</a:t>
            </a:r>
            <a:endParaRPr lang="en-US" sz="2000" dirty="0">
              <a:ea typeface="Calibri"/>
              <a:cs typeface="Calibri"/>
            </a:endParaRPr>
          </a:p>
          <a:p>
            <a:pPr marL="285750" indent="-285750">
              <a:buFont typeface="Arial" panose="020B0604020202020204" pitchFamily="34" charset="0"/>
              <a:buChar char="•"/>
            </a:pPr>
            <a:r>
              <a:rPr lang="en-US" sz="2000" dirty="0">
                <a:cs typeface="Calibri"/>
              </a:rPr>
              <a:t>MESA students obtained internships and reported increased success skills after receiving mentoring in topics such as time management, communication, social connections, and assignment planning</a:t>
            </a:r>
            <a:endParaRPr lang="en-US" sz="2000" dirty="0">
              <a:ea typeface="Calibri"/>
              <a:cs typeface="Calibri"/>
            </a:endParaRPr>
          </a:p>
          <a:p>
            <a:pPr marL="285750" indent="-285750">
              <a:buFont typeface="Arial" panose="020B0604020202020204" pitchFamily="34" charset="0"/>
              <a:buChar char="•"/>
            </a:pPr>
            <a:r>
              <a:rPr lang="en-US" sz="2000" dirty="0">
                <a:ea typeface="+mn-lt"/>
                <a:cs typeface="+mn-lt"/>
              </a:rPr>
              <a:t>Over 60 students received </a:t>
            </a:r>
            <a:r>
              <a:rPr lang="en-US" sz="2000" dirty="0" err="1">
                <a:ea typeface="+mn-lt"/>
                <a:cs typeface="+mn-lt"/>
              </a:rPr>
              <a:t>AoS</a:t>
            </a:r>
            <a:r>
              <a:rPr lang="en-US" sz="2000" dirty="0">
                <a:ea typeface="+mn-lt"/>
                <a:cs typeface="+mn-lt"/>
              </a:rPr>
              <a:t> Success Coaching services and data tracking tools were established to report on program outcomes. Students reported increased efficacy as a result of meeting with coaches.</a:t>
            </a:r>
            <a:endParaRPr lang="en-US" sz="2000" dirty="0">
              <a:ea typeface="Calibri"/>
              <a:cs typeface="Calibri"/>
            </a:endParaRPr>
          </a:p>
          <a:p>
            <a:pPr marL="285750" indent="-285750">
              <a:buFont typeface="Arial" panose="020B0604020202020204" pitchFamily="34" charset="0"/>
              <a:buChar char="•"/>
            </a:pPr>
            <a:r>
              <a:rPr lang="en-US" sz="2000" dirty="0">
                <a:cs typeface="Calibri"/>
              </a:rPr>
              <a:t>The DSS pilot mentoring program indicated that students reported improved sense of belonging and course success strategies</a:t>
            </a:r>
            <a:endParaRPr lang="en-US" dirty="0">
              <a:cs typeface="Calibri"/>
            </a:endParaRPr>
          </a:p>
        </p:txBody>
      </p:sp>
    </p:spTree>
    <p:extLst>
      <p:ext uri="{BB962C8B-B14F-4D97-AF65-F5344CB8AC3E}">
        <p14:creationId xmlns:p14="http://schemas.microsoft.com/office/powerpoint/2010/main" val="40676261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146025" y="510558"/>
            <a:ext cx="6352053" cy="523220"/>
          </a:xfrm>
        </p:spPr>
        <p:txBody>
          <a:bodyPr anchor="t">
            <a:normAutofit/>
          </a:bodyPr>
          <a:lstStyle/>
          <a:p>
            <a:r>
              <a:rPr lang="en-US" sz="2800" b="1" dirty="0">
                <a:latin typeface="Georgia Pro"/>
              </a:rPr>
              <a:t>Areas of Study Success Coaching</a:t>
            </a:r>
            <a:endParaRPr sz="2800" dirty="0"/>
          </a:p>
        </p:txBody>
      </p:sp>
      <p:pic>
        <p:nvPicPr>
          <p:cNvPr id="3" name="Picture" descr="This slide contains a visual representation of data that describes activity in the Areas of Study Success Coaching Program">
            <a:hlinkClick r:id="rId3"/>
          </p:cNvPr>
          <p:cNvPicPr>
            <a:picLocks noChangeAspect="1"/>
          </p:cNvPicPr>
          <p:nvPr/>
        </p:nvPicPr>
        <p:blipFill>
          <a:blip r:embed="rId4"/>
          <a:stretch>
            <a:fillRect/>
          </a:stretch>
        </p:blipFill>
        <p:spPr>
          <a:xfrm>
            <a:off x="66150" y="1109250"/>
            <a:ext cx="9015413" cy="5143500"/>
          </a:xfrm>
          <a:prstGeom prst="rect">
            <a:avLst/>
          </a:prstGeom>
          <a:noFill/>
        </p:spPr>
      </p:pic>
    </p:spTree>
    <p:extLst>
      <p:ext uri="{BB962C8B-B14F-4D97-AF65-F5344CB8AC3E}">
        <p14:creationId xmlns:p14="http://schemas.microsoft.com/office/powerpoint/2010/main" val="2623022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lIns="91440" tIns="45720" rIns="91440" bIns="45720" rtlCol="0" anchor="t">
            <a:spAutoFit/>
          </a:bodyPr>
          <a:lstStyle/>
          <a:p>
            <a:r>
              <a:rPr lang="en-US" b="1" dirty="0">
                <a:solidFill>
                  <a:schemeClr val="bg1"/>
                </a:solidFill>
              </a:rPr>
              <a:t>Dr Howard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80292" y="2055975"/>
            <a:ext cx="7772400" cy="585893"/>
          </a:xfrm>
        </p:spPr>
        <p:txBody>
          <a:bodyPr>
            <a:normAutofit/>
          </a:bodyPr>
          <a:lstStyle/>
          <a:p>
            <a:pPr algn="l"/>
            <a:r>
              <a:rPr lang="en-US" sz="2800" b="1" dirty="0">
                <a:latin typeface="Georgia Pro"/>
              </a:rPr>
              <a:t>Math and English in Year One</a:t>
            </a:r>
            <a:endParaRPr lang="en-US" sz="2500" b="1" dirty="0">
              <a:latin typeface="Georgia Pro"/>
            </a:endParaRPr>
          </a:p>
        </p:txBody>
      </p:sp>
      <p:sp>
        <p:nvSpPr>
          <p:cNvPr id="7" name="TextBox 6">
            <a:extLst>
              <a:ext uri="{FF2B5EF4-FFF2-40B4-BE49-F238E27FC236}">
                <a16:creationId xmlns:a16="http://schemas.microsoft.com/office/drawing/2014/main" id="{C6D2AB64-CEEE-4B96-93F6-7C961F182459}"/>
              </a:ext>
            </a:extLst>
          </p:cNvPr>
          <p:cNvSpPr txBox="1"/>
          <p:nvPr/>
        </p:nvSpPr>
        <p:spPr>
          <a:xfrm>
            <a:off x="300183" y="2678360"/>
            <a:ext cx="8651631" cy="543162"/>
          </a:xfrm>
          <a:prstGeom prst="rect">
            <a:avLst/>
          </a:prstGeom>
          <a:noFill/>
        </p:spPr>
        <p:txBody>
          <a:bodyPr wrap="square" lIns="91440" tIns="45720" rIns="91440" bIns="45720" rtlCol="0" anchor="t">
            <a:spAutoFit/>
          </a:bodyPr>
          <a:lstStyle/>
          <a:p>
            <a:pPr marL="311150" marR="0">
              <a:lnSpc>
                <a:spcPct val="107000"/>
              </a:lnSpc>
              <a:spcBef>
                <a:spcPts val="0"/>
              </a:spcBef>
              <a:spcAft>
                <a:spcPts val="1400"/>
              </a:spcAft>
            </a:pPr>
            <a:r>
              <a:rPr lang="en-US" sz="1400" dirty="0">
                <a:solidFill>
                  <a:srgbClr val="000000"/>
                </a:solidFill>
                <a:effectLst/>
                <a:latin typeface="Calibri"/>
                <a:ea typeface="Calibri" panose="020F0502020204030204" pitchFamily="34" charset="0"/>
                <a:cs typeface="Calibri"/>
              </a:rPr>
              <a:t>Most students (including basic skills/ transitional studies students) earn pathway/ program appropriate college-level English and degree math credit within one year of enrollment (for part time students, within 45 credits).</a:t>
            </a:r>
            <a:endParaRPr lang="en-US" sz="1400" dirty="0">
              <a:solidFill>
                <a:srgbClr val="202124"/>
              </a:solidFill>
              <a:effectLst/>
              <a:latin typeface="Calibri"/>
              <a:ea typeface="Calibri" panose="020F0502020204030204" pitchFamily="34" charset="0"/>
              <a:cs typeface="Calibri"/>
            </a:endParaRPr>
          </a:p>
        </p:txBody>
      </p:sp>
      <p:sp>
        <p:nvSpPr>
          <p:cNvPr id="10" name="TextBox 9">
            <a:extLst>
              <a:ext uri="{FF2B5EF4-FFF2-40B4-BE49-F238E27FC236}">
                <a16:creationId xmlns:a16="http://schemas.microsoft.com/office/drawing/2014/main" id="{0B261AF1-6F89-4362-BBD6-14731D2D11EF}"/>
              </a:ext>
            </a:extLst>
          </p:cNvPr>
          <p:cNvSpPr txBox="1"/>
          <p:nvPr/>
        </p:nvSpPr>
        <p:spPr>
          <a:xfrm>
            <a:off x="652292" y="3332407"/>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3" name="TextBox 2">
            <a:extLst>
              <a:ext uri="{FF2B5EF4-FFF2-40B4-BE49-F238E27FC236}">
                <a16:creationId xmlns:a16="http://schemas.microsoft.com/office/drawing/2014/main" id="{735D0D58-9510-42D0-8E24-FCE0FBAB4348}"/>
              </a:ext>
            </a:extLst>
          </p:cNvPr>
          <p:cNvSpPr txBox="1"/>
          <p:nvPr/>
        </p:nvSpPr>
        <p:spPr>
          <a:xfrm>
            <a:off x="698209" y="3724784"/>
            <a:ext cx="8226605"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ea typeface="+mn-lt"/>
                <a:cs typeface="+mn-lt"/>
              </a:rPr>
              <a:t>Math and English utilized Guided Pathways funds to continue to develop alternative placement processes to reduce time to completion and enhance high school placement matrices</a:t>
            </a:r>
          </a:p>
          <a:p>
            <a:pPr marL="285750" indent="-285750">
              <a:buFont typeface="Arial" panose="020B0604020202020204" pitchFamily="34" charset="0"/>
              <a:buChar char="•"/>
            </a:pPr>
            <a:r>
              <a:rPr lang="en-US" dirty="0">
                <a:ea typeface="+mn-lt"/>
                <a:cs typeface="+mn-lt"/>
              </a:rPr>
              <a:t>PPI curriculum and learning communities were developed in multiple departments</a:t>
            </a:r>
          </a:p>
          <a:p>
            <a:pPr marL="285750" indent="-285750">
              <a:buFont typeface="Arial" panose="020B0604020202020204" pitchFamily="34" charset="0"/>
              <a:buChar char="•"/>
            </a:pPr>
            <a:r>
              <a:rPr lang="en-US" dirty="0">
                <a:ea typeface="+mn-lt"/>
                <a:cs typeface="+mn-lt"/>
              </a:rPr>
              <a:t>Trainings around culturally relevant pedagogy and corequisite course designs took place throughout the year</a:t>
            </a:r>
          </a:p>
          <a:p>
            <a:pPr marL="285750" indent="-285750">
              <a:buFont typeface="Arial" panose="020B0604020202020204" pitchFamily="34" charset="0"/>
              <a:buChar char="•"/>
            </a:pPr>
            <a:r>
              <a:rPr lang="en-US" dirty="0">
                <a:ea typeface="+mn-lt"/>
                <a:cs typeface="+mn-lt"/>
              </a:rPr>
              <a:t>English department instituted required trainings for all instructors in ENGL&amp; 101</a:t>
            </a:r>
          </a:p>
          <a:p>
            <a:pPr marL="285750" indent="-285750">
              <a:buFont typeface="Arial" panose="020B0604020202020204" pitchFamily="34" charset="0"/>
              <a:buChar char="•"/>
            </a:pPr>
            <a:r>
              <a:rPr lang="en-US" dirty="0">
                <a:ea typeface="+mn-lt"/>
                <a:cs typeface="+mn-lt"/>
              </a:rPr>
              <a:t>Creative writing pathways and articulations were developed </a:t>
            </a:r>
            <a:endParaRPr lang="en-US" dirty="0">
              <a:cs typeface="Calibri"/>
            </a:endParaRPr>
          </a:p>
          <a:p>
            <a:pPr marL="285750" indent="-285750">
              <a:buFont typeface="Arial" panose="020B0604020202020204" pitchFamily="34" charset="0"/>
              <a:buChar char="•"/>
            </a:pPr>
            <a:r>
              <a:rPr lang="en-US" dirty="0">
                <a:ea typeface="+mn-lt"/>
                <a:cs typeface="+mn-lt"/>
              </a:rPr>
              <a:t>Project completed to develop corequisite math courses in Math 107, and Math 146; course practices revised for equity in Math 110 and 104</a:t>
            </a:r>
            <a:endParaRPr lang="en-US" dirty="0">
              <a:cs typeface="Calibri"/>
            </a:endParaRPr>
          </a:p>
          <a:p>
            <a:endParaRPr lang="en-US" dirty="0">
              <a:cs typeface="Calibri"/>
            </a:endParaRPr>
          </a:p>
        </p:txBody>
      </p:sp>
    </p:spTree>
    <p:extLst>
      <p:ext uri="{BB962C8B-B14F-4D97-AF65-F5344CB8AC3E}">
        <p14:creationId xmlns:p14="http://schemas.microsoft.com/office/powerpoint/2010/main" val="40328605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lIns="91440" tIns="45720" rIns="91440" bIns="45720" rtlCol="0" anchor="t">
            <a:spAutoFit/>
          </a:bodyPr>
          <a:lstStyle/>
          <a:p>
            <a:r>
              <a:rPr lang="en-US" b="1" dirty="0">
                <a:solidFill>
                  <a:schemeClr val="bg1"/>
                </a:solidFill>
              </a:rPr>
              <a:t>Dr Howard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44292" y="2469975"/>
            <a:ext cx="7772400" cy="585893"/>
          </a:xfrm>
        </p:spPr>
        <p:txBody>
          <a:bodyPr>
            <a:normAutofit fontScale="90000"/>
          </a:bodyPr>
          <a:lstStyle/>
          <a:p>
            <a:pPr algn="l"/>
            <a:r>
              <a:rPr lang="en-US" sz="2800" b="1" dirty="0">
                <a:latin typeface="Georgia Pro"/>
              </a:rPr>
              <a:t>Focus on Power, Privilege, Inequity and Culturally Relevant Pedagogy</a:t>
            </a:r>
          </a:p>
        </p:txBody>
      </p:sp>
      <p:sp>
        <p:nvSpPr>
          <p:cNvPr id="9" name="TextBox 8">
            <a:extLst>
              <a:ext uri="{FF2B5EF4-FFF2-40B4-BE49-F238E27FC236}">
                <a16:creationId xmlns:a16="http://schemas.microsoft.com/office/drawing/2014/main" id="{C183A71A-B0F0-4B7D-BD79-691C3A2FD585}"/>
              </a:ext>
            </a:extLst>
          </p:cNvPr>
          <p:cNvSpPr txBox="1"/>
          <p:nvPr/>
        </p:nvSpPr>
        <p:spPr>
          <a:xfrm>
            <a:off x="652292" y="3322119"/>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3" name="TextBox 2">
            <a:extLst>
              <a:ext uri="{FF2B5EF4-FFF2-40B4-BE49-F238E27FC236}">
                <a16:creationId xmlns:a16="http://schemas.microsoft.com/office/drawing/2014/main" id="{735D0D58-9510-42D0-8E24-FCE0FBAB4348}"/>
              </a:ext>
            </a:extLst>
          </p:cNvPr>
          <p:cNvSpPr txBox="1"/>
          <p:nvPr/>
        </p:nvSpPr>
        <p:spPr>
          <a:xfrm>
            <a:off x="698209" y="3724784"/>
            <a:ext cx="8226605"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ea typeface="+mn-lt"/>
                <a:cs typeface="+mn-lt"/>
              </a:rPr>
              <a:t>HPE department example of PPI and culturally relevant course practices:</a:t>
            </a:r>
            <a:endParaRPr lang="en-US" dirty="0">
              <a:ea typeface="+mn-lt"/>
              <a:cs typeface="Calibri"/>
            </a:endParaRPr>
          </a:p>
          <a:p>
            <a:pPr lvl="1"/>
            <a:r>
              <a:rPr lang="en-US" dirty="0">
                <a:hlinkClick r:id="rId4"/>
              </a:rPr>
              <a:t>HPE CSTL praxis plan 2.0 - examples split by instructor.pdf</a:t>
            </a:r>
            <a:endParaRPr lang="en-US" dirty="0"/>
          </a:p>
        </p:txBody>
      </p:sp>
      <p:pic>
        <p:nvPicPr>
          <p:cNvPr id="2" name="Picture 4" descr="Notepad, eyeglasses and coffee still life">
            <a:extLst>
              <a:ext uri="{FF2B5EF4-FFF2-40B4-BE49-F238E27FC236}">
                <a16:creationId xmlns:a16="http://schemas.microsoft.com/office/drawing/2014/main" id="{25288821-EA7F-D2B1-C34B-66E18B6002C5}"/>
              </a:ext>
            </a:extLst>
          </p:cNvPr>
          <p:cNvPicPr>
            <a:picLocks noChangeAspect="1"/>
          </p:cNvPicPr>
          <p:nvPr/>
        </p:nvPicPr>
        <p:blipFill>
          <a:blip r:embed="rId5"/>
          <a:stretch>
            <a:fillRect/>
          </a:stretch>
        </p:blipFill>
        <p:spPr>
          <a:xfrm>
            <a:off x="2849400" y="4638600"/>
            <a:ext cx="2743200" cy="1828800"/>
          </a:xfrm>
          <a:prstGeom prst="rect">
            <a:avLst/>
          </a:prstGeom>
        </p:spPr>
      </p:pic>
    </p:spTree>
    <p:extLst>
      <p:ext uri="{BB962C8B-B14F-4D97-AF65-F5344CB8AC3E}">
        <p14:creationId xmlns:p14="http://schemas.microsoft.com/office/powerpoint/2010/main" val="23013705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91475" y="1971399"/>
            <a:ext cx="7772400" cy="585893"/>
          </a:xfrm>
        </p:spPr>
        <p:txBody>
          <a:bodyPr>
            <a:normAutofit fontScale="90000"/>
          </a:bodyPr>
          <a:lstStyle/>
          <a:p>
            <a:pPr algn="l"/>
            <a:r>
              <a:rPr lang="en-US" sz="2800" b="1" dirty="0">
                <a:latin typeface="Georgia Pro"/>
              </a:rPr>
              <a:t>Professional Development &amp; Partnerships </a:t>
            </a:r>
            <a:endParaRPr lang="en-US" sz="2500" b="1">
              <a:latin typeface="Georgia Pro"/>
            </a:endParaRPr>
          </a:p>
        </p:txBody>
      </p:sp>
      <p:sp>
        <p:nvSpPr>
          <p:cNvPr id="7" name="TextBox 6">
            <a:extLst>
              <a:ext uri="{FF2B5EF4-FFF2-40B4-BE49-F238E27FC236}">
                <a16:creationId xmlns:a16="http://schemas.microsoft.com/office/drawing/2014/main" id="{2B4E018E-00E0-4B43-8FAA-C30717382199}"/>
              </a:ext>
            </a:extLst>
          </p:cNvPr>
          <p:cNvSpPr txBox="1"/>
          <p:nvPr/>
        </p:nvSpPr>
        <p:spPr>
          <a:xfrm>
            <a:off x="640592" y="2913767"/>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sp>
        <p:nvSpPr>
          <p:cNvPr id="3" name="TextBox 2">
            <a:extLst>
              <a:ext uri="{FF2B5EF4-FFF2-40B4-BE49-F238E27FC236}">
                <a16:creationId xmlns:a16="http://schemas.microsoft.com/office/drawing/2014/main" id="{4E80C587-6A9E-4313-8B71-6C8CC736DD44}"/>
              </a:ext>
            </a:extLst>
          </p:cNvPr>
          <p:cNvSpPr txBox="1"/>
          <p:nvPr/>
        </p:nvSpPr>
        <p:spPr>
          <a:xfrm>
            <a:off x="775592" y="3313877"/>
            <a:ext cx="8186761" cy="3299365"/>
          </a:xfrm>
          <a:prstGeom prst="rect">
            <a:avLst/>
          </a:prstGeom>
          <a:noFill/>
        </p:spPr>
        <p:txBody>
          <a:bodyPr wrap="square" lIns="91440" tIns="45720" rIns="91440" bIns="45720" rtlCol="0" anchor="t">
            <a:spAutoFit/>
          </a:bodyPr>
          <a:lstStyle/>
          <a:p>
            <a:pPr marL="285750" indent="-285750">
              <a:lnSpc>
                <a:spcPct val="110000"/>
              </a:lnSpc>
              <a:spcBef>
                <a:spcPct val="20000"/>
              </a:spcBef>
              <a:spcAft>
                <a:spcPts val="600"/>
              </a:spcAft>
              <a:buFont typeface="Arial" panose="020B0604020202020204" pitchFamily="34" charset="0"/>
              <a:buChar char="•"/>
            </a:pPr>
            <a:r>
              <a:rPr lang="en-US" dirty="0">
                <a:ea typeface="+mn-lt"/>
                <a:cs typeface="+mn-lt"/>
              </a:rPr>
              <a:t>High-Wage, In-Demand "mini-conference" held on May 3rd, highlighting MESA, Business, Health and Info Management, Education, Engineering, Network Technology, Surveying &amp; Geomatics, and Welding</a:t>
            </a:r>
            <a:endParaRPr lang="en-US" dirty="0">
              <a:ea typeface="Calibri"/>
              <a:cs typeface="Calibri" panose="020F0502020204030204"/>
            </a:endParaRPr>
          </a:p>
          <a:p>
            <a:pPr marL="285750" indent="-285750">
              <a:buFont typeface="Arial" panose="020B0604020202020204" pitchFamily="34" charset="0"/>
              <a:buChar char="•"/>
            </a:pPr>
            <a:r>
              <a:rPr lang="en-US" dirty="0"/>
              <a:t>Health Occupations completed the crisis scene simulation video to highlight career pathways in the  industry and included several student actors and consultants</a:t>
            </a:r>
            <a:endParaRPr lang="en-US" dirty="0">
              <a:ea typeface="Calibri"/>
              <a:cs typeface="Calibri" panose="020F0502020204030204"/>
            </a:endParaRPr>
          </a:p>
          <a:p>
            <a:pPr marL="285750" indent="-285750">
              <a:buFont typeface="Arial" panose="020B0604020202020204" pitchFamily="34" charset="0"/>
              <a:buChar char="•"/>
            </a:pPr>
            <a:r>
              <a:rPr lang="en-US" dirty="0"/>
              <a:t>Focus group sessions were held to gain insight about perceptions of Clark College in the community</a:t>
            </a:r>
            <a:endParaRPr lang="en-US" dirty="0">
              <a:ea typeface="Calibri"/>
              <a:cs typeface="Calibri"/>
            </a:endParaRPr>
          </a:p>
          <a:p>
            <a:pPr marL="285750" indent="-285750">
              <a:buFont typeface="Arial" panose="020B0604020202020204" pitchFamily="34" charset="0"/>
              <a:buChar char="•"/>
            </a:pPr>
            <a:r>
              <a:rPr lang="en-US" dirty="0">
                <a:cs typeface="Calibri" panose="020F0502020204030204"/>
              </a:rPr>
              <a:t>25 staff and faculty attended NCORE conference</a:t>
            </a:r>
            <a:endParaRPr lang="en-US" dirty="0">
              <a:ea typeface="Calibri"/>
              <a:cs typeface="Calibri" panose="020F0502020204030204"/>
            </a:endParaRPr>
          </a:p>
          <a:p>
            <a:pPr marL="285750" indent="-285750">
              <a:buFont typeface="Arial" panose="020B0604020202020204" pitchFamily="34" charset="0"/>
              <a:buChar char="•"/>
            </a:pPr>
            <a:r>
              <a:rPr lang="en-US" dirty="0">
                <a:cs typeface="Calibri" panose="020F0502020204030204"/>
              </a:rPr>
              <a:t>Level Up program developed to provide systemically excluded students an opportunity to refresh math skills and gain exposure to Clark via Coll 101 content</a:t>
            </a:r>
            <a:endParaRPr lang="en-US" dirty="0">
              <a:ea typeface="Calibri"/>
              <a:cs typeface="Calibri" panose="020F0502020204030204"/>
            </a:endParaRPr>
          </a:p>
          <a:p>
            <a:pPr marL="285750" indent="-285750">
              <a:buFont typeface="Arial" panose="020B0604020202020204" pitchFamily="34" charset="0"/>
              <a:buChar char="•"/>
            </a:pPr>
            <a:endParaRPr lang="en-US" dirty="0">
              <a:cs typeface="Calibri" panose="020F0502020204030204"/>
            </a:endParaRPr>
          </a:p>
        </p:txBody>
      </p:sp>
    </p:spTree>
    <p:extLst>
      <p:ext uri="{BB962C8B-B14F-4D97-AF65-F5344CB8AC3E}">
        <p14:creationId xmlns:p14="http://schemas.microsoft.com/office/powerpoint/2010/main" val="11430605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91475" y="1971399"/>
            <a:ext cx="7772400" cy="585893"/>
          </a:xfrm>
        </p:spPr>
        <p:txBody>
          <a:bodyPr>
            <a:normAutofit fontScale="90000"/>
          </a:bodyPr>
          <a:lstStyle/>
          <a:p>
            <a:pPr algn="l"/>
            <a:r>
              <a:rPr lang="en-US" sz="2800" b="1" dirty="0">
                <a:latin typeface="Georgia Pro"/>
              </a:rPr>
              <a:t>Professional Development &amp; Partnerships</a:t>
            </a:r>
            <a:r>
              <a:rPr lang="en-US" sz="2800" b="1" dirty="0">
                <a:latin typeface="Bahnschrift"/>
              </a:rPr>
              <a:t> </a:t>
            </a:r>
            <a:endParaRPr lang="en-US" sz="2500" b="1" dirty="0">
              <a:latin typeface="+mn-lt"/>
            </a:endParaRPr>
          </a:p>
        </p:txBody>
      </p:sp>
      <p:sp>
        <p:nvSpPr>
          <p:cNvPr id="7" name="TextBox 6">
            <a:extLst>
              <a:ext uri="{FF2B5EF4-FFF2-40B4-BE49-F238E27FC236}">
                <a16:creationId xmlns:a16="http://schemas.microsoft.com/office/drawing/2014/main" id="{E4662A12-F0DA-4847-98A8-C637EED34856}"/>
              </a:ext>
            </a:extLst>
          </p:cNvPr>
          <p:cNvSpPr txBox="1"/>
          <p:nvPr/>
        </p:nvSpPr>
        <p:spPr>
          <a:xfrm>
            <a:off x="640592" y="2913767"/>
            <a:ext cx="7772400" cy="400110"/>
          </a:xfrm>
          <a:prstGeom prst="rect">
            <a:avLst/>
          </a:prstGeom>
          <a:noFill/>
        </p:spPr>
        <p:txBody>
          <a:bodyPr wrap="square" rtlCol="0">
            <a:spAutoFit/>
          </a:bodyPr>
          <a:lstStyle/>
          <a:p>
            <a:r>
              <a:rPr lang="en-US" sz="2000" b="1" dirty="0">
                <a:latin typeface="Arial Nova" panose="020B0604020202020204" pitchFamily="34" charset="0"/>
              </a:rPr>
              <a:t>Year-End Accomplishments</a:t>
            </a:r>
          </a:p>
        </p:txBody>
      </p:sp>
      <p:pic>
        <p:nvPicPr>
          <p:cNvPr id="5" name="Online Media 4" title="EMT at Clark College">
            <a:hlinkClick r:id="" action="ppaction://media"/>
            <a:extLst>
              <a:ext uri="{FF2B5EF4-FFF2-40B4-BE49-F238E27FC236}">
                <a16:creationId xmlns:a16="http://schemas.microsoft.com/office/drawing/2014/main" id="{A2A4D3CB-816E-B25D-3212-208E9F570BAF}"/>
              </a:ext>
            </a:extLst>
          </p:cNvPr>
          <p:cNvPicPr>
            <a:picLocks noRot="1" noChangeAspect="1"/>
          </p:cNvPicPr>
          <p:nvPr>
            <a:videoFile r:link="rId1"/>
          </p:nvPr>
        </p:nvPicPr>
        <p:blipFill>
          <a:blip r:embed="rId5"/>
          <a:stretch>
            <a:fillRect/>
          </a:stretch>
        </p:blipFill>
        <p:spPr>
          <a:xfrm>
            <a:off x="2231000" y="3359450"/>
            <a:ext cx="4376000" cy="3379100"/>
          </a:xfrm>
          <a:prstGeom prst="rect">
            <a:avLst/>
          </a:prstGeom>
        </p:spPr>
      </p:pic>
    </p:spTree>
    <p:extLst>
      <p:ext uri="{BB962C8B-B14F-4D97-AF65-F5344CB8AC3E}">
        <p14:creationId xmlns:p14="http://schemas.microsoft.com/office/powerpoint/2010/main" val="242770179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80292" y="2280975"/>
            <a:ext cx="7772400" cy="585893"/>
          </a:xfrm>
        </p:spPr>
        <p:txBody>
          <a:bodyPr>
            <a:normAutofit/>
          </a:bodyPr>
          <a:lstStyle/>
          <a:p>
            <a:pPr algn="l"/>
            <a:r>
              <a:rPr lang="en-US" sz="2800" b="1" dirty="0">
                <a:latin typeface="Georgia Pro"/>
              </a:rPr>
              <a:t>22-23 Focus Areas</a:t>
            </a:r>
            <a:endParaRPr lang="en-US" sz="2500" b="1" dirty="0">
              <a:latin typeface="Georgia Pro"/>
            </a:endParaRPr>
          </a:p>
        </p:txBody>
      </p:sp>
      <p:sp>
        <p:nvSpPr>
          <p:cNvPr id="7" name="TextBox 6">
            <a:extLst>
              <a:ext uri="{FF2B5EF4-FFF2-40B4-BE49-F238E27FC236}">
                <a16:creationId xmlns:a16="http://schemas.microsoft.com/office/drawing/2014/main" id="{5AC8A907-426D-4A17-8B2F-729AB0711F24}"/>
              </a:ext>
            </a:extLst>
          </p:cNvPr>
          <p:cNvSpPr txBox="1"/>
          <p:nvPr/>
        </p:nvSpPr>
        <p:spPr>
          <a:xfrm>
            <a:off x="685592" y="2988878"/>
            <a:ext cx="7772400" cy="400110"/>
          </a:xfrm>
          <a:prstGeom prst="rect">
            <a:avLst/>
          </a:prstGeom>
          <a:noFill/>
        </p:spPr>
        <p:txBody>
          <a:bodyPr wrap="square" rtlCol="0">
            <a:spAutoFit/>
          </a:bodyPr>
          <a:lstStyle/>
          <a:p>
            <a:pPr algn="l"/>
            <a:r>
              <a:rPr lang="en-US" sz="2000" b="1" dirty="0">
                <a:latin typeface="+mn-lt"/>
              </a:rPr>
              <a:t>Retention=Stay on the Path</a:t>
            </a:r>
          </a:p>
        </p:txBody>
      </p:sp>
      <p:sp>
        <p:nvSpPr>
          <p:cNvPr id="3" name="TextBox 2">
            <a:extLst>
              <a:ext uri="{FF2B5EF4-FFF2-40B4-BE49-F238E27FC236}">
                <a16:creationId xmlns:a16="http://schemas.microsoft.com/office/drawing/2014/main" id="{4E80C587-6A9E-4313-8B71-6C8CC736DD44}"/>
              </a:ext>
            </a:extLst>
          </p:cNvPr>
          <p:cNvSpPr txBox="1"/>
          <p:nvPr/>
        </p:nvSpPr>
        <p:spPr>
          <a:xfrm>
            <a:off x="712592" y="3376877"/>
            <a:ext cx="8186761" cy="344709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cs typeface="Calibri" panose="020F0502020204030204"/>
              </a:rPr>
              <a:t>22-23 SBCTC Work Plan Focus Areas</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t>Programs of Study (clustered into Pathways) are well-designed with clearly defined learning outcomes aligned with industry identified needs and transfer pathways and are clearly mapped to guide and prepare students to enter employment and/or further education regardless of point of entry and course load.</a:t>
            </a:r>
            <a:endParaRPr lang="en-US" sz="2000" dirty="0">
              <a:ea typeface="Calibri"/>
              <a:cs typeface="Calibri"/>
            </a:endParaRPr>
          </a:p>
          <a:p>
            <a:pPr marL="742950" lvl="1" indent="-285750">
              <a:buFont typeface="Arial" panose="020B0604020202020204" pitchFamily="34" charset="0"/>
              <a:buChar char="•"/>
            </a:pPr>
            <a:r>
              <a:rPr lang="en-US" sz="2000" dirty="0"/>
              <a:t>Students know which courses they should take when, are directed to default course selections designed to lead to on time completion and are able to customize their academic plans by working with an adviser or faculty member to address their individual context. </a:t>
            </a:r>
            <a:endParaRPr lang="en-US" dirty="0">
              <a:cs typeface="Calibri" panose="020F0502020204030204"/>
            </a:endParaRPr>
          </a:p>
          <a:p>
            <a:pPr marL="742950" lvl="1" indent="-285750">
              <a:buFont typeface="Arial" panose="020B0604020202020204" pitchFamily="34" charset="0"/>
              <a:buChar char="•"/>
            </a:pPr>
            <a:endParaRPr lang="en-US" dirty="0">
              <a:cs typeface="Calibri" panose="020F0502020204030204"/>
            </a:endParaRPr>
          </a:p>
        </p:txBody>
      </p:sp>
    </p:spTree>
    <p:extLst>
      <p:ext uri="{BB962C8B-B14F-4D97-AF65-F5344CB8AC3E}">
        <p14:creationId xmlns:p14="http://schemas.microsoft.com/office/powerpoint/2010/main" val="1457146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80292" y="2280975"/>
            <a:ext cx="7772400" cy="585893"/>
          </a:xfrm>
        </p:spPr>
        <p:txBody>
          <a:bodyPr>
            <a:normAutofit/>
          </a:bodyPr>
          <a:lstStyle/>
          <a:p>
            <a:pPr algn="l"/>
            <a:r>
              <a:rPr lang="en-US" sz="2800" b="1" dirty="0">
                <a:latin typeface="Georgia Pro"/>
              </a:rPr>
              <a:t>22-23 Focus Areas</a:t>
            </a:r>
            <a:endParaRPr lang="en-US" sz="2500" b="1" dirty="0">
              <a:latin typeface="Georgia Pro"/>
            </a:endParaRPr>
          </a:p>
        </p:txBody>
      </p:sp>
      <p:sp>
        <p:nvSpPr>
          <p:cNvPr id="7" name="TextBox 6">
            <a:extLst>
              <a:ext uri="{FF2B5EF4-FFF2-40B4-BE49-F238E27FC236}">
                <a16:creationId xmlns:a16="http://schemas.microsoft.com/office/drawing/2014/main" id="{202FC569-BDED-4138-8CB1-6CA12CF88B0B}"/>
              </a:ext>
            </a:extLst>
          </p:cNvPr>
          <p:cNvSpPr txBox="1"/>
          <p:nvPr/>
        </p:nvSpPr>
        <p:spPr>
          <a:xfrm>
            <a:off x="685592" y="3033152"/>
            <a:ext cx="7772400" cy="400110"/>
          </a:xfrm>
          <a:prstGeom prst="rect">
            <a:avLst/>
          </a:prstGeom>
          <a:noFill/>
        </p:spPr>
        <p:txBody>
          <a:bodyPr wrap="square" rtlCol="0">
            <a:spAutoFit/>
          </a:bodyPr>
          <a:lstStyle/>
          <a:p>
            <a:pPr algn="l"/>
            <a:r>
              <a:rPr lang="en-US" sz="2000" b="1" dirty="0">
                <a:latin typeface="+mn-lt"/>
              </a:rPr>
              <a:t>Retention=Stay on the Path</a:t>
            </a:r>
          </a:p>
        </p:txBody>
      </p:sp>
      <p:sp>
        <p:nvSpPr>
          <p:cNvPr id="3" name="TextBox 2">
            <a:extLst>
              <a:ext uri="{FF2B5EF4-FFF2-40B4-BE49-F238E27FC236}">
                <a16:creationId xmlns:a16="http://schemas.microsoft.com/office/drawing/2014/main" id="{4E80C587-6A9E-4313-8B71-6C8CC736DD44}"/>
              </a:ext>
            </a:extLst>
          </p:cNvPr>
          <p:cNvSpPr txBox="1"/>
          <p:nvPr/>
        </p:nvSpPr>
        <p:spPr>
          <a:xfrm>
            <a:off x="739592" y="3475877"/>
            <a:ext cx="8186761"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cs typeface="Calibri" panose="020F0502020204030204"/>
              </a:rPr>
              <a:t>22-23 SBCTC Work Plan Focus Areas</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t>Classroom Environment and Course Design-Faculty are active partners in improving student success. Faculty provide meaningful and equitable learning experiences for all students and assess whether course design is resulting in student mastery of outcomes without disparities by race or gender. </a:t>
            </a:r>
            <a:endParaRPr lang="en-US" sz="2000" dirty="0">
              <a:ea typeface="Calibri"/>
              <a:cs typeface="Calibri"/>
            </a:endParaRPr>
          </a:p>
          <a:p>
            <a:pPr marL="742950" lvl="1" indent="-285750">
              <a:buFont typeface="Arial" panose="020B0604020202020204" pitchFamily="34" charset="0"/>
              <a:buChar char="•"/>
            </a:pPr>
            <a:r>
              <a:rPr lang="en-US" sz="2000" dirty="0"/>
              <a:t>The college uses disaggregated student course outcomes data in addition to regular feedback from faculty and students to support focused professional development opportunities designed to improve instruction, course design, pedagogy, and assessment. </a:t>
            </a:r>
            <a:endParaRPr lang="en-US" sz="2000" dirty="0">
              <a:ea typeface="Calibri"/>
              <a:cs typeface="Calibri"/>
            </a:endParaRPr>
          </a:p>
        </p:txBody>
      </p:sp>
    </p:spTree>
    <p:extLst>
      <p:ext uri="{BB962C8B-B14F-4D97-AF65-F5344CB8AC3E}">
        <p14:creationId xmlns:p14="http://schemas.microsoft.com/office/powerpoint/2010/main" val="417511969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80292" y="2280975"/>
            <a:ext cx="7772400" cy="585893"/>
          </a:xfrm>
        </p:spPr>
        <p:txBody>
          <a:bodyPr>
            <a:normAutofit/>
          </a:bodyPr>
          <a:lstStyle/>
          <a:p>
            <a:pPr algn="l"/>
            <a:r>
              <a:rPr lang="en-US" sz="2800" b="1" dirty="0">
                <a:latin typeface="Georgia Pro"/>
              </a:rPr>
              <a:t>22-23 Focus Areas</a:t>
            </a:r>
            <a:endParaRPr lang="en-US" sz="2500" b="1" dirty="0">
              <a:latin typeface="Georgia Pro"/>
            </a:endParaRPr>
          </a:p>
        </p:txBody>
      </p:sp>
      <p:sp>
        <p:nvSpPr>
          <p:cNvPr id="7" name="TextBox 6">
            <a:extLst>
              <a:ext uri="{FF2B5EF4-FFF2-40B4-BE49-F238E27FC236}">
                <a16:creationId xmlns:a16="http://schemas.microsoft.com/office/drawing/2014/main" id="{D41D88A5-A69B-4505-8D95-AFC3981D1726}"/>
              </a:ext>
            </a:extLst>
          </p:cNvPr>
          <p:cNvSpPr txBox="1"/>
          <p:nvPr/>
        </p:nvSpPr>
        <p:spPr>
          <a:xfrm>
            <a:off x="694592" y="3222629"/>
            <a:ext cx="7772400" cy="400110"/>
          </a:xfrm>
          <a:prstGeom prst="rect">
            <a:avLst/>
          </a:prstGeom>
          <a:noFill/>
        </p:spPr>
        <p:txBody>
          <a:bodyPr wrap="square" rtlCol="0">
            <a:spAutoFit/>
          </a:bodyPr>
          <a:lstStyle/>
          <a:p>
            <a:pPr algn="l"/>
            <a:r>
              <a:rPr lang="en-US" sz="2000" b="1" dirty="0">
                <a:latin typeface="Arial Nova"/>
              </a:rPr>
              <a:t>Budget Requests</a:t>
            </a:r>
          </a:p>
        </p:txBody>
      </p:sp>
      <p:sp>
        <p:nvSpPr>
          <p:cNvPr id="3" name="TextBox 2">
            <a:extLst>
              <a:ext uri="{FF2B5EF4-FFF2-40B4-BE49-F238E27FC236}">
                <a16:creationId xmlns:a16="http://schemas.microsoft.com/office/drawing/2014/main" id="{4E80C587-6A9E-4313-8B71-6C8CC736DD44}"/>
              </a:ext>
            </a:extLst>
          </p:cNvPr>
          <p:cNvSpPr txBox="1"/>
          <p:nvPr/>
        </p:nvSpPr>
        <p:spPr>
          <a:xfrm>
            <a:off x="694592" y="3754877"/>
            <a:ext cx="8186761"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cs typeface="Calibri" panose="020F0502020204030204"/>
              </a:rPr>
              <a:t>New inclusive process</a:t>
            </a:r>
            <a:endParaRPr lang="en-US" sz="2000" dirty="0">
              <a:ea typeface="Calibri"/>
              <a:cs typeface="Calibri"/>
            </a:endParaRPr>
          </a:p>
          <a:p>
            <a:pPr marL="285750" indent="-285750">
              <a:buFont typeface="Arial" panose="020B0604020202020204" pitchFamily="34" charset="0"/>
              <a:buChar char="•"/>
            </a:pPr>
            <a:r>
              <a:rPr lang="en-US" sz="2000" dirty="0">
                <a:cs typeface="Calibri" panose="020F0502020204030204"/>
              </a:rPr>
              <a:t>Examples of projects proposals:</a:t>
            </a:r>
            <a:endParaRPr lang="en-US" sz="2000" dirty="0">
              <a:ea typeface="Calibri"/>
              <a:cs typeface="Calibri"/>
            </a:endParaRPr>
          </a:p>
          <a:p>
            <a:pPr marL="742950" lvl="1" indent="-285750">
              <a:buFont typeface="Arial" panose="020B0604020202020204" pitchFamily="34" charset="0"/>
              <a:buChar char="•"/>
            </a:pPr>
            <a:r>
              <a:rPr lang="en-US" sz="2000" dirty="0">
                <a:cs typeface="Calibri" panose="020F0502020204030204"/>
              </a:rPr>
              <a:t>B.S. Computer Science and Clean Energy program development</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cs typeface="Calibri" panose="020F0502020204030204"/>
              </a:rPr>
              <a:t>Support for Disability Support Services</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cs typeface="Calibri" panose="020F0502020204030204"/>
              </a:rPr>
              <a:t>Lo Que Sigue, Level Up, MESA mentoring, STEM camp</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cs typeface="Calibri" panose="020F0502020204030204"/>
              </a:rPr>
              <a:t>AIR support for data needs</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cs typeface="Calibri" panose="020F0502020204030204"/>
              </a:rPr>
              <a:t>OER development and TLC improvements</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cs typeface="Calibri" panose="020F0502020204030204"/>
              </a:rPr>
              <a:t>Equity speaker series</a:t>
            </a:r>
            <a:endParaRPr lang="en-US" sz="2000" dirty="0">
              <a:ea typeface="Calibri"/>
              <a:cs typeface="Calibri" panose="020F0502020204030204"/>
            </a:endParaRPr>
          </a:p>
          <a:p>
            <a:pPr marL="742950" lvl="1" indent="-285750">
              <a:buFont typeface="Arial" panose="020B0604020202020204" pitchFamily="34" charset="0"/>
              <a:buChar char="•"/>
            </a:pPr>
            <a:r>
              <a:rPr lang="en-US" sz="2000" dirty="0">
                <a:cs typeface="Calibri" panose="020F0502020204030204"/>
              </a:rPr>
              <a:t>Funding support for Communications and Marketing</a:t>
            </a:r>
            <a:endParaRPr lang="en-US" dirty="0">
              <a:cs typeface="Calibri" panose="020F0502020204030204"/>
            </a:endParaRPr>
          </a:p>
        </p:txBody>
      </p:sp>
    </p:spTree>
    <p:extLst>
      <p:ext uri="{BB962C8B-B14F-4D97-AF65-F5344CB8AC3E}">
        <p14:creationId xmlns:p14="http://schemas.microsoft.com/office/powerpoint/2010/main" val="4926157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92115" y="2490894"/>
            <a:ext cx="5719909" cy="585893"/>
          </a:xfrm>
        </p:spPr>
        <p:txBody>
          <a:bodyPr>
            <a:normAutofit fontScale="90000"/>
          </a:bodyPr>
          <a:lstStyle/>
          <a:p>
            <a:pPr algn="l"/>
            <a:br>
              <a:rPr lang="en-US" sz="2800" b="1" dirty="0">
                <a:latin typeface="Bahnschrift"/>
              </a:rPr>
            </a:br>
            <a:br>
              <a:rPr lang="en-US" sz="2800" b="1" dirty="0">
                <a:latin typeface="Bahnschrift"/>
              </a:rPr>
            </a:br>
            <a:br>
              <a:rPr lang="en-US" sz="2800" b="1" dirty="0">
                <a:latin typeface="Bahnschrift"/>
              </a:rPr>
            </a:br>
            <a:r>
              <a:rPr lang="en-US" sz="2800" b="1" dirty="0">
                <a:latin typeface="Georgia Pro"/>
              </a:rPr>
              <a:t>21-22 Guided Pathways Highlights, SEM + GP Alignment</a:t>
            </a:r>
          </a:p>
        </p:txBody>
      </p:sp>
      <p:sp>
        <p:nvSpPr>
          <p:cNvPr id="6" name="TextBox 5">
            <a:extLst>
              <a:ext uri="{FF2B5EF4-FFF2-40B4-BE49-F238E27FC236}">
                <a16:creationId xmlns:a16="http://schemas.microsoft.com/office/drawing/2014/main" id="{575C6A59-4514-33EB-7F71-AEBB09E40D7B}"/>
              </a:ext>
            </a:extLst>
          </p:cNvPr>
          <p:cNvSpPr txBox="1"/>
          <p:nvPr/>
        </p:nvSpPr>
        <p:spPr>
          <a:xfrm>
            <a:off x="568170" y="3520966"/>
            <a:ext cx="8353887" cy="3200876"/>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dirty="0">
                <a:cs typeface="Calibri"/>
              </a:rPr>
              <a:t>Generate knowledge of pathways</a:t>
            </a:r>
          </a:p>
          <a:p>
            <a:pPr marL="742950" lvl="1" indent="-285750">
              <a:buFont typeface="Wingdings" panose="05000000000000000000" pitchFamily="2" charset="2"/>
              <a:buChar char="ü"/>
            </a:pPr>
            <a:r>
              <a:rPr lang="en-US" dirty="0">
                <a:cs typeface="Calibri"/>
              </a:rPr>
              <a:t>Increase CTC and CCW enrollment by 5%</a:t>
            </a:r>
          </a:p>
          <a:p>
            <a:pPr marL="285750" indent="-285750">
              <a:buFont typeface="Arial" panose="020B0604020202020204" pitchFamily="34" charset="0"/>
              <a:buChar char="•"/>
            </a:pPr>
            <a:r>
              <a:rPr lang="en-US" sz="2000" dirty="0">
                <a:cs typeface="Calibri"/>
              </a:rPr>
              <a:t>Clarify the path</a:t>
            </a:r>
          </a:p>
          <a:p>
            <a:pPr marL="742950" lvl="1" indent="-285750">
              <a:buFont typeface="Wingdings" panose="05000000000000000000" pitchFamily="2" charset="2"/>
              <a:buChar char="ü"/>
            </a:pPr>
            <a:r>
              <a:rPr lang="en-US" dirty="0">
                <a:cs typeface="Calibri"/>
              </a:rPr>
              <a:t>Increase prospect pool and conversions</a:t>
            </a:r>
          </a:p>
          <a:p>
            <a:pPr marL="285750" indent="-285750">
              <a:buFont typeface="Arial" panose="020B0604020202020204" pitchFamily="34" charset="0"/>
              <a:buChar char="•"/>
            </a:pPr>
            <a:r>
              <a:rPr lang="en-US" sz="2000" dirty="0">
                <a:cs typeface="Calibri"/>
              </a:rPr>
              <a:t>Enter the path</a:t>
            </a:r>
          </a:p>
          <a:p>
            <a:pPr marL="742950" lvl="1" indent="-285750">
              <a:buFont typeface="Wingdings" panose="05000000000000000000" pitchFamily="2" charset="2"/>
              <a:buChar char="ü"/>
            </a:pPr>
            <a:r>
              <a:rPr lang="en-US" dirty="0">
                <a:cs typeface="Calibri"/>
              </a:rPr>
              <a:t>Increase overall enrollment by 5%</a:t>
            </a:r>
          </a:p>
          <a:p>
            <a:pPr marL="742950" lvl="1" indent="-285750">
              <a:buFont typeface="Wingdings" panose="05000000000000000000" pitchFamily="2" charset="2"/>
              <a:buChar char="Ø"/>
            </a:pPr>
            <a:endParaRPr lang="en-US" dirty="0">
              <a:cs typeface="Calibri"/>
            </a:endParaRPr>
          </a:p>
          <a:p>
            <a:pPr marL="742950" lvl="1" indent="-285750">
              <a:buFont typeface="Wingdings" panose="05000000000000000000" pitchFamily="2" charset="2"/>
              <a:buChar char="Ø"/>
            </a:pPr>
            <a:endParaRPr lang="en-US" dirty="0">
              <a:cs typeface="Calibri"/>
            </a:endParaRPr>
          </a:p>
          <a:p>
            <a:pPr lvl="1"/>
            <a:endParaRPr lang="en-US" dirty="0">
              <a:cs typeface="Calibri"/>
            </a:endParaRPr>
          </a:p>
          <a:p>
            <a:pPr marL="285750" indent="-285750">
              <a:buFont typeface="Arial" panose="020B0604020202020204" pitchFamily="34" charset="0"/>
              <a:buChar char="•"/>
            </a:pPr>
            <a:r>
              <a:rPr lang="en-US" sz="2000" dirty="0">
                <a:cs typeface="Calibri"/>
              </a:rPr>
              <a:t>Stay on the path</a:t>
            </a:r>
          </a:p>
          <a:p>
            <a:pPr marL="742950" lvl="1" indent="-285750">
              <a:buFont typeface="Wingdings" panose="05000000000000000000" pitchFamily="2" charset="2"/>
              <a:buChar char="ü"/>
            </a:pPr>
            <a:r>
              <a:rPr lang="en-US" dirty="0">
                <a:cs typeface="Calibri"/>
              </a:rPr>
              <a:t>Increase fall to fall retention by 10%</a:t>
            </a:r>
          </a:p>
          <a:p>
            <a:pPr marL="285750" indent="-285750">
              <a:buFont typeface="Arial" panose="020B0604020202020204" pitchFamily="34" charset="0"/>
              <a:buChar char="•"/>
            </a:pPr>
            <a:r>
              <a:rPr lang="en-US" sz="2000" dirty="0">
                <a:cs typeface="Calibri"/>
              </a:rPr>
              <a:t>Support learning </a:t>
            </a:r>
          </a:p>
          <a:p>
            <a:pPr marL="742950" lvl="1" indent="-285750">
              <a:buFont typeface="Wingdings" panose="05000000000000000000" pitchFamily="2" charset="2"/>
              <a:buChar char="ü"/>
            </a:pPr>
            <a:r>
              <a:rPr lang="en-US" dirty="0">
                <a:cs typeface="Calibri"/>
              </a:rPr>
              <a:t>Reduce equity gap by 50%</a:t>
            </a:r>
          </a:p>
          <a:p>
            <a:pPr marL="285750" indent="-285750">
              <a:buFont typeface="Arial" panose="020B0604020202020204" pitchFamily="34" charset="0"/>
              <a:buChar char="•"/>
            </a:pPr>
            <a:r>
              <a:rPr lang="en-US" sz="2000" dirty="0">
                <a:cs typeface="Calibri"/>
              </a:rPr>
              <a:t>Intentional assessment and ongoing review</a:t>
            </a:r>
          </a:p>
          <a:p>
            <a:pPr marL="742950" lvl="1" indent="-285750">
              <a:buFont typeface="Wingdings" panose="05000000000000000000" pitchFamily="2" charset="2"/>
              <a:buChar char="ü"/>
            </a:pPr>
            <a:r>
              <a:rPr lang="en-US" dirty="0">
                <a:cs typeface="Calibri"/>
              </a:rPr>
              <a:t>Improve student success outcomes by 5%</a:t>
            </a:r>
          </a:p>
        </p:txBody>
      </p:sp>
    </p:spTree>
    <p:extLst>
      <p:ext uri="{BB962C8B-B14F-4D97-AF65-F5344CB8AC3E}">
        <p14:creationId xmlns:p14="http://schemas.microsoft.com/office/powerpoint/2010/main" val="26512515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580292" y="2280975"/>
            <a:ext cx="7772400" cy="585893"/>
          </a:xfrm>
        </p:spPr>
        <p:txBody>
          <a:bodyPr>
            <a:normAutofit/>
          </a:bodyPr>
          <a:lstStyle/>
          <a:p>
            <a:pPr algn="l"/>
            <a:r>
              <a:rPr lang="en-US" sz="2800" b="1" dirty="0">
                <a:latin typeface="Georgia Pro"/>
              </a:rPr>
              <a:t>22-23 Focus Areas</a:t>
            </a:r>
            <a:endParaRPr lang="en-US" sz="2500" b="1" dirty="0">
              <a:latin typeface="Georgia Pro"/>
            </a:endParaRPr>
          </a:p>
        </p:txBody>
      </p:sp>
      <p:sp>
        <p:nvSpPr>
          <p:cNvPr id="9" name="TextBox 8">
            <a:extLst>
              <a:ext uri="{FF2B5EF4-FFF2-40B4-BE49-F238E27FC236}">
                <a16:creationId xmlns:a16="http://schemas.microsoft.com/office/drawing/2014/main" id="{D58AC6D5-2E3B-4A26-97AE-EA68D1157B30}"/>
              </a:ext>
            </a:extLst>
          </p:cNvPr>
          <p:cNvSpPr txBox="1"/>
          <p:nvPr/>
        </p:nvSpPr>
        <p:spPr>
          <a:xfrm>
            <a:off x="694592" y="3222629"/>
            <a:ext cx="4572000" cy="400110"/>
          </a:xfrm>
          <a:prstGeom prst="rect">
            <a:avLst/>
          </a:prstGeom>
          <a:noFill/>
        </p:spPr>
        <p:txBody>
          <a:bodyPr wrap="square">
            <a:spAutoFit/>
          </a:bodyPr>
          <a:lstStyle/>
          <a:p>
            <a:pPr algn="l"/>
            <a:r>
              <a:rPr lang="en-US" sz="2000" b="1" dirty="0">
                <a:latin typeface="Arial Nova"/>
              </a:rPr>
              <a:t>State Plan Project Breakdown</a:t>
            </a:r>
          </a:p>
        </p:txBody>
      </p:sp>
      <p:sp>
        <p:nvSpPr>
          <p:cNvPr id="2" name="TextBox 1">
            <a:extLst>
              <a:ext uri="{FF2B5EF4-FFF2-40B4-BE49-F238E27FC236}">
                <a16:creationId xmlns:a16="http://schemas.microsoft.com/office/drawing/2014/main" id="{D7F3C063-C8AD-AD9D-C6E5-D336182B1636}"/>
              </a:ext>
            </a:extLst>
          </p:cNvPr>
          <p:cNvSpPr txBox="1"/>
          <p:nvPr/>
        </p:nvSpPr>
        <p:spPr>
          <a:xfrm>
            <a:off x="833400" y="3893400"/>
            <a:ext cx="7576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t>Collaborative process including GPAC, deans and directors</a:t>
            </a:r>
            <a:endParaRPr lang="en-US" sz="2000" dirty="0">
              <a:ea typeface="Calibri"/>
              <a:cs typeface="Calibri"/>
            </a:endParaRPr>
          </a:p>
          <a:p>
            <a:pPr marL="285750" indent="-285750">
              <a:buFont typeface="Arial"/>
              <a:buChar char="•"/>
            </a:pPr>
            <a:r>
              <a:rPr lang="en-US" sz="2000" dirty="0">
                <a:cs typeface="Calibri"/>
              </a:rPr>
              <a:t>Examples of projects:</a:t>
            </a:r>
            <a:endParaRPr lang="en-US" sz="2000" dirty="0">
              <a:ea typeface="Calibri"/>
              <a:cs typeface="Calibri"/>
            </a:endParaRPr>
          </a:p>
          <a:p>
            <a:pPr marL="742950" lvl="1" indent="-285750">
              <a:buFont typeface="Arial"/>
              <a:buChar char="•"/>
            </a:pPr>
            <a:r>
              <a:rPr lang="en-US" sz="2000" dirty="0">
                <a:cs typeface="Calibri"/>
              </a:rPr>
              <a:t>Adding EMSI data to program map pages</a:t>
            </a:r>
            <a:endParaRPr lang="en-US" sz="2000" dirty="0">
              <a:ea typeface="Calibri"/>
              <a:cs typeface="Calibri"/>
            </a:endParaRPr>
          </a:p>
          <a:p>
            <a:pPr marL="742950" lvl="1" indent="-285750">
              <a:buFont typeface="Arial"/>
              <a:buChar char="•"/>
            </a:pPr>
            <a:r>
              <a:rPr lang="en-US" sz="2000" dirty="0">
                <a:cs typeface="Calibri"/>
              </a:rPr>
              <a:t>Developing an outcomes rubric for Student Affairs services</a:t>
            </a:r>
            <a:endParaRPr lang="en-US" sz="2000" dirty="0">
              <a:ea typeface="Calibri"/>
              <a:cs typeface="Calibri"/>
            </a:endParaRPr>
          </a:p>
          <a:p>
            <a:pPr marL="742950" lvl="1" indent="-285750">
              <a:buFont typeface="Arial"/>
              <a:buChar char="•"/>
            </a:pPr>
            <a:r>
              <a:rPr lang="en-US" sz="2000" dirty="0">
                <a:cs typeface="Calibri"/>
              </a:rPr>
              <a:t>Revitalizing the TLC</a:t>
            </a:r>
            <a:endParaRPr lang="en-US" sz="2000" dirty="0">
              <a:ea typeface="Calibri"/>
              <a:cs typeface="Calibri"/>
            </a:endParaRPr>
          </a:p>
          <a:p>
            <a:pPr marL="742950" lvl="1" indent="-285750">
              <a:buFont typeface="Arial"/>
              <a:buChar char="•"/>
            </a:pPr>
            <a:r>
              <a:rPr lang="en-US" sz="2000" dirty="0">
                <a:cs typeface="Calibri"/>
              </a:rPr>
              <a:t>Increasing professional development for faculty</a:t>
            </a:r>
            <a:endParaRPr lang="en-US" sz="2000" dirty="0">
              <a:ea typeface="Calibri"/>
              <a:cs typeface="Calibri"/>
            </a:endParaRPr>
          </a:p>
          <a:p>
            <a:pPr marL="742950" lvl="1" indent="-285750">
              <a:buFont typeface="Arial"/>
              <a:buChar char="•"/>
            </a:pPr>
            <a:r>
              <a:rPr lang="en-US" sz="2000" dirty="0">
                <a:cs typeface="Calibri"/>
              </a:rPr>
              <a:t>Increasing work-based learning exploration and activities</a:t>
            </a:r>
            <a:endParaRPr lang="en-US" sz="2000" dirty="0">
              <a:ea typeface="Calibri"/>
              <a:cs typeface="Calibri"/>
            </a:endParaRPr>
          </a:p>
        </p:txBody>
      </p:sp>
    </p:spTree>
    <p:extLst>
      <p:ext uri="{BB962C8B-B14F-4D97-AF65-F5344CB8AC3E}">
        <p14:creationId xmlns:p14="http://schemas.microsoft.com/office/powerpoint/2010/main" val="23916058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69332"/>
          </a:xfrm>
          <a:prstGeom prst="rect">
            <a:avLst/>
          </a:prstGeom>
          <a:noFill/>
        </p:spPr>
        <p:txBody>
          <a:bodyPr wrap="square" rtlCol="0">
            <a:spAutoFit/>
          </a:bodyPr>
          <a:lstStyle/>
          <a:p>
            <a:r>
              <a:rPr lang="en-US" b="1" dirty="0">
                <a:solidFill>
                  <a:schemeClr val="bg1"/>
                </a:solidFill>
              </a:rPr>
              <a:t>Rashida Willard</a:t>
            </a:r>
          </a:p>
        </p:txBody>
      </p:sp>
      <p:sp>
        <p:nvSpPr>
          <p:cNvPr id="11" name="Title 7">
            <a:extLst>
              <a:ext uri="{FF2B5EF4-FFF2-40B4-BE49-F238E27FC236}">
                <a16:creationId xmlns:a16="http://schemas.microsoft.com/office/drawing/2014/main" id="{CB6E2505-5FDB-4402-9B3A-C9DA49232A7D}"/>
              </a:ext>
              <a:ext uri="{C183D7F6-B498-43B3-948B-1728B52AA6E4}">
                <adec:decorative xmlns:adec="http://schemas.microsoft.com/office/drawing/2017/decorative" val="0"/>
              </a:ext>
            </a:extLst>
          </p:cNvPr>
          <p:cNvSpPr txBox="1">
            <a:spLocks/>
          </p:cNvSpPr>
          <p:nvPr/>
        </p:nvSpPr>
        <p:spPr>
          <a:xfrm>
            <a:off x="596938" y="2536336"/>
            <a:ext cx="7772400" cy="11008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latin typeface="+mn-lt"/>
              </a:rPr>
              <a:t>Questions, comments, feedback?</a:t>
            </a:r>
          </a:p>
          <a:p>
            <a:endParaRPr lang="en-US" sz="2000" b="1" dirty="0">
              <a:latin typeface="+mn-lt"/>
            </a:endParaRPr>
          </a:p>
          <a:p>
            <a:endParaRPr lang="en-US" sz="2000" b="1" dirty="0">
              <a:latin typeface="+mn-lt"/>
            </a:endParaRPr>
          </a:p>
        </p:txBody>
      </p:sp>
      <p:sp>
        <p:nvSpPr>
          <p:cNvPr id="2" name="TextBox 1">
            <a:extLst>
              <a:ext uri="{FF2B5EF4-FFF2-40B4-BE49-F238E27FC236}">
                <a16:creationId xmlns:a16="http://schemas.microsoft.com/office/drawing/2014/main" id="{CABBF99D-A1BC-4875-8207-11DEC0961B07}"/>
              </a:ext>
            </a:extLst>
          </p:cNvPr>
          <p:cNvSpPr txBox="1"/>
          <p:nvPr/>
        </p:nvSpPr>
        <p:spPr>
          <a:xfrm>
            <a:off x="1894528" y="3243541"/>
            <a:ext cx="5406824" cy="400110"/>
          </a:xfrm>
          <a:prstGeom prst="rect">
            <a:avLst/>
          </a:prstGeom>
          <a:noFill/>
        </p:spPr>
        <p:txBody>
          <a:bodyPr wrap="square" rtlCol="0">
            <a:spAutoFit/>
          </a:bodyPr>
          <a:lstStyle/>
          <a:p>
            <a:r>
              <a:rPr lang="en-US" sz="2000" b="1" dirty="0">
                <a:latin typeface="+mn-lt"/>
              </a:rPr>
              <a:t>Contact: Rhianna Johnson, rjohnson@clark.edu</a:t>
            </a:r>
          </a:p>
        </p:txBody>
      </p:sp>
      <p:pic>
        <p:nvPicPr>
          <p:cNvPr id="7" name="Picture 6" descr="Magnifying glass and question mark">
            <a:extLst>
              <a:ext uri="{FF2B5EF4-FFF2-40B4-BE49-F238E27FC236}">
                <a16:creationId xmlns:a16="http://schemas.microsoft.com/office/drawing/2014/main" id="{6564CDC0-0F88-4A66-B7ED-1B8D68634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74" y="4144776"/>
            <a:ext cx="3915052" cy="2202298"/>
          </a:xfrm>
          <a:prstGeom prst="rect">
            <a:avLst/>
          </a:prstGeom>
        </p:spPr>
      </p:pic>
    </p:spTree>
    <p:extLst>
      <p:ext uri="{BB962C8B-B14F-4D97-AF65-F5344CB8AC3E}">
        <p14:creationId xmlns:p14="http://schemas.microsoft.com/office/powerpoint/2010/main" val="26917957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645992" y="2642379"/>
            <a:ext cx="4835873" cy="585893"/>
          </a:xfrm>
        </p:spPr>
        <p:txBody>
          <a:bodyPr>
            <a:normAutofit fontScale="90000"/>
          </a:bodyPr>
          <a:lstStyle/>
          <a:p>
            <a:pPr algn="l"/>
            <a:r>
              <a:rPr lang="en-US" sz="2800" b="1" dirty="0">
                <a:latin typeface="Georgia Pro"/>
              </a:rPr>
              <a:t>21-22 Guided Pathways Highlights (continued)</a:t>
            </a:r>
          </a:p>
        </p:txBody>
      </p:sp>
      <p:sp>
        <p:nvSpPr>
          <p:cNvPr id="2" name="TextBox 1">
            <a:extLst>
              <a:ext uri="{FF2B5EF4-FFF2-40B4-BE49-F238E27FC236}">
                <a16:creationId xmlns:a16="http://schemas.microsoft.com/office/drawing/2014/main" id="{7C8544DF-4942-8FEC-BC71-772FA77F0D9A}"/>
              </a:ext>
            </a:extLst>
          </p:cNvPr>
          <p:cNvSpPr txBox="1"/>
          <p:nvPr/>
        </p:nvSpPr>
        <p:spPr>
          <a:xfrm>
            <a:off x="848097" y="3506278"/>
            <a:ext cx="78011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dirty="0">
                <a:ea typeface="+mn-lt"/>
                <a:cs typeface="+mn-lt"/>
              </a:rPr>
              <a:t>Information about Guided Pathways activities and direction was shared in multiple spaces including LEAD, IC, Student Affairs, EC, GPAC and BOT meetings</a:t>
            </a:r>
          </a:p>
          <a:p>
            <a:pPr marL="285750" indent="-285750">
              <a:buFont typeface="Arial,Sans-Serif"/>
              <a:buChar char="•"/>
            </a:pPr>
            <a:r>
              <a:rPr lang="en-US" sz="2000" dirty="0">
                <a:ea typeface="+mn-lt"/>
                <a:cs typeface="+mn-lt"/>
              </a:rPr>
              <a:t>Teams collaborated to create a project tracking plan to operationalize focus areas of the 22-24 state plan</a:t>
            </a:r>
          </a:p>
          <a:p>
            <a:pPr marL="285750" indent="-285750">
              <a:buFont typeface="Arial,Sans-Serif"/>
              <a:buChar char="•"/>
            </a:pPr>
            <a:r>
              <a:rPr lang="en-US" sz="2000" dirty="0">
                <a:ea typeface="+mn-lt"/>
                <a:cs typeface="+mn-lt"/>
              </a:rPr>
              <a:t>A new budget project proposal process was instituted to allow campus stakeholders an opportunity to clearly articulate Guided Pathways ideas and initiatives for 22-23</a:t>
            </a:r>
          </a:p>
          <a:p>
            <a:pPr marL="742950" lvl="1" indent="-285750">
              <a:buFont typeface="Arial,Sans-Serif"/>
              <a:buChar char="•"/>
            </a:pPr>
            <a:r>
              <a:rPr lang="en-US" sz="2000" dirty="0">
                <a:cs typeface="Calibri"/>
              </a:rPr>
              <a:t>Over 30 proposals received in multiple functional areas</a:t>
            </a:r>
            <a:endParaRPr lang="en-US" dirty="0">
              <a:cs typeface="Calibri"/>
            </a:endParaRP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23207293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645992" y="2642379"/>
            <a:ext cx="4835873" cy="585893"/>
          </a:xfrm>
        </p:spPr>
        <p:txBody>
          <a:bodyPr>
            <a:normAutofit fontScale="90000"/>
          </a:bodyPr>
          <a:lstStyle/>
          <a:p>
            <a:pPr algn="l"/>
            <a:r>
              <a:rPr lang="en-US" sz="2800" b="1" dirty="0">
                <a:latin typeface="Georgia Pro"/>
              </a:rPr>
              <a:t>21-22 Guided Pathways Highlights (continued)</a:t>
            </a:r>
          </a:p>
        </p:txBody>
      </p:sp>
      <p:sp>
        <p:nvSpPr>
          <p:cNvPr id="2" name="TextBox 1">
            <a:extLst>
              <a:ext uri="{FF2B5EF4-FFF2-40B4-BE49-F238E27FC236}">
                <a16:creationId xmlns:a16="http://schemas.microsoft.com/office/drawing/2014/main" id="{7C8544DF-4942-8FEC-BC71-772FA77F0D9A}"/>
              </a:ext>
            </a:extLst>
          </p:cNvPr>
          <p:cNvSpPr txBox="1"/>
          <p:nvPr/>
        </p:nvSpPr>
        <p:spPr>
          <a:xfrm>
            <a:off x="1017630" y="3259614"/>
            <a:ext cx="78011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dirty="0">
              <a:cs typeface="Calibri"/>
            </a:endParaRPr>
          </a:p>
          <a:p>
            <a:pPr marL="285750" indent="-285750">
              <a:buFont typeface="Arial,Sans-Serif"/>
              <a:buChar char="•"/>
            </a:pPr>
            <a:r>
              <a:rPr lang="en-US" sz="2000" dirty="0">
                <a:ea typeface="+mn-lt"/>
                <a:cs typeface="+mn-lt"/>
              </a:rPr>
              <a:t>The Guided Pathways Advisory Council was reestablished with a new group charter, including a member of the Board of Trustees</a:t>
            </a:r>
          </a:p>
          <a:p>
            <a:pPr marL="285750" indent="-285750">
              <a:buFont typeface="Arial,Sans-Serif"/>
              <a:buChar char="•"/>
            </a:pPr>
            <a:r>
              <a:rPr lang="en-US" sz="2000" dirty="0">
                <a:ea typeface="+mn-lt"/>
                <a:cs typeface="+mn-lt"/>
              </a:rPr>
              <a:t>New Guided Pathways informational materials were developed and shared with campus constituencies, including a new shared document repository</a:t>
            </a:r>
          </a:p>
          <a:p>
            <a:pPr marL="285750" indent="-285750">
              <a:buFont typeface="Arial,Sans-Serif"/>
              <a:buChar char="•"/>
            </a:pPr>
            <a:r>
              <a:rPr lang="en-US" sz="2000" dirty="0">
                <a:ea typeface="+mn-lt"/>
                <a:cs typeface="+mn-lt"/>
              </a:rPr>
              <a:t>Another year of coaching was completed with positive feedback about the direction of Guided Pathways at Clark College</a:t>
            </a:r>
          </a:p>
          <a:p>
            <a:pPr marL="285750" indent="-285750">
              <a:buFont typeface="Arial,Sans-Serif"/>
              <a:buChar char="•"/>
            </a:pPr>
            <a:r>
              <a:rPr lang="en-US" sz="2000" dirty="0">
                <a:ea typeface="+mn-lt"/>
                <a:cs typeface="+mn-lt"/>
              </a:rPr>
              <a:t>Student consultants participated in multiple GP projects and the winter retreat</a:t>
            </a:r>
            <a:endParaRPr lang="en-US" sz="2000" dirty="0"/>
          </a:p>
        </p:txBody>
      </p:sp>
    </p:spTree>
    <p:extLst>
      <p:ext uri="{BB962C8B-B14F-4D97-AF65-F5344CB8AC3E}">
        <p14:creationId xmlns:p14="http://schemas.microsoft.com/office/powerpoint/2010/main" val="83554757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12" name="Title 7">
            <a:extLst>
              <a:ext uri="{FF2B5EF4-FFF2-40B4-BE49-F238E27FC236}">
                <a16:creationId xmlns:a16="http://schemas.microsoft.com/office/drawing/2014/main" id="{703D5C91-39D6-4375-BD5B-40CF3C57F120}"/>
              </a:ext>
              <a:ext uri="{C183D7F6-B498-43B3-948B-1728B52AA6E4}">
                <adec:decorative xmlns:adec="http://schemas.microsoft.com/office/drawing/2017/decorative" val="0"/>
              </a:ext>
            </a:extLst>
          </p:cNvPr>
          <p:cNvSpPr>
            <a:spLocks noGrp="1"/>
          </p:cNvSpPr>
          <p:nvPr>
            <p:ph type="ctrTitle"/>
          </p:nvPr>
        </p:nvSpPr>
        <p:spPr>
          <a:xfrm>
            <a:off x="223860" y="3264504"/>
            <a:ext cx="2239880" cy="1619682"/>
          </a:xfrm>
        </p:spPr>
        <p:txBody>
          <a:bodyPr>
            <a:normAutofit/>
          </a:bodyPr>
          <a:lstStyle/>
          <a:p>
            <a:pPr algn="l">
              <a:lnSpc>
                <a:spcPct val="100000"/>
              </a:lnSpc>
            </a:pPr>
            <a:r>
              <a:rPr lang="en-US" sz="2400" dirty="0">
                <a:latin typeface="Georgia Pro" panose="02040502050405020303" pitchFamily="18" charset="0"/>
              </a:rPr>
              <a:t>Guided Pathways Advisory Council</a:t>
            </a:r>
            <a:endParaRPr lang="en-US" sz="2400" b="1" dirty="0">
              <a:latin typeface="Georgia Pro"/>
            </a:endParaRPr>
          </a:p>
        </p:txBody>
      </p:sp>
      <p:graphicFrame>
        <p:nvGraphicFramePr>
          <p:cNvPr id="7" name="Table 6" descr="A table that displays text about the group charter for the Guided Pathways Advisory Council">
            <a:extLst>
              <a:ext uri="{FF2B5EF4-FFF2-40B4-BE49-F238E27FC236}">
                <a16:creationId xmlns:a16="http://schemas.microsoft.com/office/drawing/2014/main" id="{E3B831CC-711F-47F6-AE5E-64FBD0610C60}"/>
              </a:ext>
            </a:extLst>
          </p:cNvPr>
          <p:cNvGraphicFramePr>
            <a:graphicFrameLocks noGrp="1"/>
          </p:cNvGraphicFramePr>
          <p:nvPr>
            <p:extLst>
              <p:ext uri="{D42A27DB-BD31-4B8C-83A1-F6EECF244321}">
                <p14:modId xmlns:p14="http://schemas.microsoft.com/office/powerpoint/2010/main" val="3700490834"/>
              </p:ext>
            </p:extLst>
          </p:nvPr>
        </p:nvGraphicFramePr>
        <p:xfrm>
          <a:off x="2467991" y="2168312"/>
          <a:ext cx="6560598" cy="4572001"/>
        </p:xfrm>
        <a:graphic>
          <a:graphicData uri="http://schemas.openxmlformats.org/drawingml/2006/table">
            <a:tbl>
              <a:tblPr firstRow="1" firstCol="1" bandRow="1"/>
              <a:tblGrid>
                <a:gridCol w="1888018">
                  <a:extLst>
                    <a:ext uri="{9D8B030D-6E8A-4147-A177-3AD203B41FA5}">
                      <a16:colId xmlns:a16="http://schemas.microsoft.com/office/drawing/2014/main" val="3804946585"/>
                    </a:ext>
                  </a:extLst>
                </a:gridCol>
                <a:gridCol w="4672580">
                  <a:extLst>
                    <a:ext uri="{9D8B030D-6E8A-4147-A177-3AD203B41FA5}">
                      <a16:colId xmlns:a16="http://schemas.microsoft.com/office/drawing/2014/main" val="976731322"/>
                    </a:ext>
                  </a:extLst>
                </a:gridCol>
              </a:tblGrid>
              <a:tr h="638452">
                <a:tc>
                  <a:txBody>
                    <a:bodyPr/>
                    <a:lstStyle/>
                    <a:p>
                      <a:pPr marL="0" marR="0" fontAlgn="base">
                        <a:lnSpc>
                          <a:spcPct val="107000"/>
                        </a:lnSpc>
                        <a:spcBef>
                          <a:spcPts val="0"/>
                        </a:spcBef>
                        <a:spcAft>
                          <a:spcPts val="0"/>
                        </a:spcAft>
                      </a:pPr>
                      <a:r>
                        <a:rPr lang="en-US" sz="1300" b="1" dirty="0">
                          <a:effectLst/>
                          <a:latin typeface="Calibri Light" panose="020F0302020204030204" pitchFamily="34" charset="0"/>
                          <a:ea typeface="Times New Roman" panose="02020603050405020304" pitchFamily="18" charset="0"/>
                          <a:cs typeface="Times New Roman" panose="02020603050405020304" pitchFamily="18" charset="0"/>
                        </a:rPr>
                        <a:t>Purpose Statement</a:t>
                      </a:r>
                      <a:r>
                        <a:rPr lang="en-US" sz="13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An advisory council to inform the priorities of Guided Pathways at Clark College to ensure equitable strategies and initiatives that align with Senate Bill 5194.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569881"/>
                  </a:ext>
                </a:extLst>
              </a:tr>
              <a:tr h="1070458">
                <a:tc>
                  <a:txBody>
                    <a:bodyPr/>
                    <a:lstStyle/>
                    <a:p>
                      <a:pPr marL="0" marR="0" fontAlgn="base">
                        <a:lnSpc>
                          <a:spcPct val="107000"/>
                        </a:lnSpc>
                        <a:spcBef>
                          <a:spcPts val="0"/>
                        </a:spcBef>
                        <a:spcAft>
                          <a:spcPts val="0"/>
                        </a:spcAft>
                      </a:pPr>
                      <a:r>
                        <a:rPr lang="en-US" sz="1300" b="1" dirty="0">
                          <a:effectLst/>
                          <a:latin typeface="Calibri Light" panose="020F0302020204030204" pitchFamily="34" charset="0"/>
                          <a:ea typeface="Times New Roman" panose="02020603050405020304" pitchFamily="18" charset="0"/>
                          <a:cs typeface="Times New Roman" panose="02020603050405020304" pitchFamily="18" charset="0"/>
                        </a:rPr>
                        <a:t>Mission and Objectives</a:t>
                      </a:r>
                      <a:r>
                        <a:rPr lang="en-US" sz="13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Bring forward ideas and areas of focus from departments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Provide recommendations regarding budget priorities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Serve as a Guided Pathways ambassador and proponent at the department level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Promote equity centered strategies and initiatives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32142"/>
                  </a:ext>
                </a:extLst>
              </a:tr>
              <a:tr h="422448">
                <a:tc>
                  <a:txBody>
                    <a:bodyPr/>
                    <a:lstStyle/>
                    <a:p>
                      <a:pPr marL="0" marR="0" fontAlgn="base">
                        <a:lnSpc>
                          <a:spcPct val="107000"/>
                        </a:lnSpc>
                        <a:spcBef>
                          <a:spcPts val="0"/>
                        </a:spcBef>
                        <a:spcAft>
                          <a:spcPts val="0"/>
                        </a:spcAft>
                      </a:pPr>
                      <a:r>
                        <a:rPr lang="en-US" sz="1300" b="1">
                          <a:effectLst/>
                          <a:latin typeface="Calibri Light" panose="020F0302020204030204" pitchFamily="34" charset="0"/>
                          <a:ea typeface="Times New Roman" panose="02020603050405020304" pitchFamily="18" charset="0"/>
                          <a:cs typeface="Times New Roman" panose="02020603050405020304" pitchFamily="18" charset="0"/>
                        </a:rPr>
                        <a:t>Team Members</a:t>
                      </a:r>
                      <a:r>
                        <a:rPr lang="en-US" sz="13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Cross-section of the college (Instruction, AIR, Student Affairs, Communications and Marketing)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987970"/>
                  </a:ext>
                </a:extLst>
              </a:tr>
              <a:tr h="854455">
                <a:tc>
                  <a:txBody>
                    <a:bodyPr/>
                    <a:lstStyle/>
                    <a:p>
                      <a:pPr marL="0" marR="0" fontAlgn="base">
                        <a:lnSpc>
                          <a:spcPct val="107000"/>
                        </a:lnSpc>
                        <a:spcBef>
                          <a:spcPts val="0"/>
                        </a:spcBef>
                        <a:spcAft>
                          <a:spcPts val="0"/>
                        </a:spcAft>
                      </a:pPr>
                      <a:r>
                        <a:rPr lang="en-US" sz="1300" b="1" dirty="0">
                          <a:effectLst/>
                          <a:latin typeface="Calibri Light" panose="020F0302020204030204" pitchFamily="34" charset="0"/>
                          <a:ea typeface="Times New Roman" panose="02020603050405020304" pitchFamily="18" charset="0"/>
                          <a:cs typeface="Times New Roman" panose="02020603050405020304" pitchFamily="18" charset="0"/>
                        </a:rPr>
                        <a:t>Stakeholder Groups</a:t>
                      </a:r>
                      <a:r>
                        <a:rPr lang="en-US" sz="13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Campus faculty and staff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External workforce development partners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K-12 partners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Students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137345"/>
                  </a:ext>
                </a:extLst>
              </a:tr>
              <a:tr h="243911">
                <a:tc>
                  <a:txBody>
                    <a:bodyPr/>
                    <a:lstStyle/>
                    <a:p>
                      <a:pPr marL="0" marR="0" fontAlgn="base">
                        <a:lnSpc>
                          <a:spcPct val="107000"/>
                        </a:lnSpc>
                        <a:spcBef>
                          <a:spcPts val="0"/>
                        </a:spcBef>
                        <a:spcAft>
                          <a:spcPts val="0"/>
                        </a:spcAft>
                      </a:pPr>
                      <a:r>
                        <a:rPr lang="en-US" sz="1300" b="1">
                          <a:effectLst/>
                          <a:latin typeface="Calibri Light" panose="020F0302020204030204" pitchFamily="34" charset="0"/>
                          <a:ea typeface="Times New Roman" panose="02020603050405020304" pitchFamily="18" charset="0"/>
                          <a:cs typeface="Times New Roman" panose="02020603050405020304" pitchFamily="18" charset="0"/>
                        </a:rPr>
                        <a:t>Meeting Deliverables</a:t>
                      </a:r>
                      <a:r>
                        <a:rPr lang="en-US" sz="13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Written proposals and ideas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6220772"/>
                  </a:ext>
                </a:extLst>
              </a:tr>
              <a:tr h="854455">
                <a:tc>
                  <a:txBody>
                    <a:bodyPr/>
                    <a:lstStyle/>
                    <a:p>
                      <a:pPr marL="0" marR="0" fontAlgn="base">
                        <a:lnSpc>
                          <a:spcPct val="107000"/>
                        </a:lnSpc>
                        <a:spcBef>
                          <a:spcPts val="0"/>
                        </a:spcBef>
                        <a:spcAft>
                          <a:spcPts val="0"/>
                        </a:spcAft>
                      </a:pPr>
                      <a:r>
                        <a:rPr lang="en-US" sz="1300" b="1">
                          <a:effectLst/>
                          <a:latin typeface="Calibri Light" panose="020F0302020204030204" pitchFamily="34" charset="0"/>
                          <a:ea typeface="Times New Roman" panose="02020603050405020304" pitchFamily="18" charset="0"/>
                          <a:cs typeface="Times New Roman" panose="02020603050405020304" pitchFamily="18" charset="0"/>
                        </a:rPr>
                        <a:t>Operational Details</a:t>
                      </a:r>
                      <a:r>
                        <a:rPr lang="en-US" sz="13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Initial kick-off retreat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Review of last year and current status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Meets monthly for 2 hours (large group and small groups)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Capstone project?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55844"/>
                  </a:ext>
                </a:extLst>
              </a:tr>
              <a:tr h="243911">
                <a:tc>
                  <a:txBody>
                    <a:bodyPr/>
                    <a:lstStyle/>
                    <a:p>
                      <a:pPr marL="0" marR="0" fontAlgn="base">
                        <a:lnSpc>
                          <a:spcPct val="107000"/>
                        </a:lnSpc>
                        <a:spcBef>
                          <a:spcPts val="0"/>
                        </a:spcBef>
                        <a:spcAft>
                          <a:spcPts val="0"/>
                        </a:spcAft>
                      </a:pPr>
                      <a:r>
                        <a:rPr lang="en-US" sz="1300" b="1">
                          <a:effectLst/>
                          <a:latin typeface="Calibri Light" panose="020F0302020204030204" pitchFamily="34" charset="0"/>
                          <a:ea typeface="Times New Roman" panose="02020603050405020304" pitchFamily="18" charset="0"/>
                          <a:cs typeface="Times New Roman" panose="02020603050405020304" pitchFamily="18" charset="0"/>
                        </a:rPr>
                        <a:t>In Scope</a:t>
                      </a:r>
                      <a:r>
                        <a:rPr lang="en-US" sz="13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Ideas, suggestions, recommendations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687434"/>
                  </a:ext>
                </a:extLst>
              </a:tr>
              <a:tr h="243911">
                <a:tc>
                  <a:txBody>
                    <a:bodyPr/>
                    <a:lstStyle/>
                    <a:p>
                      <a:pPr marL="0" marR="0" fontAlgn="base">
                        <a:lnSpc>
                          <a:spcPct val="107000"/>
                        </a:lnSpc>
                        <a:spcBef>
                          <a:spcPts val="0"/>
                        </a:spcBef>
                        <a:spcAft>
                          <a:spcPts val="0"/>
                        </a:spcAft>
                      </a:pPr>
                      <a:r>
                        <a:rPr lang="en-US" sz="1300" b="1">
                          <a:effectLst/>
                          <a:latin typeface="Calibri Light" panose="020F0302020204030204" pitchFamily="34" charset="0"/>
                          <a:ea typeface="Times New Roman" panose="02020603050405020304" pitchFamily="18" charset="0"/>
                          <a:cs typeface="Times New Roman" panose="02020603050405020304" pitchFamily="18" charset="0"/>
                        </a:rPr>
                        <a:t>Out of Scope</a:t>
                      </a:r>
                      <a:r>
                        <a:rPr lang="en-US" sz="130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lvl="0" indent="0" fontAlgn="base">
                        <a:lnSpc>
                          <a:spcPct val="107000"/>
                        </a:lnSpc>
                        <a:spcBef>
                          <a:spcPts val="0"/>
                        </a:spcBef>
                        <a:spcAft>
                          <a:spcPts val="0"/>
                        </a:spcAft>
                        <a:buSzPts val="1000"/>
                        <a:buFontTx/>
                        <a:buNone/>
                        <a:tabLst>
                          <a:tab pos="4572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Final budget approval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488849"/>
                  </a:ext>
                </a:extLst>
              </a:tr>
            </a:tbl>
          </a:graphicData>
        </a:graphic>
      </p:graphicFrame>
    </p:spTree>
    <p:extLst>
      <p:ext uri="{BB962C8B-B14F-4D97-AF65-F5344CB8AC3E}">
        <p14:creationId xmlns:p14="http://schemas.microsoft.com/office/powerpoint/2010/main" val="11397702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645992" y="2642379"/>
            <a:ext cx="4835873" cy="585893"/>
          </a:xfrm>
        </p:spPr>
        <p:txBody>
          <a:bodyPr>
            <a:normAutofit fontScale="90000"/>
          </a:bodyPr>
          <a:lstStyle/>
          <a:p>
            <a:pPr algn="l"/>
            <a:r>
              <a:rPr lang="en-US" sz="2800" b="1" dirty="0">
                <a:latin typeface="Georgia Pro"/>
              </a:rPr>
              <a:t>Themes from GPAC, retreats, coaching and reports</a:t>
            </a:r>
          </a:p>
        </p:txBody>
      </p:sp>
      <p:sp>
        <p:nvSpPr>
          <p:cNvPr id="2" name="TextBox 1">
            <a:extLst>
              <a:ext uri="{FF2B5EF4-FFF2-40B4-BE49-F238E27FC236}">
                <a16:creationId xmlns:a16="http://schemas.microsoft.com/office/drawing/2014/main" id="{7C8544DF-4942-8FEC-BC71-772FA77F0D9A}"/>
              </a:ext>
            </a:extLst>
          </p:cNvPr>
          <p:cNvSpPr txBox="1"/>
          <p:nvPr/>
        </p:nvSpPr>
        <p:spPr>
          <a:xfrm>
            <a:off x="1026507" y="3361544"/>
            <a:ext cx="78011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dirty="0">
                <a:cs typeface="Calibri"/>
              </a:rPr>
              <a:t>Great progress made this year</a:t>
            </a:r>
            <a:endParaRPr lang="en-US" sz="2000" dirty="0">
              <a:ea typeface="Calibri"/>
              <a:cs typeface="Calibri"/>
            </a:endParaRPr>
          </a:p>
          <a:p>
            <a:pPr marL="285750" indent="-285750">
              <a:buFont typeface="Arial,Sans-Serif"/>
              <a:buChar char="•"/>
            </a:pPr>
            <a:r>
              <a:rPr lang="en-US" sz="2000" dirty="0">
                <a:cs typeface="Calibri"/>
              </a:rPr>
              <a:t>Several documents and materials created to guide students; work remains to ensure students can navigate information systems</a:t>
            </a:r>
            <a:endParaRPr lang="en-US" sz="2000" dirty="0">
              <a:ea typeface="Calibri"/>
              <a:cs typeface="Calibri"/>
            </a:endParaRPr>
          </a:p>
          <a:p>
            <a:pPr marL="742950" lvl="1" indent="-285750">
              <a:buFont typeface="Arial,Sans-Serif"/>
              <a:buChar char="•"/>
            </a:pPr>
            <a:r>
              <a:rPr lang="en-US" sz="2000" dirty="0">
                <a:cs typeface="Calibri"/>
              </a:rPr>
              <a:t>Addressing the "fire hose" method</a:t>
            </a:r>
            <a:endParaRPr lang="en-US" sz="2000" dirty="0">
              <a:ea typeface="Calibri"/>
              <a:cs typeface="Calibri"/>
            </a:endParaRPr>
          </a:p>
          <a:p>
            <a:pPr marL="285750" indent="-285750">
              <a:buFont typeface="Arial,Sans-Serif"/>
              <a:buChar char="•"/>
            </a:pPr>
            <a:r>
              <a:rPr lang="en-US" sz="2000" dirty="0">
                <a:cs typeface="Calibri"/>
              </a:rPr>
              <a:t>Focus on equity and eliminating gaps, meaningful connections and sense of belonging</a:t>
            </a:r>
            <a:endParaRPr lang="en-US" sz="2000" dirty="0">
              <a:ea typeface="Calibri"/>
              <a:cs typeface="Calibri"/>
            </a:endParaRPr>
          </a:p>
          <a:p>
            <a:pPr marL="285750" indent="-285750">
              <a:buFont typeface="Arial,Sans-Serif"/>
              <a:buChar char="•"/>
            </a:pPr>
            <a:r>
              <a:rPr lang="en-US" sz="2000" dirty="0">
                <a:cs typeface="Calibri"/>
              </a:rPr>
              <a:t>Need to adapt to changing workforce landscape and student needs</a:t>
            </a:r>
            <a:endParaRPr lang="en-US" sz="2000" dirty="0">
              <a:ea typeface="Calibri"/>
              <a:cs typeface="Calibri"/>
            </a:endParaRPr>
          </a:p>
          <a:p>
            <a:pPr marL="285750" indent="-285750">
              <a:buFont typeface="Arial,Sans-Serif"/>
              <a:buChar char="•"/>
            </a:pPr>
            <a:r>
              <a:rPr lang="en-US" sz="2000" dirty="0">
                <a:cs typeface="Calibri"/>
              </a:rPr>
              <a:t>Need to have more prominent presence in the community related to career pathways</a:t>
            </a:r>
            <a:endParaRPr lang="en-US" dirty="0">
              <a:cs typeface="Calibri"/>
            </a:endParaRPr>
          </a:p>
          <a:p>
            <a:pPr marL="285750" indent="-285750">
              <a:buFont typeface="Arial,Sans-Serif"/>
              <a:buChar char="•"/>
            </a:pPr>
            <a:endParaRPr lang="en-US" dirty="0">
              <a:cs typeface="Calibri"/>
            </a:endParaRPr>
          </a:p>
        </p:txBody>
      </p:sp>
    </p:spTree>
    <p:extLst>
      <p:ext uri="{BB962C8B-B14F-4D97-AF65-F5344CB8AC3E}">
        <p14:creationId xmlns:p14="http://schemas.microsoft.com/office/powerpoint/2010/main" val="89849299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645992" y="2642379"/>
            <a:ext cx="4835873" cy="585893"/>
          </a:xfrm>
        </p:spPr>
        <p:txBody>
          <a:bodyPr>
            <a:normAutofit fontScale="90000"/>
          </a:bodyPr>
          <a:lstStyle/>
          <a:p>
            <a:pPr algn="l"/>
            <a:r>
              <a:rPr lang="en-US" sz="2800" b="1" dirty="0">
                <a:latin typeface="Georgia Pro"/>
              </a:rPr>
              <a:t>Themes from GPAC, retreats, coaching and reports</a:t>
            </a:r>
          </a:p>
        </p:txBody>
      </p:sp>
      <p:sp>
        <p:nvSpPr>
          <p:cNvPr id="2" name="TextBox 1">
            <a:extLst>
              <a:ext uri="{FF2B5EF4-FFF2-40B4-BE49-F238E27FC236}">
                <a16:creationId xmlns:a16="http://schemas.microsoft.com/office/drawing/2014/main" id="{7C8544DF-4942-8FEC-BC71-772FA77F0D9A}"/>
              </a:ext>
            </a:extLst>
          </p:cNvPr>
          <p:cNvSpPr txBox="1"/>
          <p:nvPr/>
        </p:nvSpPr>
        <p:spPr>
          <a:xfrm>
            <a:off x="716400" y="3065400"/>
            <a:ext cx="40841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dirty="0">
              <a:cs typeface="Calibri"/>
            </a:endParaRPr>
          </a:p>
          <a:p>
            <a:pPr marL="285750" indent="-285750">
              <a:buFont typeface="Arial,Sans-Serif"/>
              <a:buChar char="•"/>
            </a:pPr>
            <a:endParaRPr lang="en-US" sz="2000" dirty="0">
              <a:ea typeface="Calibri"/>
              <a:cs typeface="Calibri"/>
            </a:endParaRPr>
          </a:p>
          <a:p>
            <a:pPr marL="285750" indent="-285750">
              <a:buFont typeface="Arial,Sans-Serif"/>
              <a:buChar char="•"/>
            </a:pPr>
            <a:r>
              <a:rPr lang="en-US" sz="2000" dirty="0">
                <a:cs typeface="Calibri"/>
              </a:rPr>
              <a:t>Most participants indicated that Clark is in the upper left or bottom right </a:t>
            </a:r>
            <a:endParaRPr lang="en-US" sz="2000" dirty="0">
              <a:ea typeface="Calibri"/>
              <a:cs typeface="Calibri"/>
            </a:endParaRPr>
          </a:p>
          <a:p>
            <a:pPr marL="285750" indent="-285750">
              <a:buFont typeface="Arial,Sans-Serif"/>
              <a:buChar char="•"/>
            </a:pPr>
            <a:r>
              <a:rPr lang="en-US" sz="2000" dirty="0">
                <a:cs typeface="Calibri"/>
              </a:rPr>
              <a:t>Desire to eliminate continued siloes</a:t>
            </a:r>
          </a:p>
          <a:p>
            <a:pPr marL="285750" indent="-285750">
              <a:buFont typeface="Arial,Sans-Serif"/>
              <a:buChar char="•"/>
            </a:pPr>
            <a:r>
              <a:rPr lang="en-US" sz="2000" dirty="0">
                <a:ea typeface="+mn-lt"/>
                <a:cs typeface="+mn-lt"/>
              </a:rPr>
              <a:t>Continued desire to utilize disaggregated data for strategic planning purposes</a:t>
            </a:r>
            <a:endParaRPr lang="en-US" sz="2000" dirty="0">
              <a:ea typeface="Calibri"/>
              <a:cs typeface="Calibri"/>
            </a:endParaRPr>
          </a:p>
        </p:txBody>
      </p:sp>
      <p:pic>
        <p:nvPicPr>
          <p:cNvPr id="3" name="Picture 4" descr="A graphic that depicts 4 quadrants of an equity and Guided Pathways continuum.&#10;There is no Guided Pathways and no Equity in a model that is both Structurally and Culturally conservative.&#10;There is Guided Pathways but no Equity in a model that is Structurally progressive but Culturally conservative.&#10;There is no Guided Pathways but there is Equity Siloed in a model that is Structurally conservative but Culturally progressive.&#10;There is Guided Pathways and Equity in a model that is both Structurally and Culturally progressive.">
            <a:extLst>
              <a:ext uri="{FF2B5EF4-FFF2-40B4-BE49-F238E27FC236}">
                <a16:creationId xmlns:a16="http://schemas.microsoft.com/office/drawing/2014/main" id="{E9451282-E2FA-4B4D-CE46-13CD58C2517B}"/>
              </a:ext>
            </a:extLst>
          </p:cNvPr>
          <p:cNvPicPr>
            <a:picLocks noChangeAspect="1"/>
          </p:cNvPicPr>
          <p:nvPr/>
        </p:nvPicPr>
        <p:blipFill>
          <a:blip r:embed="rId4"/>
          <a:stretch>
            <a:fillRect/>
          </a:stretch>
        </p:blipFill>
        <p:spPr>
          <a:xfrm>
            <a:off x="4800599" y="2028726"/>
            <a:ext cx="3959983" cy="4818056"/>
          </a:xfrm>
          <a:prstGeom prst="rect">
            <a:avLst/>
          </a:prstGeom>
        </p:spPr>
      </p:pic>
    </p:spTree>
    <p:extLst>
      <p:ext uri="{BB962C8B-B14F-4D97-AF65-F5344CB8AC3E}">
        <p14:creationId xmlns:p14="http://schemas.microsoft.com/office/powerpoint/2010/main" val="4017313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ndscape picture of Clark College, facing Gaiser Hall">
            <a:extLst>
              <a:ext uri="{FF2B5EF4-FFF2-40B4-BE49-F238E27FC236}">
                <a16:creationId xmlns:a16="http://schemas.microsoft.com/office/drawing/2014/main" id="{E4EF86BA-E661-4825-930C-F4860AF06391}"/>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2028726"/>
          </a:xfrm>
          <a:prstGeom prst="rect">
            <a:avLst/>
          </a:prstGeom>
        </p:spPr>
      </p:pic>
      <p:sp>
        <p:nvSpPr>
          <p:cNvPr id="49" name="TextBox 48">
            <a:extLst>
              <a:ext uri="{FF2B5EF4-FFF2-40B4-BE49-F238E27FC236}">
                <a16:creationId xmlns:a16="http://schemas.microsoft.com/office/drawing/2014/main" id="{373261CE-CE3E-4655-BC6D-19F86697BEEC}"/>
              </a:ext>
              <a:ext uri="{C183D7F6-B498-43B3-948B-1728B52AA6E4}">
                <adec:decorative xmlns:adec="http://schemas.microsoft.com/office/drawing/2017/decorative" val="1"/>
              </a:ext>
            </a:extLst>
          </p:cNvPr>
          <p:cNvSpPr txBox="1"/>
          <p:nvPr/>
        </p:nvSpPr>
        <p:spPr>
          <a:xfrm>
            <a:off x="7229139" y="2028726"/>
            <a:ext cx="1914861" cy="338554"/>
          </a:xfrm>
          <a:prstGeom prst="rect">
            <a:avLst/>
          </a:prstGeom>
          <a:noFill/>
        </p:spPr>
        <p:txBody>
          <a:bodyPr wrap="square" rtlCol="0">
            <a:spAutoFit/>
          </a:bodyPr>
          <a:lstStyle/>
          <a:p>
            <a:r>
              <a:rPr lang="en-US" sz="1600" b="1" dirty="0">
                <a:solidFill>
                  <a:schemeClr val="bg1"/>
                </a:solidFill>
              </a:rPr>
              <a:t>Rashida Willard</a:t>
            </a:r>
          </a:p>
        </p:txBody>
      </p:sp>
      <p:sp>
        <p:nvSpPr>
          <p:cNvPr id="8" name="Title 7">
            <a:extLst>
              <a:ext uri="{FF2B5EF4-FFF2-40B4-BE49-F238E27FC236}">
                <a16:creationId xmlns:a16="http://schemas.microsoft.com/office/drawing/2014/main" id="{A0516867-BA37-48DB-93EC-8AD834D7E1BF}"/>
              </a:ext>
              <a:ext uri="{C183D7F6-B498-43B3-948B-1728B52AA6E4}">
                <adec:decorative xmlns:adec="http://schemas.microsoft.com/office/drawing/2017/decorative" val="0"/>
              </a:ext>
            </a:extLst>
          </p:cNvPr>
          <p:cNvSpPr>
            <a:spLocks noGrp="1"/>
          </p:cNvSpPr>
          <p:nvPr>
            <p:ph type="ctrTitle"/>
          </p:nvPr>
        </p:nvSpPr>
        <p:spPr>
          <a:xfrm>
            <a:off x="626929" y="2281441"/>
            <a:ext cx="5258873" cy="585893"/>
          </a:xfrm>
        </p:spPr>
        <p:txBody>
          <a:bodyPr>
            <a:normAutofit fontScale="90000"/>
          </a:bodyPr>
          <a:lstStyle/>
          <a:p>
            <a:pPr algn="l"/>
            <a:r>
              <a:rPr lang="en-US" sz="2800" b="1" dirty="0">
                <a:latin typeface="Georgia Pro"/>
              </a:rPr>
              <a:t>21-22 SBCTC Guided Pathways Plan</a:t>
            </a:r>
            <a:endParaRPr lang="en-US" sz="2500" b="1" dirty="0">
              <a:latin typeface="Georgia Pro"/>
            </a:endParaRPr>
          </a:p>
        </p:txBody>
      </p:sp>
      <p:sp>
        <p:nvSpPr>
          <p:cNvPr id="11" name="TextBox 10">
            <a:extLst>
              <a:ext uri="{FF2B5EF4-FFF2-40B4-BE49-F238E27FC236}">
                <a16:creationId xmlns:a16="http://schemas.microsoft.com/office/drawing/2014/main" id="{CF7AA6C5-FD83-484B-95B7-8F2AE10800BA}"/>
              </a:ext>
            </a:extLst>
          </p:cNvPr>
          <p:cNvSpPr txBox="1"/>
          <p:nvPr/>
        </p:nvSpPr>
        <p:spPr>
          <a:xfrm>
            <a:off x="626929" y="3120049"/>
            <a:ext cx="3188673" cy="2554545"/>
          </a:xfrm>
          <a:prstGeom prst="rect">
            <a:avLst/>
          </a:prstGeom>
          <a:noFill/>
        </p:spPr>
        <p:txBody>
          <a:bodyPr wrap="square" rtlCol="0">
            <a:spAutoFit/>
          </a:bodyPr>
          <a:lstStyle/>
          <a:p>
            <a:r>
              <a:rPr lang="en-US" sz="2000" b="1" dirty="0"/>
              <a:t>Pathway Design</a:t>
            </a:r>
          </a:p>
          <a:p>
            <a:r>
              <a:rPr lang="en-US" sz="2000" dirty="0">
                <a:solidFill>
                  <a:schemeClr val="bg1">
                    <a:lumMod val="65000"/>
                  </a:schemeClr>
                </a:solidFill>
              </a:rPr>
              <a:t>Pathways/Program Maps</a:t>
            </a:r>
          </a:p>
          <a:p>
            <a:r>
              <a:rPr lang="en-US" sz="2000" b="1" dirty="0">
                <a:solidFill>
                  <a:srgbClr val="0070C0"/>
                </a:solidFill>
              </a:rPr>
              <a:t>Outcomes Alignment</a:t>
            </a:r>
          </a:p>
          <a:p>
            <a:r>
              <a:rPr lang="en-US" sz="2000" dirty="0">
                <a:solidFill>
                  <a:schemeClr val="bg1">
                    <a:lumMod val="65000"/>
                  </a:schemeClr>
                </a:solidFill>
              </a:rPr>
              <a:t>Structured Exploratory Experience</a:t>
            </a:r>
          </a:p>
          <a:p>
            <a:r>
              <a:rPr lang="en-US" sz="2000" dirty="0">
                <a:solidFill>
                  <a:schemeClr val="bg1">
                    <a:lumMod val="65000"/>
                  </a:schemeClr>
                </a:solidFill>
              </a:rPr>
              <a:t>Predictive Courses</a:t>
            </a:r>
          </a:p>
          <a:p>
            <a:r>
              <a:rPr lang="en-US" sz="2000" dirty="0">
                <a:solidFill>
                  <a:schemeClr val="bg1">
                    <a:lumMod val="65000"/>
                  </a:schemeClr>
                </a:solidFill>
              </a:rPr>
              <a:t>Math Pathways</a:t>
            </a:r>
          </a:p>
          <a:p>
            <a:r>
              <a:rPr lang="en-US" sz="2000" b="1" dirty="0">
                <a:solidFill>
                  <a:srgbClr val="0070C0"/>
                </a:solidFill>
              </a:rPr>
              <a:t>Scheduling</a:t>
            </a:r>
          </a:p>
        </p:txBody>
      </p:sp>
      <p:sp>
        <p:nvSpPr>
          <p:cNvPr id="12" name="TextBox 11">
            <a:extLst>
              <a:ext uri="{FF2B5EF4-FFF2-40B4-BE49-F238E27FC236}">
                <a16:creationId xmlns:a16="http://schemas.microsoft.com/office/drawing/2014/main" id="{698E8E18-B465-4026-BF29-F65A04B69CF0}"/>
              </a:ext>
            </a:extLst>
          </p:cNvPr>
          <p:cNvSpPr txBox="1"/>
          <p:nvPr/>
        </p:nvSpPr>
        <p:spPr>
          <a:xfrm>
            <a:off x="5549086" y="2781494"/>
            <a:ext cx="2967985" cy="4062651"/>
          </a:xfrm>
          <a:prstGeom prst="rect">
            <a:avLst/>
          </a:prstGeom>
          <a:noFill/>
        </p:spPr>
        <p:txBody>
          <a:bodyPr wrap="square" rtlCol="0">
            <a:spAutoFit/>
          </a:bodyPr>
          <a:lstStyle/>
          <a:p>
            <a:r>
              <a:rPr lang="en-US" sz="2000" b="1" dirty="0"/>
              <a:t>Student Experience</a:t>
            </a:r>
          </a:p>
          <a:p>
            <a:r>
              <a:rPr lang="en-US" sz="2000" b="1" dirty="0">
                <a:solidFill>
                  <a:srgbClr val="0070C0"/>
                </a:solidFill>
              </a:rPr>
              <a:t>Intake</a:t>
            </a:r>
          </a:p>
          <a:p>
            <a:r>
              <a:rPr lang="en-US" sz="2000" dirty="0">
                <a:solidFill>
                  <a:schemeClr val="bg1">
                    <a:lumMod val="65000"/>
                  </a:schemeClr>
                </a:solidFill>
              </a:rPr>
              <a:t>Equity Competent Ed Planning</a:t>
            </a:r>
          </a:p>
          <a:p>
            <a:r>
              <a:rPr lang="en-US" sz="2000" dirty="0">
                <a:solidFill>
                  <a:schemeClr val="bg1">
                    <a:lumMod val="65000"/>
                  </a:schemeClr>
                </a:solidFill>
              </a:rPr>
              <a:t>Math and English - Year One</a:t>
            </a:r>
          </a:p>
          <a:p>
            <a:r>
              <a:rPr lang="en-US" sz="2000" dirty="0">
                <a:solidFill>
                  <a:schemeClr val="bg1">
                    <a:lumMod val="65000"/>
                  </a:schemeClr>
                </a:solidFill>
              </a:rPr>
              <a:t>Progress Monitoring</a:t>
            </a:r>
          </a:p>
          <a:p>
            <a:r>
              <a:rPr lang="en-US" sz="2000" b="1" dirty="0">
                <a:solidFill>
                  <a:srgbClr val="0070C0"/>
                </a:solidFill>
              </a:rPr>
              <a:t>Student Engagement/Completion</a:t>
            </a:r>
          </a:p>
          <a:p>
            <a:r>
              <a:rPr lang="en-US" sz="2000" dirty="0">
                <a:solidFill>
                  <a:schemeClr val="bg1">
                    <a:lumMod val="65000"/>
                  </a:schemeClr>
                </a:solidFill>
              </a:rPr>
              <a:t>Classroom Environment/Course Design</a:t>
            </a:r>
          </a:p>
          <a:p>
            <a:endParaRPr lang="en-US" dirty="0"/>
          </a:p>
        </p:txBody>
      </p:sp>
      <p:sp>
        <p:nvSpPr>
          <p:cNvPr id="3" name="TextBox 2">
            <a:extLst>
              <a:ext uri="{FF2B5EF4-FFF2-40B4-BE49-F238E27FC236}">
                <a16:creationId xmlns:a16="http://schemas.microsoft.com/office/drawing/2014/main" id="{765FCD67-E80E-7171-47DC-9B2ABD14591A}"/>
              </a:ext>
            </a:extLst>
          </p:cNvPr>
          <p:cNvSpPr txBox="1"/>
          <p:nvPr/>
        </p:nvSpPr>
        <p:spPr>
          <a:xfrm>
            <a:off x="626929" y="6106547"/>
            <a:ext cx="3085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*Work also continued in several areas outside of those targeted for the plan</a:t>
            </a:r>
            <a:endParaRPr lang="en-US" sz="1400" dirty="0">
              <a:cs typeface="Calibri"/>
            </a:endParaRPr>
          </a:p>
        </p:txBody>
      </p:sp>
    </p:spTree>
    <p:extLst>
      <p:ext uri="{BB962C8B-B14F-4D97-AF65-F5344CB8AC3E}">
        <p14:creationId xmlns:p14="http://schemas.microsoft.com/office/powerpoint/2010/main" val="38448997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64EF661376FD4F8C980DA624E83A18" ma:contentTypeVersion="14" ma:contentTypeDescription="Create a new document." ma:contentTypeScope="" ma:versionID="80bf82e5de892507ec69524f66692cf4">
  <xsd:schema xmlns:xsd="http://www.w3.org/2001/XMLSchema" xmlns:xs="http://www.w3.org/2001/XMLSchema" xmlns:p="http://schemas.microsoft.com/office/2006/metadata/properties" xmlns:ns2="3773e01e-0e9b-43b4-92d3-0d295df0697f" xmlns:ns3="56d904b0-bac9-409b-9d1c-4eb5a90aa95c" targetNamespace="http://schemas.microsoft.com/office/2006/metadata/properties" ma:root="true" ma:fieldsID="d1a7694ae08b36dad28acf0d6c5f158c" ns2:_="" ns3:_="">
    <xsd:import namespace="3773e01e-0e9b-43b4-92d3-0d295df0697f"/>
    <xsd:import namespace="56d904b0-bac9-409b-9d1c-4eb5a90aa9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3e01e-0e9b-43b4-92d3-0d295df069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d904b0-bac9-409b-9d1c-4eb5a90aa9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676DA-9808-4B0D-9BE3-4C5BAD12491F}">
  <ds:schemaRefs>
    <ds:schemaRef ds:uri="http://schemas.microsoft.com/sharepoint/v3/contenttype/forms"/>
  </ds:schemaRefs>
</ds:datastoreItem>
</file>

<file path=customXml/itemProps2.xml><?xml version="1.0" encoding="utf-8"?>
<ds:datastoreItem xmlns:ds="http://schemas.openxmlformats.org/officeDocument/2006/customXml" ds:itemID="{A1865C30-B2A7-44D2-AF66-FD546EA2E39D}">
  <ds:schemaRefs>
    <ds:schemaRef ds:uri="adf29e06-f7d9-4e6a-a7ed-7e48ec0776a5"/>
    <ds:schemaRef ds:uri="e20f7f9d-2f90-4ec8-b8e3-bf088b78e0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45F5B9A-CBCA-4CBF-85FF-B14A1ED9F5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73e01e-0e9b-43b4-92d3-0d295df0697f"/>
    <ds:schemaRef ds:uri="56d904b0-bac9-409b-9d1c-4eb5a90aa9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679</TotalTime>
  <Words>2191</Words>
  <Application>Microsoft Office PowerPoint</Application>
  <PresentationFormat>On-screen Show (4:3)</PresentationFormat>
  <Paragraphs>291</Paragraphs>
  <Slides>31</Slides>
  <Notes>30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Arial Nova</vt:lpstr>
      <vt:lpstr>Arial,Sans-Serif</vt:lpstr>
      <vt:lpstr>Bahnschrift</vt:lpstr>
      <vt:lpstr>Calibri</vt:lpstr>
      <vt:lpstr>Calibri Light</vt:lpstr>
      <vt:lpstr>Georgia Pro</vt:lpstr>
      <vt:lpstr>Wingdings</vt:lpstr>
      <vt:lpstr>Office Theme</vt:lpstr>
      <vt:lpstr>Custom Design</vt:lpstr>
      <vt:lpstr>Guided Pathways</vt:lpstr>
      <vt:lpstr>21-22 Guided Pathways Highlights</vt:lpstr>
      <vt:lpstr>   21-22 Guided Pathways Highlights, SEM + GP Alignment</vt:lpstr>
      <vt:lpstr>21-22 Guided Pathways Highlights (continued)</vt:lpstr>
      <vt:lpstr>21-22 Guided Pathways Highlights (continued)</vt:lpstr>
      <vt:lpstr>Guided Pathways Advisory Council</vt:lpstr>
      <vt:lpstr>Themes from GPAC, retreats, coaching and reports</vt:lpstr>
      <vt:lpstr>Themes from GPAC, retreats, coaching and reports</vt:lpstr>
      <vt:lpstr>21-22 SBCTC Guided Pathways Plan</vt:lpstr>
      <vt:lpstr>21-22 SBCTC Guided Pathways Plan Focus Areas</vt:lpstr>
      <vt:lpstr>21-22 SBCTC Guided Pathways Plan Focus Areas</vt:lpstr>
      <vt:lpstr>Outcomes Alignment</vt:lpstr>
      <vt:lpstr>Outcomes Alignment</vt:lpstr>
      <vt:lpstr>Scheduling</vt:lpstr>
      <vt:lpstr>Scheduling</vt:lpstr>
      <vt:lpstr>Intake</vt:lpstr>
      <vt:lpstr>Intake</vt:lpstr>
      <vt:lpstr>Intake (continued)</vt:lpstr>
      <vt:lpstr>Engaging Students in Support of Completion</vt:lpstr>
      <vt:lpstr>STEM Camp</vt:lpstr>
      <vt:lpstr>Engaging Students in Support of Completion (continued)</vt:lpstr>
      <vt:lpstr>Areas of Study Success Coaching</vt:lpstr>
      <vt:lpstr>Math and English in Year One</vt:lpstr>
      <vt:lpstr>Focus on Power, Privilege, Inequity and Culturally Relevant Pedagogy</vt:lpstr>
      <vt:lpstr>Professional Development &amp; Partnerships </vt:lpstr>
      <vt:lpstr>Professional Development &amp; Partnerships </vt:lpstr>
      <vt:lpstr>22-23 Focus Areas</vt:lpstr>
      <vt:lpstr>22-23 Focus Areas</vt:lpstr>
      <vt:lpstr>22-23 Focus Areas</vt:lpstr>
      <vt:lpstr>22-23 Focus Areas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Chandra Chase</dc:creator>
  <cp:lastModifiedBy>Johnson, Rhianna</cp:lastModifiedBy>
  <cp:revision>1028</cp:revision>
  <dcterms:created xsi:type="dcterms:W3CDTF">2020-08-06T16:40:06Z</dcterms:created>
  <dcterms:modified xsi:type="dcterms:W3CDTF">2022-09-13T23:36:04Z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0x0101009E64EF661376FD4F8C980DA624E83A18</vt:lpwstr>
  </property>
  <property fmtid="{D5CDD505-2E9C-101B-9397-08002B2CF9AE}" pid="3" name="_dlc_DocIdItemGuid">
    <vt:lpwstr>4d8c1f06-d605-46a4-b35d-a2a8ed527471</vt:lpwstr>
  </property>
</Properties>
</file>