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2" r:id="rId3"/>
    <p:sldId id="264" r:id="rId4"/>
    <p:sldId id="265" r:id="rId5"/>
    <p:sldId id="267" r:id="rId6"/>
    <p:sldId id="263" r:id="rId7"/>
    <p:sldId id="268" r:id="rId8"/>
    <p:sldId id="260" r:id="rId9"/>
    <p:sldId id="275" r:id="rId10"/>
    <p:sldId id="259" r:id="rId11"/>
    <p:sldId id="261" r:id="rId12"/>
    <p:sldId id="269" r:id="rId13"/>
    <p:sldId id="270" r:id="rId14"/>
    <p:sldId id="274" r:id="rId15"/>
    <p:sldId id="271" r:id="rId16"/>
    <p:sldId id="27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4819" autoAdjust="0"/>
  </p:normalViewPr>
  <p:slideViewPr>
    <p:cSldViewPr snapToGrid="0">
      <p:cViewPr varScale="1">
        <p:scale>
          <a:sx n="71" d="100"/>
          <a:sy n="71" d="100"/>
        </p:scale>
        <p:origin x="147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liner, Jeffrey" userId="de8da749-8dcd-4f79-a6e9-0f67c11b286c" providerId="ADAL" clId="{912FD627-1CBA-4364-8100-80A49C1F9BC2}"/>
    <pc:docChg chg="modSld">
      <pc:chgData name="Kaliner, Jeffrey" userId="de8da749-8dcd-4f79-a6e9-0f67c11b286c" providerId="ADAL" clId="{912FD627-1CBA-4364-8100-80A49C1F9BC2}" dt="2022-06-07T18:06:08.531" v="6" actId="14100"/>
      <pc:docMkLst>
        <pc:docMk/>
      </pc:docMkLst>
      <pc:sldChg chg="addSp delSp modSp">
        <pc:chgData name="Kaliner, Jeffrey" userId="de8da749-8dcd-4f79-a6e9-0f67c11b286c" providerId="ADAL" clId="{912FD627-1CBA-4364-8100-80A49C1F9BC2}" dt="2022-06-07T18:06:08.531" v="6" actId="14100"/>
        <pc:sldMkLst>
          <pc:docMk/>
          <pc:sldMk cId="3475502634" sldId="268"/>
        </pc:sldMkLst>
        <pc:graphicFrameChg chg="add mod">
          <ac:chgData name="Kaliner, Jeffrey" userId="de8da749-8dcd-4f79-a6e9-0f67c11b286c" providerId="ADAL" clId="{912FD627-1CBA-4364-8100-80A49C1F9BC2}" dt="2022-06-07T18:06:08.531" v="6" actId="14100"/>
          <ac:graphicFrameMkLst>
            <pc:docMk/>
            <pc:sldMk cId="3475502634" sldId="268"/>
            <ac:graphicFrameMk id="4" creationId="{9E835023-7C77-4FDB-AC99-3B6D2B666809}"/>
          </ac:graphicFrameMkLst>
        </pc:graphicFrameChg>
        <pc:graphicFrameChg chg="del">
          <ac:chgData name="Kaliner, Jeffrey" userId="de8da749-8dcd-4f79-a6e9-0f67c11b286c" providerId="ADAL" clId="{912FD627-1CBA-4364-8100-80A49C1F9BC2}" dt="2022-06-07T18:05:16.158" v="0"/>
          <ac:graphicFrameMkLst>
            <pc:docMk/>
            <pc:sldMk cId="3475502634" sldId="268"/>
            <ac:graphicFrameMk id="5" creationId="{2AE86843-4FA0-4ADD-B4FF-967027E9DD66}"/>
          </ac:graphicFrameMkLst>
        </pc:graphicFrameChg>
      </pc:sldChg>
    </pc:docChg>
  </pc:docChgLst>
  <pc:docChgLst>
    <pc:chgData name="Kaliner, Jeffrey" userId="de8da749-8dcd-4f79-a6e9-0f67c11b286c" providerId="ADAL" clId="{9356257E-8805-4D23-BDD0-18736EE8B65F}"/>
    <pc:docChg chg="modSld">
      <pc:chgData name="Kaliner, Jeffrey" userId="de8da749-8dcd-4f79-a6e9-0f67c11b286c" providerId="ADAL" clId="{9356257E-8805-4D23-BDD0-18736EE8B65F}" dt="2023-01-25T19:13:51.832" v="8" actId="20577"/>
      <pc:docMkLst>
        <pc:docMk/>
      </pc:docMkLst>
      <pc:sldChg chg="modSp">
        <pc:chgData name="Kaliner, Jeffrey" userId="de8da749-8dcd-4f79-a6e9-0f67c11b286c" providerId="ADAL" clId="{9356257E-8805-4D23-BDD0-18736EE8B65F}" dt="2023-01-25T19:13:51.832" v="8" actId="20577"/>
        <pc:sldMkLst>
          <pc:docMk/>
          <pc:sldMk cId="1775041146" sldId="256"/>
        </pc:sldMkLst>
        <pc:spChg chg="mod">
          <ac:chgData name="Kaliner, Jeffrey" userId="de8da749-8dcd-4f79-a6e9-0f67c11b286c" providerId="ADAL" clId="{9356257E-8805-4D23-BDD0-18736EE8B65F}" dt="2023-01-25T19:13:51.832" v="8" actId="20577"/>
          <ac:spMkLst>
            <pc:docMk/>
            <pc:sldMk cId="1775041146" sldId="256"/>
            <ac:spMk id="2" creationId="{00000000-0000-0000-0000-000000000000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CC25A0-479B-4D42-BEEC-397D3B433669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9530E-CEB6-423C-91AD-CA4386E4E8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297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9530E-CEB6-423C-91AD-CA4386E4E8A0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895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9530E-CEB6-423C-91AD-CA4386E4E8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455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49530E-CEB6-423C-91AD-CA4386E4E8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37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249530E-CEB6-423C-91AD-CA4386E4E8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7129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9530E-CEB6-423C-91AD-CA4386E4E8A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635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514B-5E43-4C32-B5D8-4C1DCD83597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B6E4-E16D-49C5-9E1A-FC945457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35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514B-5E43-4C32-B5D8-4C1DCD83597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B6E4-E16D-49C5-9E1A-FC945457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8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514B-5E43-4C32-B5D8-4C1DCD83597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B6E4-E16D-49C5-9E1A-FC945457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177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514B-5E43-4C32-B5D8-4C1DCD83597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B6E4-E16D-49C5-9E1A-FC945457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27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514B-5E43-4C32-B5D8-4C1DCD83597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B6E4-E16D-49C5-9E1A-FC945457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656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514B-5E43-4C32-B5D8-4C1DCD83597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B6E4-E16D-49C5-9E1A-FC945457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5199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514B-5E43-4C32-B5D8-4C1DCD83597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B6E4-E16D-49C5-9E1A-FC945457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739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514B-5E43-4C32-B5D8-4C1DCD83597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B6E4-E16D-49C5-9E1A-FC945457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758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514B-5E43-4C32-B5D8-4C1DCD83597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B6E4-E16D-49C5-9E1A-FC945457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465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514B-5E43-4C32-B5D8-4C1DCD83597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B6E4-E16D-49C5-9E1A-FC945457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449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24514B-5E43-4C32-B5D8-4C1DCD83597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9B6E4-E16D-49C5-9E1A-FC945457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392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24514B-5E43-4C32-B5D8-4C1DCD83597D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9B6E4-E16D-49C5-9E1A-FC945457DE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7197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-812587"/>
            <a:ext cx="9144000" cy="2387600"/>
          </a:xfrm>
        </p:spPr>
        <p:txBody>
          <a:bodyPr/>
          <a:lstStyle/>
          <a:p>
            <a:r>
              <a:rPr lang="en-US" b="1" dirty="0">
                <a:latin typeface="+mn-lt"/>
              </a:rPr>
              <a:t>EBC Training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778486"/>
            <a:ext cx="9144000" cy="1655762"/>
          </a:xfrm>
        </p:spPr>
        <p:txBody>
          <a:bodyPr>
            <a:normAutofit/>
          </a:bodyPr>
          <a:lstStyle/>
          <a:p>
            <a:r>
              <a:rPr lang="en-US" sz="5400" b="1" dirty="0"/>
              <a:t>New Technology/New Policy</a:t>
            </a:r>
            <a:endParaRPr lang="en-US" sz="54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0" y="2643809"/>
            <a:ext cx="7620000" cy="421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5041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94309"/>
            <a:ext cx="10515600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The Guardian Mobile App will allow you to: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472"/>
            <a:ext cx="10515600" cy="47671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 </a:t>
            </a:r>
          </a:p>
          <a:p>
            <a:pPr marL="0" indent="0">
              <a:buNone/>
            </a:pPr>
            <a:r>
              <a:rPr lang="en-US" dirty="0"/>
              <a:t>•            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Discreetly CHAT with Campus Security and Safety</a:t>
            </a:r>
            <a:r>
              <a:rPr lang="en-US" dirty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             </a:t>
            </a:r>
            <a:r>
              <a:rPr lang="en-US" b="1" dirty="0"/>
              <a:t>Call Campus Security/911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             </a:t>
            </a:r>
            <a:r>
              <a:rPr lang="en-US" b="1" dirty="0"/>
              <a:t>Never Travel Alone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             </a:t>
            </a:r>
            <a:r>
              <a:rPr lang="en-US" b="1" dirty="0"/>
              <a:t>Find The Resources You Need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             </a:t>
            </a:r>
            <a:r>
              <a:rPr lang="en-US" b="1" dirty="0"/>
              <a:t>Stay Informed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2230" y="3078035"/>
            <a:ext cx="2992724" cy="2957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40642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Using the Chat feature will….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Put a familiar communication device in the hands of more EBCs</a:t>
            </a:r>
          </a:p>
          <a:p>
            <a:endParaRPr lang="en-US" dirty="0"/>
          </a:p>
          <a:p>
            <a:r>
              <a:rPr lang="en-US" dirty="0"/>
              <a:t>Allow for increased and faster Situational Awareness gathering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Avoid common walkie talkie concerns</a:t>
            </a:r>
          </a:p>
          <a:p>
            <a:pPr lvl="1"/>
            <a:r>
              <a:rPr lang="en-US" dirty="0"/>
              <a:t>Where is it?</a:t>
            </a:r>
          </a:p>
          <a:p>
            <a:pPr lvl="1"/>
            <a:r>
              <a:rPr lang="en-US" dirty="0"/>
              <a:t>Is it charged?</a:t>
            </a:r>
          </a:p>
          <a:p>
            <a:pPr lvl="1"/>
            <a:r>
              <a:rPr lang="en-US" dirty="0"/>
              <a:t>How do I use it?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44785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7200" b="1" dirty="0">
                <a:latin typeface="+mn-lt"/>
              </a:rPr>
              <a:t>Use Chat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400" dirty="0"/>
              <a:t>Only if you have something to </a:t>
            </a:r>
          </a:p>
          <a:p>
            <a:pPr marL="0" indent="0">
              <a:buNone/>
            </a:pPr>
            <a:r>
              <a:rPr lang="en-US" sz="4400" dirty="0"/>
              <a:t>report off of laminated card</a:t>
            </a:r>
          </a:p>
          <a:p>
            <a:pPr marL="0" indent="0">
              <a:buNone/>
            </a:pPr>
            <a:endParaRPr lang="en-US" sz="4400" b="1" dirty="0">
              <a:solidFill>
                <a:srgbClr val="FF0000"/>
              </a:solidFill>
            </a:endParaRPr>
          </a:p>
          <a:p>
            <a:r>
              <a:rPr lang="en-US" sz="3600" b="1" dirty="0">
                <a:solidFill>
                  <a:srgbClr val="FF0000"/>
                </a:solidFill>
              </a:rPr>
              <a:t>Specific location of individual (building, floor,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    room #, etc.)</a:t>
            </a:r>
          </a:p>
          <a:p>
            <a:r>
              <a:rPr lang="en-US" sz="3600" b="1" dirty="0">
                <a:solidFill>
                  <a:srgbClr val="FF0000"/>
                </a:solidFill>
              </a:rPr>
              <a:t>Physical characteristics of individual</a:t>
            </a:r>
          </a:p>
          <a:p>
            <a:pPr lvl="3"/>
            <a:r>
              <a:rPr lang="en-US" sz="3600" b="1" dirty="0">
                <a:solidFill>
                  <a:srgbClr val="FF0000"/>
                </a:solidFill>
              </a:rPr>
              <a:t>Hair color</a:t>
            </a:r>
          </a:p>
          <a:p>
            <a:pPr lvl="3"/>
            <a:r>
              <a:rPr lang="en-US" sz="3600" b="1" dirty="0">
                <a:solidFill>
                  <a:srgbClr val="FF0000"/>
                </a:solidFill>
              </a:rPr>
              <a:t>Skin color</a:t>
            </a:r>
          </a:p>
          <a:p>
            <a:pPr lvl="3"/>
            <a:r>
              <a:rPr lang="en-US" sz="3600" b="1" dirty="0">
                <a:solidFill>
                  <a:srgbClr val="FF0000"/>
                </a:solidFill>
              </a:rPr>
              <a:t>Approximate height/weight</a:t>
            </a:r>
          </a:p>
          <a:p>
            <a:pPr marL="0" indent="0">
              <a:buNone/>
            </a:pPr>
            <a:endParaRPr lang="en-US" sz="4400" dirty="0"/>
          </a:p>
          <a:p>
            <a:r>
              <a:rPr lang="en-US" sz="4400" dirty="0"/>
              <a:t>Will probably not receive a </a:t>
            </a:r>
          </a:p>
          <a:p>
            <a:pPr marL="0" indent="0">
              <a:buNone/>
            </a:pPr>
            <a:r>
              <a:rPr lang="en-US" sz="4400" dirty="0"/>
              <a:t>Confirmation from our dispatcher…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621" y="563087"/>
            <a:ext cx="4061657" cy="6313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3917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If you choose not to use the Guardian App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4400" dirty="0"/>
              <a:t>Look for another EBC who is using the App and share information with them so they can send to </a:t>
            </a:r>
            <a:r>
              <a:rPr lang="en-US" sz="4400" b="1" dirty="0">
                <a:solidFill>
                  <a:srgbClr val="FF0000"/>
                </a:solidFill>
              </a:rPr>
              <a:t>dispatcher</a:t>
            </a:r>
          </a:p>
          <a:p>
            <a:endParaRPr lang="en-US" sz="4400" dirty="0"/>
          </a:p>
          <a:p>
            <a:r>
              <a:rPr lang="en-US" sz="4400" dirty="0"/>
              <a:t>Use a runner to physically transport the information to GHL 118 (unless directed elsewhere via Rave, etc.)</a:t>
            </a:r>
          </a:p>
        </p:txBody>
      </p:sp>
    </p:spTree>
    <p:extLst>
      <p:ext uri="{BB962C8B-B14F-4D97-AF65-F5344CB8AC3E}">
        <p14:creationId xmlns:p14="http://schemas.microsoft.com/office/powerpoint/2010/main" val="36481232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Can Communicate Directly with EBCs Using Rave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48063"/>
            <a:ext cx="105156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5400" dirty="0"/>
              <a:t>Even if you are not using Guardian you may get EBC directed text messages from the Notification App</a:t>
            </a:r>
          </a:p>
        </p:txBody>
      </p:sp>
    </p:spTree>
    <p:extLst>
      <p:ext uri="{BB962C8B-B14F-4D97-AF65-F5344CB8AC3E}">
        <p14:creationId xmlns:p14="http://schemas.microsoft.com/office/powerpoint/2010/main" val="555769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2945"/>
          </a:xfrm>
        </p:spPr>
        <p:txBody>
          <a:bodyPr/>
          <a:lstStyle/>
          <a:p>
            <a:r>
              <a:rPr lang="en-US" b="1" dirty="0">
                <a:latin typeface="+mn-lt"/>
              </a:rPr>
              <a:t>Download Guardian and </a:t>
            </a:r>
            <a:br>
              <a:rPr lang="en-US" b="1" dirty="0">
                <a:latin typeface="+mn-lt"/>
              </a:rPr>
            </a:br>
            <a:r>
              <a:rPr lang="en-US" b="1" dirty="0">
                <a:latin typeface="+mn-lt"/>
              </a:rPr>
              <a:t>Test Chat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6165" y="2384630"/>
            <a:ext cx="10515600" cy="5032375"/>
          </a:xfrm>
        </p:spPr>
        <p:txBody>
          <a:bodyPr>
            <a:normAutofit/>
          </a:bodyPr>
          <a:lstStyle/>
          <a:p>
            <a:r>
              <a:rPr lang="en-US" sz="3600" dirty="0"/>
              <a:t>Text Guardian to 67283</a:t>
            </a:r>
          </a:p>
          <a:p>
            <a:endParaRPr lang="en-US" sz="3600" dirty="0"/>
          </a:p>
          <a:p>
            <a:r>
              <a:rPr lang="en-US" sz="3600" dirty="0"/>
              <a:t>Open Chat feature and </a:t>
            </a:r>
            <a:r>
              <a:rPr lang="en-US" sz="3600" b="1" dirty="0">
                <a:solidFill>
                  <a:srgbClr val="C00000"/>
                </a:solidFill>
              </a:rPr>
              <a:t>text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C00000"/>
                </a:solidFill>
              </a:rPr>
              <a:t>   word “TEST” </a:t>
            </a:r>
          </a:p>
          <a:p>
            <a:pPr marL="0" indent="0">
              <a:buNone/>
            </a:pPr>
            <a:endParaRPr lang="en-US" sz="3600" dirty="0"/>
          </a:p>
          <a:p>
            <a:r>
              <a:rPr lang="en-US" sz="3600" dirty="0"/>
              <a:t>“Just Connect Me”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92143" y="577160"/>
            <a:ext cx="4061657" cy="6627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69277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Wrap up and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9130" y="2152615"/>
            <a:ext cx="7553739" cy="3697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7539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097" y="1825625"/>
            <a:ext cx="11370364" cy="4351338"/>
          </a:xfrm>
        </p:spPr>
        <p:txBody>
          <a:bodyPr>
            <a:normAutofit/>
          </a:bodyPr>
          <a:lstStyle/>
          <a:p>
            <a:r>
              <a:rPr lang="en-US" sz="5400" dirty="0"/>
              <a:t>EBC Role and Responsibility Reminders</a:t>
            </a:r>
          </a:p>
          <a:p>
            <a:r>
              <a:rPr lang="en-US" sz="5400" dirty="0"/>
              <a:t>Overview of Guardian</a:t>
            </a:r>
          </a:p>
          <a:p>
            <a:r>
              <a:rPr lang="en-US" sz="5400" dirty="0"/>
              <a:t>Exercise and test Guardian Chat</a:t>
            </a:r>
          </a:p>
          <a:p>
            <a:r>
              <a:rPr lang="en-US" sz="5400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827527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EBC Role – The Basics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53237"/>
            <a:ext cx="10515600" cy="5502827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Use </a:t>
            </a:r>
            <a:r>
              <a:rPr lang="en-US" sz="3600" b="1" dirty="0">
                <a:solidFill>
                  <a:srgbClr val="FF0000"/>
                </a:solidFill>
              </a:rPr>
              <a:t>Common Sense </a:t>
            </a:r>
            <a:r>
              <a:rPr lang="en-US" sz="3200" b="1" dirty="0"/>
              <a:t>to maintain your own safety and security.</a:t>
            </a:r>
            <a:r>
              <a:rPr lang="en-US" sz="3200" b="1" dirty="0">
                <a:solidFill>
                  <a:srgbClr val="FF0000"/>
                </a:solidFill>
              </a:rPr>
              <a:t> Please Don’t be a Hero…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To facilitate the safe and rapid evacuation and follow -up sweep of your assigned building.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To identify individuals (</a:t>
            </a:r>
            <a:r>
              <a:rPr lang="en-US" sz="3200" b="1" dirty="0">
                <a:solidFill>
                  <a:srgbClr val="FF0000"/>
                </a:solidFill>
              </a:rPr>
              <a:t>characteristics, not names</a:t>
            </a:r>
            <a:r>
              <a:rPr lang="en-US" sz="3200" dirty="0"/>
              <a:t>) who may be injured and share location of these individuals with Safety and Security Dispatcher </a:t>
            </a:r>
            <a:r>
              <a:rPr lang="en-US" sz="3200" b="1" dirty="0">
                <a:solidFill>
                  <a:srgbClr val="FF0000"/>
                </a:solidFill>
              </a:rPr>
              <a:t>via the Guardian App or other modality.</a:t>
            </a:r>
          </a:p>
        </p:txBody>
      </p:sp>
    </p:spTree>
    <p:extLst>
      <p:ext uri="{BB962C8B-B14F-4D97-AF65-F5344CB8AC3E}">
        <p14:creationId xmlns:p14="http://schemas.microsoft.com/office/powerpoint/2010/main" val="91313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Basic Evacuation Procedures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93179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• Direct people to leave by the nearest safe exit.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Move people at least 150 feet away from all structures </a:t>
            </a:r>
            <a:r>
              <a:rPr lang="en-US" b="1" dirty="0">
                <a:solidFill>
                  <a:srgbClr val="FF0000"/>
                </a:solidFill>
              </a:rPr>
              <a:t>(AA – may not be…so just move back)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Check for individuals that need aid and provide </a:t>
            </a:r>
            <a:r>
              <a:rPr lang="en-US" b="1" dirty="0">
                <a:solidFill>
                  <a:srgbClr val="FF0000"/>
                </a:solidFill>
              </a:rPr>
              <a:t>reasonable assistance </a:t>
            </a:r>
            <a:r>
              <a:rPr lang="en-US" dirty="0"/>
              <a:t>to disabled persons.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Use only stairs and </a:t>
            </a:r>
            <a:r>
              <a:rPr lang="en-US" b="1" dirty="0">
                <a:solidFill>
                  <a:srgbClr val="FF0000"/>
                </a:solidFill>
              </a:rPr>
              <a:t>not elevators</a:t>
            </a:r>
            <a:r>
              <a:rPr lang="en-US" dirty="0"/>
              <a:t>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• Do not allow people to re-enter a building until a Safety and Security representative gives the ok through Rave, etc.</a:t>
            </a:r>
          </a:p>
        </p:txBody>
      </p:sp>
    </p:spTree>
    <p:extLst>
      <p:ext uri="{BB962C8B-B14F-4D97-AF65-F5344CB8AC3E}">
        <p14:creationId xmlns:p14="http://schemas.microsoft.com/office/powerpoint/2010/main" val="30879032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+mn-lt"/>
              </a:rPr>
              <a:t>Evacuation Building Sweep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57062"/>
          </a:xfrm>
        </p:spPr>
        <p:txBody>
          <a:bodyPr>
            <a:normAutofit/>
          </a:bodyPr>
          <a:lstStyle/>
          <a:p>
            <a:r>
              <a:rPr lang="en-US" sz="3600" dirty="0"/>
              <a:t>After an evacuation, perform a quick check, </a:t>
            </a:r>
            <a:r>
              <a:rPr lang="en-US" sz="3600" b="1" dirty="0">
                <a:solidFill>
                  <a:srgbClr val="FF0000"/>
                </a:solidFill>
              </a:rPr>
              <a:t>provided it is safe for you to remain in the building,</a:t>
            </a:r>
            <a:r>
              <a:rPr lang="en-US" sz="3600" dirty="0"/>
              <a:t> to assure that everyone has exited. </a:t>
            </a:r>
          </a:p>
          <a:p>
            <a:endParaRPr lang="en-US" sz="3600" dirty="0"/>
          </a:p>
          <a:p>
            <a:r>
              <a:rPr lang="en-US" sz="3600" dirty="0"/>
              <a:t>Use verbal skills to persuade stragglers to leave, but do not get into a confrontation or put yourself in jeopardy.</a:t>
            </a:r>
          </a:p>
          <a:p>
            <a:pPr marL="0" indent="0">
              <a:buNone/>
            </a:pPr>
            <a:r>
              <a:rPr lang="en-US" sz="3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1721433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>
                <a:latin typeface="+mn-lt"/>
              </a:rPr>
              <a:t>As you sweep….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6645" y="1532064"/>
            <a:ext cx="11518710" cy="5306696"/>
          </a:xfrm>
        </p:spPr>
        <p:txBody>
          <a:bodyPr>
            <a:normAutofit lnSpcReduction="10000"/>
          </a:bodyPr>
          <a:lstStyle/>
          <a:p>
            <a:pPr lvl="1"/>
            <a:r>
              <a:rPr lang="en-US" sz="3600" b="1" dirty="0">
                <a:solidFill>
                  <a:srgbClr val="FF0000"/>
                </a:solidFill>
              </a:rPr>
              <a:t>If possible, </a:t>
            </a:r>
            <a:r>
              <a:rPr lang="en-US" sz="3600" dirty="0"/>
              <a:t>use your laminated card (or other resource)to document individuals needing care:</a:t>
            </a:r>
          </a:p>
          <a:p>
            <a:pPr lvl="2"/>
            <a:r>
              <a:rPr lang="en-US" sz="3600" dirty="0"/>
              <a:t>Specific location of individual (building, floor, room #, etc.)</a:t>
            </a:r>
          </a:p>
          <a:p>
            <a:pPr lvl="2"/>
            <a:r>
              <a:rPr lang="en-US" sz="3600" dirty="0"/>
              <a:t>Physical characteristics of individual</a:t>
            </a:r>
          </a:p>
          <a:p>
            <a:pPr lvl="3"/>
            <a:r>
              <a:rPr lang="en-US" sz="3600" dirty="0"/>
              <a:t>Hair color</a:t>
            </a:r>
          </a:p>
          <a:p>
            <a:pPr lvl="3"/>
            <a:r>
              <a:rPr lang="en-US" sz="3600" dirty="0"/>
              <a:t>Skin color</a:t>
            </a:r>
          </a:p>
          <a:p>
            <a:pPr lvl="3"/>
            <a:r>
              <a:rPr lang="en-US" sz="3600" dirty="0"/>
              <a:t>Approximate height/weight</a:t>
            </a:r>
          </a:p>
          <a:p>
            <a:pPr lvl="3"/>
            <a:endParaRPr lang="en-US" sz="3600" dirty="0"/>
          </a:p>
          <a:p>
            <a:pPr marL="1371600" lvl="3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Or wait to document until you get to Assembly Area</a:t>
            </a:r>
          </a:p>
        </p:txBody>
      </p:sp>
    </p:spTree>
    <p:extLst>
      <p:ext uri="{BB962C8B-B14F-4D97-AF65-F5344CB8AC3E}">
        <p14:creationId xmlns:p14="http://schemas.microsoft.com/office/powerpoint/2010/main" val="17336605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5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+mn-lt"/>
              </a:rPr>
              <a:t>Proceed to your Assembly Area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0456" y="1115568"/>
            <a:ext cx="10515600" cy="5852159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9E835023-7C77-4FDB-AC99-3B6D2B6668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15449958"/>
              </p:ext>
            </p:extLst>
          </p:nvPr>
        </p:nvGraphicFramePr>
        <p:xfrm>
          <a:off x="2796988" y="1115568"/>
          <a:ext cx="5486399" cy="57424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Acrobat Document" r:id="rId4" imgW="5829252" imgH="7543510" progId="Acrobat.Document.DC">
                  <p:embed/>
                </p:oleObj>
              </mc:Choice>
              <mc:Fallback>
                <p:oleObj name="Acrobat Document" r:id="rId4" imgW="5829252" imgH="7543510" progId="Acrobat.Document.DC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9E835023-7C77-4FDB-AC99-3B6D2B66680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796988" y="1115568"/>
                        <a:ext cx="5486399" cy="57424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755026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The Chat Is Now Where It Is At!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1068" y="1690688"/>
            <a:ext cx="5769864" cy="3886200"/>
          </a:xfrm>
        </p:spPr>
      </p:pic>
    </p:spTree>
    <p:extLst>
      <p:ext uri="{BB962C8B-B14F-4D97-AF65-F5344CB8AC3E}">
        <p14:creationId xmlns:p14="http://schemas.microsoft.com/office/powerpoint/2010/main" val="3230189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Distinguishing Between Rave and the Guardian App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2382" y="2426563"/>
            <a:ext cx="7527235" cy="2927316"/>
          </a:xfrm>
        </p:spPr>
      </p:pic>
    </p:spTree>
    <p:extLst>
      <p:ext uri="{BB962C8B-B14F-4D97-AF65-F5344CB8AC3E}">
        <p14:creationId xmlns:p14="http://schemas.microsoft.com/office/powerpoint/2010/main" val="740640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548</Words>
  <Application>Microsoft Office PowerPoint</Application>
  <PresentationFormat>Widescreen</PresentationFormat>
  <Paragraphs>95</Paragraphs>
  <Slides>16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Office Theme</vt:lpstr>
      <vt:lpstr>Acrobat Document</vt:lpstr>
      <vt:lpstr>EBC Training Update</vt:lpstr>
      <vt:lpstr>Agenda</vt:lpstr>
      <vt:lpstr>EBC Role – The Basics</vt:lpstr>
      <vt:lpstr>Basic Evacuation Procedures</vt:lpstr>
      <vt:lpstr>Evacuation Building Sweep</vt:lpstr>
      <vt:lpstr>As you sweep….</vt:lpstr>
      <vt:lpstr>Proceed to your Assembly Area</vt:lpstr>
      <vt:lpstr>The Chat Is Now Where It Is At!</vt:lpstr>
      <vt:lpstr>Distinguishing Between Rave and the Guardian App</vt:lpstr>
      <vt:lpstr>The Guardian Mobile App will allow you to: </vt:lpstr>
      <vt:lpstr>Using the Chat feature will….</vt:lpstr>
      <vt:lpstr>Use Chat</vt:lpstr>
      <vt:lpstr>If you choose not to use the Guardian App</vt:lpstr>
      <vt:lpstr>Can Communicate Directly with EBCs Using Rave</vt:lpstr>
      <vt:lpstr>Download Guardian and  Test Chat</vt:lpstr>
      <vt:lpstr>Wrap up and Questions</vt:lpstr>
    </vt:vector>
  </TitlesOfParts>
  <Company>Clark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Kaliner, Jeffrey</dc:creator>
  <cp:lastModifiedBy>Kaliner, Jeffrey</cp:lastModifiedBy>
  <cp:revision>97</cp:revision>
  <dcterms:created xsi:type="dcterms:W3CDTF">2020-02-24T17:06:36Z</dcterms:created>
  <dcterms:modified xsi:type="dcterms:W3CDTF">2023-01-25T19:14:00Z</dcterms:modified>
</cp:coreProperties>
</file>