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handoutMasterIdLst>
    <p:handoutMasterId r:id="rId38"/>
  </p:handoutMasterIdLst>
  <p:sldIdLst>
    <p:sldId id="256" r:id="rId2"/>
    <p:sldId id="294" r:id="rId3"/>
    <p:sldId id="329" r:id="rId4"/>
    <p:sldId id="259" r:id="rId5"/>
    <p:sldId id="273" r:id="rId6"/>
    <p:sldId id="282" r:id="rId7"/>
    <p:sldId id="303" r:id="rId8"/>
    <p:sldId id="304" r:id="rId9"/>
    <p:sldId id="305" r:id="rId10"/>
    <p:sldId id="312" r:id="rId11"/>
    <p:sldId id="306" r:id="rId12"/>
    <p:sldId id="310" r:id="rId13"/>
    <p:sldId id="307" r:id="rId14"/>
    <p:sldId id="308" r:id="rId15"/>
    <p:sldId id="330" r:id="rId16"/>
    <p:sldId id="295" r:id="rId17"/>
    <p:sldId id="296" r:id="rId18"/>
    <p:sldId id="331" r:id="rId19"/>
    <p:sldId id="277" r:id="rId20"/>
    <p:sldId id="278" r:id="rId21"/>
    <p:sldId id="279" r:id="rId22"/>
    <p:sldId id="319" r:id="rId23"/>
    <p:sldId id="313" r:id="rId24"/>
    <p:sldId id="314" r:id="rId25"/>
    <p:sldId id="317" r:id="rId26"/>
    <p:sldId id="320" r:id="rId27"/>
    <p:sldId id="321" r:id="rId28"/>
    <p:sldId id="322" r:id="rId29"/>
    <p:sldId id="323" r:id="rId30"/>
    <p:sldId id="315" r:id="rId31"/>
    <p:sldId id="316" r:id="rId32"/>
    <p:sldId id="326" r:id="rId33"/>
    <p:sldId id="325" r:id="rId34"/>
    <p:sldId id="327" r:id="rId35"/>
    <p:sldId id="324" r:id="rId36"/>
    <p:sldId id="332" r:id="rId3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3" d="2"/>
        <a:sy n="3" d="2"/>
      </p:scale>
      <p:origin x="0" y="0"/>
    </p:cViewPr>
  </p:notesTextViewPr>
  <p:sorterViewPr>
    <p:cViewPr>
      <p:scale>
        <a:sx n="100" d="100"/>
        <a:sy n="100" d="100"/>
      </p:scale>
      <p:origin x="0" y="-30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6511A4BD-D6E8-4C97-8952-05D1A8953041}" type="datetimeFigureOut">
              <a:rPr lang="en-US" smtClean="0"/>
              <a:t>6/6/2016</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411F7132-0477-4CC0-956C-7F779B2FD17D}" type="slidenum">
              <a:rPr lang="en-US" smtClean="0"/>
              <a:t>‹#›</a:t>
            </a:fld>
            <a:endParaRPr lang="en-US"/>
          </a:p>
        </p:txBody>
      </p:sp>
    </p:spTree>
    <p:extLst>
      <p:ext uri="{BB962C8B-B14F-4D97-AF65-F5344CB8AC3E}">
        <p14:creationId xmlns:p14="http://schemas.microsoft.com/office/powerpoint/2010/main" val="182750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40459D-298F-419A-AB68-037D75FB6C32}"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13B9D-D3BE-4E91-BB35-9604D890C776}" type="slidenum">
              <a:rPr lang="en-US" smtClean="0"/>
              <a:t>‹#›</a:t>
            </a:fld>
            <a:endParaRPr lang="en-US"/>
          </a:p>
        </p:txBody>
      </p:sp>
    </p:spTree>
    <p:extLst>
      <p:ext uri="{BB962C8B-B14F-4D97-AF65-F5344CB8AC3E}">
        <p14:creationId xmlns:p14="http://schemas.microsoft.com/office/powerpoint/2010/main" val="15286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0459D-298F-419A-AB68-037D75FB6C32}"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13B9D-D3BE-4E91-BB35-9604D890C776}" type="slidenum">
              <a:rPr lang="en-US" smtClean="0"/>
              <a:t>‹#›</a:t>
            </a:fld>
            <a:endParaRPr lang="en-US"/>
          </a:p>
        </p:txBody>
      </p:sp>
    </p:spTree>
    <p:extLst>
      <p:ext uri="{BB962C8B-B14F-4D97-AF65-F5344CB8AC3E}">
        <p14:creationId xmlns:p14="http://schemas.microsoft.com/office/powerpoint/2010/main" val="144916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0459D-298F-419A-AB68-037D75FB6C32}"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13B9D-D3BE-4E91-BB35-9604D890C776}" type="slidenum">
              <a:rPr lang="en-US" smtClean="0"/>
              <a:t>‹#›</a:t>
            </a:fld>
            <a:endParaRPr lang="en-US"/>
          </a:p>
        </p:txBody>
      </p:sp>
    </p:spTree>
    <p:extLst>
      <p:ext uri="{BB962C8B-B14F-4D97-AF65-F5344CB8AC3E}">
        <p14:creationId xmlns:p14="http://schemas.microsoft.com/office/powerpoint/2010/main" val="347120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0459D-298F-419A-AB68-037D75FB6C32}"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13B9D-D3BE-4E91-BB35-9604D890C776}" type="slidenum">
              <a:rPr lang="en-US" smtClean="0"/>
              <a:t>‹#›</a:t>
            </a:fld>
            <a:endParaRPr lang="en-US"/>
          </a:p>
        </p:txBody>
      </p:sp>
    </p:spTree>
    <p:extLst>
      <p:ext uri="{BB962C8B-B14F-4D97-AF65-F5344CB8AC3E}">
        <p14:creationId xmlns:p14="http://schemas.microsoft.com/office/powerpoint/2010/main" val="370720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0459D-298F-419A-AB68-037D75FB6C32}"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13B9D-D3BE-4E91-BB35-9604D890C776}" type="slidenum">
              <a:rPr lang="en-US" smtClean="0"/>
              <a:t>‹#›</a:t>
            </a:fld>
            <a:endParaRPr lang="en-US"/>
          </a:p>
        </p:txBody>
      </p:sp>
    </p:spTree>
    <p:extLst>
      <p:ext uri="{BB962C8B-B14F-4D97-AF65-F5344CB8AC3E}">
        <p14:creationId xmlns:p14="http://schemas.microsoft.com/office/powerpoint/2010/main" val="306021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40459D-298F-419A-AB68-037D75FB6C32}"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13B9D-D3BE-4E91-BB35-9604D890C776}" type="slidenum">
              <a:rPr lang="en-US" smtClean="0"/>
              <a:t>‹#›</a:t>
            </a:fld>
            <a:endParaRPr lang="en-US"/>
          </a:p>
        </p:txBody>
      </p:sp>
    </p:spTree>
    <p:extLst>
      <p:ext uri="{BB962C8B-B14F-4D97-AF65-F5344CB8AC3E}">
        <p14:creationId xmlns:p14="http://schemas.microsoft.com/office/powerpoint/2010/main" val="40906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40459D-298F-419A-AB68-037D75FB6C32}" type="datetimeFigureOut">
              <a:rPr lang="en-US" smtClean="0"/>
              <a:t>6/6/2016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13B9D-D3BE-4E91-BB35-9604D890C776}" type="slidenum">
              <a:rPr lang="en-US" smtClean="0"/>
              <a:t>‹#›</a:t>
            </a:fld>
            <a:endParaRPr lang="en-US"/>
          </a:p>
        </p:txBody>
      </p:sp>
    </p:spTree>
    <p:extLst>
      <p:ext uri="{BB962C8B-B14F-4D97-AF65-F5344CB8AC3E}">
        <p14:creationId xmlns:p14="http://schemas.microsoft.com/office/powerpoint/2010/main" val="162796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40459D-298F-419A-AB68-037D75FB6C32}" type="datetimeFigureOut">
              <a:rPr lang="en-US" smtClean="0"/>
              <a:t>6/6/2016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13B9D-D3BE-4E91-BB35-9604D890C776}" type="slidenum">
              <a:rPr lang="en-US" smtClean="0"/>
              <a:t>‹#›</a:t>
            </a:fld>
            <a:endParaRPr lang="en-US"/>
          </a:p>
        </p:txBody>
      </p:sp>
    </p:spTree>
    <p:extLst>
      <p:ext uri="{BB962C8B-B14F-4D97-AF65-F5344CB8AC3E}">
        <p14:creationId xmlns:p14="http://schemas.microsoft.com/office/powerpoint/2010/main" val="175335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0459D-298F-419A-AB68-037D75FB6C32}" type="datetimeFigureOut">
              <a:rPr lang="en-US" smtClean="0"/>
              <a:t>6/6/2016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13B9D-D3BE-4E91-BB35-9604D890C776}" type="slidenum">
              <a:rPr lang="en-US" smtClean="0"/>
              <a:t>‹#›</a:t>
            </a:fld>
            <a:endParaRPr lang="en-US"/>
          </a:p>
        </p:txBody>
      </p:sp>
    </p:spTree>
    <p:extLst>
      <p:ext uri="{BB962C8B-B14F-4D97-AF65-F5344CB8AC3E}">
        <p14:creationId xmlns:p14="http://schemas.microsoft.com/office/powerpoint/2010/main" val="371908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0459D-298F-419A-AB68-037D75FB6C32}"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13B9D-D3BE-4E91-BB35-9604D890C776}" type="slidenum">
              <a:rPr lang="en-US" smtClean="0"/>
              <a:t>‹#›</a:t>
            </a:fld>
            <a:endParaRPr lang="en-US"/>
          </a:p>
        </p:txBody>
      </p:sp>
    </p:spTree>
    <p:extLst>
      <p:ext uri="{BB962C8B-B14F-4D97-AF65-F5344CB8AC3E}">
        <p14:creationId xmlns:p14="http://schemas.microsoft.com/office/powerpoint/2010/main" val="226355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0459D-298F-419A-AB68-037D75FB6C32}"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13B9D-D3BE-4E91-BB35-9604D890C776}" type="slidenum">
              <a:rPr lang="en-US" smtClean="0"/>
              <a:t>‹#›</a:t>
            </a:fld>
            <a:endParaRPr lang="en-US"/>
          </a:p>
        </p:txBody>
      </p:sp>
    </p:spTree>
    <p:extLst>
      <p:ext uri="{BB962C8B-B14F-4D97-AF65-F5344CB8AC3E}">
        <p14:creationId xmlns:p14="http://schemas.microsoft.com/office/powerpoint/2010/main" val="225092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0459D-298F-419A-AB68-037D75FB6C32}" type="datetimeFigureOut">
              <a:rPr lang="en-US" smtClean="0"/>
              <a:t>6/6/2016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13B9D-D3BE-4E91-BB35-9604D890C776}" type="slidenum">
              <a:rPr lang="en-US" smtClean="0"/>
              <a:t>‹#›</a:t>
            </a:fld>
            <a:endParaRPr lang="en-US"/>
          </a:p>
        </p:txBody>
      </p:sp>
    </p:spTree>
    <p:extLst>
      <p:ext uri="{BB962C8B-B14F-4D97-AF65-F5344CB8AC3E}">
        <p14:creationId xmlns:p14="http://schemas.microsoft.com/office/powerpoint/2010/main" val="3098833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6-02 at 1.02.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748" y="1255437"/>
            <a:ext cx="9722283" cy="4343520"/>
          </a:xfrm>
          <a:prstGeom prst="rect">
            <a:avLst/>
          </a:prstGeom>
        </p:spPr>
      </p:pic>
    </p:spTree>
    <p:extLst>
      <p:ext uri="{BB962C8B-B14F-4D97-AF65-F5344CB8AC3E}">
        <p14:creationId xmlns:p14="http://schemas.microsoft.com/office/powerpoint/2010/main" val="237886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CTEC &amp; Web Development </a:t>
            </a:r>
            <a:br>
              <a:rPr lang="en-US" dirty="0" smtClean="0"/>
            </a:br>
            <a:r>
              <a:rPr lang="en-US" dirty="0" smtClean="0"/>
              <a:t>2016-17 Challenges </a:t>
            </a:r>
            <a:endParaRPr lang="en-US" dirty="0"/>
          </a:p>
        </p:txBody>
      </p:sp>
      <p:sp>
        <p:nvSpPr>
          <p:cNvPr id="3" name="Content Placeholder 2"/>
          <p:cNvSpPr>
            <a:spLocks noGrp="1"/>
          </p:cNvSpPr>
          <p:nvPr>
            <p:ph idx="1"/>
          </p:nvPr>
        </p:nvSpPr>
        <p:spPr>
          <a:xfrm>
            <a:off x="852632" y="1834991"/>
            <a:ext cx="10515600" cy="4351338"/>
          </a:xfrm>
        </p:spPr>
        <p:txBody>
          <a:bodyPr>
            <a:normAutofit/>
          </a:bodyPr>
          <a:lstStyle/>
          <a:p>
            <a:r>
              <a:rPr lang="en-US" sz="3600" dirty="0" smtClean="0"/>
              <a:t>Need for more qualifying students for CTEC 126 &amp; 127</a:t>
            </a:r>
            <a:endParaRPr lang="en-US" sz="3200" dirty="0" smtClean="0"/>
          </a:p>
          <a:p>
            <a:pPr lvl="1"/>
            <a:r>
              <a:rPr lang="en-US" sz="3200" dirty="0" smtClean="0"/>
              <a:t>CTEC 122 and 121 Prerequisite </a:t>
            </a:r>
            <a:br>
              <a:rPr lang="en-US" sz="3200" dirty="0" smtClean="0"/>
            </a:br>
            <a:endParaRPr lang="en-US" sz="3200" dirty="0"/>
          </a:p>
          <a:p>
            <a:r>
              <a:rPr lang="en-US" sz="3600" dirty="0" smtClean="0"/>
              <a:t>Continued Concerns for second year qualified students</a:t>
            </a:r>
          </a:p>
          <a:p>
            <a:pPr marL="457200" lvl="1" indent="0">
              <a:buNone/>
            </a:pPr>
            <a:r>
              <a:rPr lang="en-US" sz="3200" i="1" dirty="0" smtClean="0"/>
              <a:t>Will discuss possible solutions and strategies about this later in this meeting </a:t>
            </a:r>
          </a:p>
          <a:p>
            <a:endParaRPr lang="en-US" sz="3600" dirty="0" smtClean="0"/>
          </a:p>
          <a:p>
            <a:pPr marL="0" indent="0">
              <a:buNone/>
            </a:pPr>
            <a:endParaRPr lang="en-US" sz="3600" dirty="0"/>
          </a:p>
          <a:p>
            <a:pPr marL="0" indent="0">
              <a:buNone/>
            </a:pPr>
            <a:endParaRPr lang="en-US" sz="3600" dirty="0" smtClean="0"/>
          </a:p>
          <a:p>
            <a:endParaRPr lang="en-US" sz="3600" dirty="0" smtClean="0"/>
          </a:p>
          <a:p>
            <a:endParaRPr lang="en-US" sz="3600" dirty="0" smtClean="0"/>
          </a:p>
          <a:p>
            <a:endParaRPr lang="en-US" sz="3200" dirty="0" smtClean="0"/>
          </a:p>
        </p:txBody>
      </p:sp>
    </p:spTree>
    <p:extLst>
      <p:ext uri="{BB962C8B-B14F-4D97-AF65-F5344CB8AC3E}">
        <p14:creationId xmlns:p14="http://schemas.microsoft.com/office/powerpoint/2010/main" val="3998139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CTEC &amp; Web Development </a:t>
            </a:r>
            <a:br>
              <a:rPr lang="en-US" dirty="0" smtClean="0"/>
            </a:br>
            <a:r>
              <a:rPr lang="en-US" dirty="0" smtClean="0"/>
              <a:t>2015-16 Highlights I</a:t>
            </a:r>
            <a:endParaRPr lang="en-US" dirty="0"/>
          </a:p>
        </p:txBody>
      </p:sp>
      <p:sp>
        <p:nvSpPr>
          <p:cNvPr id="3" name="Content Placeholder 2"/>
          <p:cNvSpPr>
            <a:spLocks noGrp="1"/>
          </p:cNvSpPr>
          <p:nvPr>
            <p:ph idx="1"/>
          </p:nvPr>
        </p:nvSpPr>
        <p:spPr>
          <a:xfrm>
            <a:off x="852632" y="1834991"/>
            <a:ext cx="10515600" cy="4351338"/>
          </a:xfrm>
        </p:spPr>
        <p:txBody>
          <a:bodyPr>
            <a:normAutofit fontScale="92500" lnSpcReduction="10000"/>
          </a:bodyPr>
          <a:lstStyle/>
          <a:p>
            <a:pPr>
              <a:spcAft>
                <a:spcPts val="1400"/>
              </a:spcAft>
            </a:pPr>
            <a:r>
              <a:rPr lang="en-US" sz="3600" dirty="0" smtClean="0"/>
              <a:t>Hybrid Staging for CTEC 260 </a:t>
            </a:r>
            <a:r>
              <a:rPr lang="en-US" sz="3600" dirty="0" err="1" smtClean="0"/>
              <a:t>WordPress</a:t>
            </a:r>
            <a:r>
              <a:rPr lang="en-US" sz="3600" dirty="0" smtClean="0"/>
              <a:t> I </a:t>
            </a:r>
            <a:br>
              <a:rPr lang="en-US" sz="3600" dirty="0" smtClean="0"/>
            </a:br>
            <a:r>
              <a:rPr lang="en-US" sz="3600" dirty="0" smtClean="0"/>
              <a:t>	</a:t>
            </a:r>
            <a:r>
              <a:rPr lang="en-US" sz="3200" dirty="0" smtClean="0"/>
              <a:t>Now expanded to </a:t>
            </a:r>
            <a:r>
              <a:rPr lang="en-US" sz="3200" dirty="0" err="1" smtClean="0"/>
              <a:t>wordpress.org</a:t>
            </a:r>
            <a:r>
              <a:rPr lang="en-US" sz="3200" dirty="0" smtClean="0"/>
              <a:t> hosting and install</a:t>
            </a:r>
          </a:p>
          <a:p>
            <a:pPr>
              <a:spcAft>
                <a:spcPts val="1400"/>
              </a:spcAft>
            </a:pPr>
            <a:r>
              <a:rPr lang="en-US" sz="3600" dirty="0"/>
              <a:t>CTEC Programming Classes feature IBM </a:t>
            </a:r>
            <a:r>
              <a:rPr lang="en-US" sz="3600" dirty="0" err="1"/>
              <a:t>BlueMix</a:t>
            </a:r>
            <a:r>
              <a:rPr lang="en-US" sz="3600" dirty="0"/>
              <a:t> Curricula</a:t>
            </a:r>
          </a:p>
          <a:p>
            <a:pPr>
              <a:spcAft>
                <a:spcPts val="1400"/>
              </a:spcAft>
            </a:pPr>
            <a:r>
              <a:rPr lang="en-US" sz="3600" dirty="0" smtClean="0"/>
              <a:t>CGT 105 UX Design classes test for the Regional Cascade </a:t>
            </a:r>
            <a:r>
              <a:rPr lang="en-US" sz="3600" dirty="0" err="1" smtClean="0"/>
              <a:t>Orbis</a:t>
            </a:r>
            <a:r>
              <a:rPr lang="en-US" sz="3600" dirty="0" smtClean="0"/>
              <a:t> Alliance and do design work for Clark Career Coach</a:t>
            </a:r>
          </a:p>
          <a:p>
            <a:pPr>
              <a:spcAft>
                <a:spcPts val="1400"/>
              </a:spcAft>
            </a:pPr>
            <a:r>
              <a:rPr lang="en-US" sz="3600" dirty="0" smtClean="0"/>
              <a:t>CGT 105 UX Design feature two full </a:t>
            </a:r>
            <a:r>
              <a:rPr lang="en-US" sz="3600" dirty="0" err="1" smtClean="0"/>
              <a:t>PrD</a:t>
            </a:r>
            <a:r>
              <a:rPr lang="en-US" sz="3600" dirty="0" smtClean="0"/>
              <a:t> (Presumptive Design) workshops with Leo </a:t>
            </a:r>
            <a:r>
              <a:rPr lang="en-US" sz="3600" dirty="0" err="1" smtClean="0"/>
              <a:t>Frishberg</a:t>
            </a:r>
            <a:endParaRPr lang="en-US" sz="3600" dirty="0" smtClean="0"/>
          </a:p>
          <a:p>
            <a:endParaRPr lang="en-US" sz="3600" dirty="0" smtClean="0"/>
          </a:p>
          <a:p>
            <a:pPr marL="0" indent="0">
              <a:buNone/>
            </a:pPr>
            <a:endParaRPr lang="en-US" sz="3600" dirty="0"/>
          </a:p>
          <a:p>
            <a:pPr marL="0" indent="0">
              <a:buNone/>
            </a:pPr>
            <a:endParaRPr lang="en-US" sz="3600" dirty="0" smtClean="0"/>
          </a:p>
          <a:p>
            <a:endParaRPr lang="en-US" sz="3600" dirty="0" smtClean="0"/>
          </a:p>
          <a:p>
            <a:endParaRPr lang="en-US" sz="3600" dirty="0" smtClean="0"/>
          </a:p>
          <a:p>
            <a:endParaRPr lang="en-US" sz="3200" dirty="0" smtClean="0"/>
          </a:p>
        </p:txBody>
      </p:sp>
    </p:spTree>
    <p:extLst>
      <p:ext uri="{BB962C8B-B14F-4D97-AF65-F5344CB8AC3E}">
        <p14:creationId xmlns:p14="http://schemas.microsoft.com/office/powerpoint/2010/main" val="540007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CTEC &amp; Web Development </a:t>
            </a:r>
            <a:br>
              <a:rPr lang="en-US" dirty="0" smtClean="0"/>
            </a:br>
            <a:r>
              <a:rPr lang="en-US" dirty="0" smtClean="0"/>
              <a:t>2015-16 Highlights I </a:t>
            </a:r>
            <a:endParaRPr lang="en-US" dirty="0"/>
          </a:p>
        </p:txBody>
      </p:sp>
      <p:sp>
        <p:nvSpPr>
          <p:cNvPr id="3" name="Content Placeholder 2"/>
          <p:cNvSpPr>
            <a:spLocks noGrp="1"/>
          </p:cNvSpPr>
          <p:nvPr>
            <p:ph idx="1"/>
          </p:nvPr>
        </p:nvSpPr>
        <p:spPr>
          <a:xfrm>
            <a:off x="852632" y="1834991"/>
            <a:ext cx="10515600" cy="4351338"/>
          </a:xfrm>
        </p:spPr>
        <p:txBody>
          <a:bodyPr>
            <a:normAutofit/>
          </a:bodyPr>
          <a:lstStyle/>
          <a:p>
            <a:pPr>
              <a:spcAft>
                <a:spcPts val="1800"/>
              </a:spcAft>
            </a:pPr>
            <a:r>
              <a:rPr lang="en-US" sz="3600" dirty="0" smtClean="0"/>
              <a:t>CTEC and Clark served as host for Vancouver Startup Weekend  January 2016</a:t>
            </a:r>
          </a:p>
          <a:p>
            <a:pPr>
              <a:spcAft>
                <a:spcPts val="1800"/>
              </a:spcAft>
            </a:pPr>
            <a:r>
              <a:rPr lang="en-US" sz="3600" dirty="0" smtClean="0"/>
              <a:t>Student participation in Digital Technology Expo</a:t>
            </a:r>
          </a:p>
          <a:p>
            <a:pPr>
              <a:spcAft>
                <a:spcPts val="1800"/>
              </a:spcAft>
            </a:pPr>
            <a:r>
              <a:rPr lang="en-US" sz="3600" dirty="0" smtClean="0"/>
              <a:t>Six CTEC Web </a:t>
            </a:r>
            <a:r>
              <a:rPr lang="en-US" sz="3600" dirty="0" err="1" smtClean="0"/>
              <a:t>Dev</a:t>
            </a:r>
            <a:r>
              <a:rPr lang="en-US" sz="3600" dirty="0" smtClean="0"/>
              <a:t> Students honored in Clark OSWALD Awards  </a:t>
            </a:r>
          </a:p>
          <a:p>
            <a:endParaRPr lang="en-US" sz="3600" dirty="0" smtClean="0"/>
          </a:p>
          <a:p>
            <a:pPr marL="0" indent="0">
              <a:buNone/>
            </a:pPr>
            <a:endParaRPr lang="en-US" sz="3600" dirty="0"/>
          </a:p>
          <a:p>
            <a:pPr marL="0" indent="0">
              <a:buNone/>
            </a:pPr>
            <a:endParaRPr lang="en-US" sz="3600" dirty="0" smtClean="0"/>
          </a:p>
          <a:p>
            <a:endParaRPr lang="en-US" sz="3600" dirty="0" smtClean="0"/>
          </a:p>
          <a:p>
            <a:endParaRPr lang="en-US" sz="3600" dirty="0" smtClean="0"/>
          </a:p>
          <a:p>
            <a:endParaRPr lang="en-US" sz="3200" dirty="0" smtClean="0"/>
          </a:p>
        </p:txBody>
      </p:sp>
    </p:spTree>
    <p:extLst>
      <p:ext uri="{BB962C8B-B14F-4D97-AF65-F5344CB8AC3E}">
        <p14:creationId xmlns:p14="http://schemas.microsoft.com/office/powerpoint/2010/main" val="3255702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6-02 at 1.49.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320" y="331897"/>
            <a:ext cx="8779043" cy="6132877"/>
          </a:xfrm>
          <a:prstGeom prst="rect">
            <a:avLst/>
          </a:prstGeom>
        </p:spPr>
      </p:pic>
    </p:spTree>
    <p:extLst>
      <p:ext uri="{BB962C8B-B14F-4D97-AF65-F5344CB8AC3E}">
        <p14:creationId xmlns:p14="http://schemas.microsoft.com/office/powerpoint/2010/main" val="263235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6-02 at 1.46.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864" y="598324"/>
            <a:ext cx="8587439" cy="5760700"/>
          </a:xfrm>
          <a:prstGeom prst="rect">
            <a:avLst/>
          </a:prstGeom>
        </p:spPr>
      </p:pic>
    </p:spTree>
    <p:extLst>
      <p:ext uri="{BB962C8B-B14F-4D97-AF65-F5344CB8AC3E}">
        <p14:creationId xmlns:p14="http://schemas.microsoft.com/office/powerpoint/2010/main" val="3852980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8623" y="937969"/>
            <a:ext cx="8040248" cy="4247317"/>
          </a:xfrm>
          <a:prstGeom prst="rect">
            <a:avLst/>
          </a:prstGeom>
        </p:spPr>
        <p:txBody>
          <a:bodyPr wrap="square">
            <a:spAutoFit/>
          </a:bodyPr>
          <a:lstStyle/>
          <a:p>
            <a:pPr lvl="0">
              <a:lnSpc>
                <a:spcPct val="200000"/>
              </a:lnSpc>
            </a:pPr>
            <a:r>
              <a:rPr lang="en-US" sz="3600" dirty="0" err="1" smtClean="0"/>
              <a:t>Kristl</a:t>
            </a:r>
            <a:r>
              <a:rPr lang="en-US" sz="3600" dirty="0" smtClean="0"/>
              <a:t> </a:t>
            </a:r>
            <a:r>
              <a:rPr lang="en-US" sz="3600" dirty="0" err="1" smtClean="0"/>
              <a:t>Plinz</a:t>
            </a:r>
            <a:endParaRPr lang="en-US" sz="3600" dirty="0"/>
          </a:p>
          <a:p>
            <a:pPr marL="571500" lvl="0" indent="-571500">
              <a:lnSpc>
                <a:spcPct val="200000"/>
              </a:lnSpc>
              <a:buFont typeface="Arial"/>
              <a:buChar char="•"/>
            </a:pPr>
            <a:r>
              <a:rPr lang="en-US" sz="3600" dirty="0" smtClean="0"/>
              <a:t>Fall Sabbatical Activities</a:t>
            </a:r>
          </a:p>
          <a:p>
            <a:pPr marL="571500" lvl="0" indent="-571500">
              <a:lnSpc>
                <a:spcPct val="200000"/>
              </a:lnSpc>
              <a:buFont typeface="Arial"/>
              <a:buChar char="•"/>
            </a:pPr>
            <a:r>
              <a:rPr lang="en-US" sz="3600" dirty="0" smtClean="0"/>
              <a:t>CGT Update</a:t>
            </a:r>
            <a:r>
              <a:rPr lang="en-US" dirty="0"/>
              <a:t/>
            </a:r>
            <a:br>
              <a:rPr lang="en-US" dirty="0"/>
            </a:br>
            <a:endParaRPr lang="en-US" dirty="0"/>
          </a:p>
          <a:p>
            <a:endParaRPr lang="en-US" dirty="0"/>
          </a:p>
        </p:txBody>
      </p:sp>
      <p:sp>
        <p:nvSpPr>
          <p:cNvPr id="5" name="Title 1"/>
          <p:cNvSpPr>
            <a:spLocks noGrp="1"/>
          </p:cNvSpPr>
          <p:nvPr>
            <p:ph type="title"/>
          </p:nvPr>
        </p:nvSpPr>
        <p:spPr>
          <a:xfrm>
            <a:off x="1889760" y="457200"/>
            <a:ext cx="8229600" cy="1143000"/>
          </a:xfrm>
        </p:spPr>
        <p:txBody>
          <a:bodyPr>
            <a:normAutofit/>
          </a:bodyPr>
          <a:lstStyle/>
          <a:p>
            <a:pPr lvl="0"/>
            <a:r>
              <a:rPr lang="en-US" dirty="0"/>
              <a:t>Director/division chair </a:t>
            </a:r>
            <a:r>
              <a:rPr lang="en-US" dirty="0" smtClean="0"/>
              <a:t>Report I </a:t>
            </a:r>
            <a:endParaRPr lang="en-US" dirty="0"/>
          </a:p>
        </p:txBody>
      </p:sp>
    </p:spTree>
    <p:extLst>
      <p:ext uri="{BB962C8B-B14F-4D97-AF65-F5344CB8AC3E}">
        <p14:creationId xmlns:p14="http://schemas.microsoft.com/office/powerpoint/2010/main" val="1540725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41708" y="1752681"/>
            <a:ext cx="9753600" cy="2828925"/>
          </a:xfrm>
          <a:prstGeom prst="rect">
            <a:avLst/>
          </a:prstGeom>
        </p:spPr>
      </p:pic>
      <p:sp>
        <p:nvSpPr>
          <p:cNvPr id="8" name="Title 1"/>
          <p:cNvSpPr>
            <a:spLocks noGrp="1"/>
          </p:cNvSpPr>
          <p:nvPr>
            <p:ph type="title"/>
          </p:nvPr>
        </p:nvSpPr>
        <p:spPr>
          <a:xfrm>
            <a:off x="962187" y="427118"/>
            <a:ext cx="10515600" cy="1325563"/>
          </a:xfrm>
        </p:spPr>
        <p:txBody>
          <a:bodyPr/>
          <a:lstStyle/>
          <a:p>
            <a:r>
              <a:rPr lang="en-US" dirty="0" smtClean="0"/>
              <a:t>Items from 2014-15 Plan</a:t>
            </a:r>
            <a:endParaRPr lang="en-US" dirty="0"/>
          </a:p>
        </p:txBody>
      </p:sp>
    </p:spTree>
    <p:extLst>
      <p:ext uri="{BB962C8B-B14F-4D97-AF65-F5344CB8AC3E}">
        <p14:creationId xmlns:p14="http://schemas.microsoft.com/office/powerpoint/2010/main" val="181204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65360" y="1478802"/>
            <a:ext cx="9572625" cy="4391025"/>
          </a:xfrm>
          <a:prstGeom prst="rect">
            <a:avLst/>
          </a:prstGeom>
        </p:spPr>
      </p:pic>
      <p:sp>
        <p:nvSpPr>
          <p:cNvPr id="5" name="Title 1"/>
          <p:cNvSpPr>
            <a:spLocks noGrp="1"/>
          </p:cNvSpPr>
          <p:nvPr>
            <p:ph type="title"/>
          </p:nvPr>
        </p:nvSpPr>
        <p:spPr>
          <a:xfrm>
            <a:off x="1070675" y="117152"/>
            <a:ext cx="10515600" cy="1325563"/>
          </a:xfrm>
        </p:spPr>
        <p:txBody>
          <a:bodyPr/>
          <a:lstStyle/>
          <a:p>
            <a:r>
              <a:rPr lang="en-US" dirty="0" smtClean="0"/>
              <a:t>More Current Work Plan Items</a:t>
            </a:r>
            <a:endParaRPr lang="en-US" dirty="0"/>
          </a:p>
        </p:txBody>
      </p:sp>
    </p:spTree>
    <p:extLst>
      <p:ext uri="{BB962C8B-B14F-4D97-AF65-F5344CB8AC3E}">
        <p14:creationId xmlns:p14="http://schemas.microsoft.com/office/powerpoint/2010/main" val="2691370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084" y="1555991"/>
            <a:ext cx="9841122" cy="4801315"/>
          </a:xfrm>
          <a:prstGeom prst="rect">
            <a:avLst/>
          </a:prstGeom>
        </p:spPr>
        <p:txBody>
          <a:bodyPr wrap="square">
            <a:spAutoFit/>
          </a:bodyPr>
          <a:lstStyle/>
          <a:p>
            <a:pPr marL="571500" lvl="0" indent="-571500">
              <a:buFont typeface="Arial"/>
              <a:buChar char="•"/>
            </a:pPr>
            <a:r>
              <a:rPr lang="en-US" sz="3600" dirty="0"/>
              <a:t>External Hosting Research/</a:t>
            </a:r>
            <a:r>
              <a:rPr lang="en-US" sz="3600" dirty="0" smtClean="0"/>
              <a:t>Solutions</a:t>
            </a:r>
            <a:br>
              <a:rPr lang="en-US" sz="3600" dirty="0" smtClean="0"/>
            </a:br>
            <a:endParaRPr lang="en-US" sz="3600" dirty="0" smtClean="0"/>
          </a:p>
          <a:p>
            <a:pPr marL="571500" indent="-571500">
              <a:buFont typeface="Arial"/>
              <a:buChar char="•"/>
            </a:pPr>
            <a:r>
              <a:rPr lang="en-US" sz="3600" dirty="0" smtClean="0"/>
              <a:t>Plagiarism</a:t>
            </a:r>
            <a:r>
              <a:rPr lang="en-US" sz="3600" dirty="0"/>
              <a:t>/Copyright/IP </a:t>
            </a:r>
            <a:r>
              <a:rPr lang="en-US" sz="3600" dirty="0" smtClean="0"/>
              <a:t>Policies</a:t>
            </a:r>
          </a:p>
          <a:p>
            <a:r>
              <a:rPr lang="en-US" sz="3600" dirty="0" smtClean="0"/>
              <a:t>	</a:t>
            </a:r>
            <a:br>
              <a:rPr lang="en-US" sz="3600" dirty="0" smtClean="0"/>
            </a:br>
            <a:r>
              <a:rPr lang="en-US" sz="3600" dirty="0" smtClean="0"/>
              <a:t>	Solutions?  </a:t>
            </a:r>
            <a:r>
              <a:rPr lang="en-US" sz="3600" dirty="0" err="1" smtClean="0"/>
              <a:t>WorkGroups</a:t>
            </a:r>
            <a:r>
              <a:rPr lang="en-US" sz="3600" dirty="0" smtClean="0"/>
              <a:t>? </a:t>
            </a:r>
          </a:p>
          <a:p>
            <a:endParaRPr lang="en-US" sz="3600" dirty="0"/>
          </a:p>
          <a:p>
            <a:r>
              <a:rPr lang="en-US" sz="3600" dirty="0" smtClean="0"/>
              <a:t>	Slack Channels?  Meetings? </a:t>
            </a:r>
            <a:endParaRPr lang="en-US" sz="3600" dirty="0"/>
          </a:p>
          <a:p>
            <a:pPr lvl="0"/>
            <a:endParaRPr lang="en-US" b="1" dirty="0" smtClean="0"/>
          </a:p>
          <a:p>
            <a:pPr lvl="0"/>
            <a:endParaRPr lang="en-US" b="1" dirty="0"/>
          </a:p>
          <a:p>
            <a:pPr lvl="0"/>
            <a:endParaRPr lang="en-US" dirty="0"/>
          </a:p>
        </p:txBody>
      </p:sp>
      <p:sp>
        <p:nvSpPr>
          <p:cNvPr id="6" name="Title 1"/>
          <p:cNvSpPr>
            <a:spLocks noGrp="1"/>
          </p:cNvSpPr>
          <p:nvPr>
            <p:ph type="title"/>
          </p:nvPr>
        </p:nvSpPr>
        <p:spPr/>
        <p:txBody>
          <a:bodyPr/>
          <a:lstStyle/>
          <a:p>
            <a:r>
              <a:rPr lang="en-US" dirty="0" smtClean="0"/>
              <a:t>Needed Items for Work  Plan Update </a:t>
            </a:r>
            <a:endParaRPr lang="en-US" dirty="0"/>
          </a:p>
        </p:txBody>
      </p:sp>
    </p:spTree>
    <p:extLst>
      <p:ext uri="{BB962C8B-B14F-4D97-AF65-F5344CB8AC3E}">
        <p14:creationId xmlns:p14="http://schemas.microsoft.com/office/powerpoint/2010/main" val="1416071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Changes  to Web Development </a:t>
            </a:r>
            <a:br>
              <a:rPr lang="en-US" dirty="0" smtClean="0"/>
            </a:br>
            <a:r>
              <a:rPr lang="en-US" dirty="0" smtClean="0"/>
              <a:t>for 2016-17 Catalog </a:t>
            </a:r>
            <a:endParaRPr lang="en-US" dirty="0"/>
          </a:p>
        </p:txBody>
      </p:sp>
      <p:sp>
        <p:nvSpPr>
          <p:cNvPr id="3" name="Content Placeholder 2"/>
          <p:cNvSpPr>
            <a:spLocks noGrp="1"/>
          </p:cNvSpPr>
          <p:nvPr>
            <p:ph idx="1"/>
          </p:nvPr>
        </p:nvSpPr>
        <p:spPr/>
        <p:txBody>
          <a:bodyPr>
            <a:normAutofit/>
          </a:bodyPr>
          <a:lstStyle/>
          <a:p>
            <a:r>
              <a:rPr lang="en-US" sz="3200" dirty="0" smtClean="0"/>
              <a:t>Add CTEC 134 Microsoft MTA Database Fundamentals as an option a more code related option  giving students in WD AAT a choice  of timeline based Adobe class of either</a:t>
            </a:r>
          </a:p>
          <a:p>
            <a:pPr lvl="1"/>
            <a:r>
              <a:rPr lang="en-US" dirty="0" smtClean="0"/>
              <a:t>CGT  104 Web Multimedia Content </a:t>
            </a:r>
            <a:br>
              <a:rPr lang="en-US" dirty="0" smtClean="0"/>
            </a:br>
            <a:r>
              <a:rPr lang="en-US" dirty="0" smtClean="0"/>
              <a:t>(Currently Adobe After Effects) 			</a:t>
            </a:r>
          </a:p>
          <a:p>
            <a:pPr marL="457200" lvl="1" indent="0">
              <a:buNone/>
            </a:pPr>
            <a:r>
              <a:rPr lang="en-US" dirty="0"/>
              <a:t>	</a:t>
            </a:r>
            <a:r>
              <a:rPr lang="en-US" dirty="0" smtClean="0"/>
              <a:t>	OR </a:t>
            </a:r>
          </a:p>
          <a:p>
            <a:pPr lvl="1"/>
            <a:r>
              <a:rPr lang="en-US" dirty="0" smtClean="0"/>
              <a:t>CGT 201 Web Video Production (Adobe Premiere)  </a:t>
            </a:r>
          </a:p>
          <a:p>
            <a:r>
              <a:rPr lang="en-US" dirty="0" smtClean="0"/>
              <a:t>Added CTEC 134 MTA Software Dev with C# option</a:t>
            </a:r>
          </a:p>
          <a:p>
            <a:r>
              <a:rPr lang="en-US" dirty="0" smtClean="0"/>
              <a:t>Deleted Web Programming Degree  </a:t>
            </a:r>
          </a:p>
          <a:p>
            <a:pPr lvl="1"/>
            <a:endParaRPr lang="en-US" dirty="0"/>
          </a:p>
        </p:txBody>
      </p:sp>
    </p:spTree>
    <p:extLst>
      <p:ext uri="{BB962C8B-B14F-4D97-AF65-F5344CB8AC3E}">
        <p14:creationId xmlns:p14="http://schemas.microsoft.com/office/powerpoint/2010/main" val="3413187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4560" y="1676401"/>
            <a:ext cx="7909560" cy="4247317"/>
          </a:xfrm>
          <a:prstGeom prst="rect">
            <a:avLst/>
          </a:prstGeom>
        </p:spPr>
        <p:txBody>
          <a:bodyPr wrap="square">
            <a:spAutoFit/>
          </a:bodyPr>
          <a:lstStyle/>
          <a:p>
            <a:pPr marL="571500" lvl="0" indent="-571500">
              <a:lnSpc>
                <a:spcPct val="200000"/>
              </a:lnSpc>
              <a:buFont typeface="Arial"/>
              <a:buChar char="•"/>
            </a:pPr>
            <a:r>
              <a:rPr lang="en-US" sz="3600" dirty="0"/>
              <a:t>General </a:t>
            </a:r>
            <a:r>
              <a:rPr lang="en-US" sz="3600" dirty="0" smtClean="0"/>
              <a:t>Updates</a:t>
            </a:r>
            <a:endParaRPr lang="en-US" sz="3600" dirty="0"/>
          </a:p>
          <a:p>
            <a:pPr marL="571500" lvl="0" indent="-571500">
              <a:lnSpc>
                <a:spcPct val="200000"/>
              </a:lnSpc>
              <a:buFont typeface="Arial"/>
              <a:buChar char="•"/>
            </a:pPr>
            <a:r>
              <a:rPr lang="en-US" sz="3600" dirty="0"/>
              <a:t>Review of Bylaws</a:t>
            </a:r>
          </a:p>
          <a:p>
            <a:pPr marL="571500" lvl="0" indent="-571500">
              <a:lnSpc>
                <a:spcPct val="200000"/>
              </a:lnSpc>
              <a:buFont typeface="Arial"/>
              <a:buChar char="•"/>
            </a:pPr>
            <a:r>
              <a:rPr lang="en-US" sz="3600" dirty="0"/>
              <a:t>Status of Committee officers</a:t>
            </a:r>
          </a:p>
          <a:p>
            <a:r>
              <a:rPr lang="en-US" dirty="0"/>
              <a:t/>
            </a:r>
            <a:br>
              <a:rPr lang="en-US" dirty="0"/>
            </a:br>
            <a:endParaRPr lang="en-US" dirty="0"/>
          </a:p>
          <a:p>
            <a:endParaRPr lang="en-US" dirty="0"/>
          </a:p>
        </p:txBody>
      </p:sp>
      <p:sp>
        <p:nvSpPr>
          <p:cNvPr id="5" name="Title 1"/>
          <p:cNvSpPr>
            <a:spLocks noGrp="1"/>
          </p:cNvSpPr>
          <p:nvPr>
            <p:ph type="title"/>
          </p:nvPr>
        </p:nvSpPr>
        <p:spPr>
          <a:xfrm>
            <a:off x="1889760" y="457200"/>
            <a:ext cx="8229600" cy="1143000"/>
          </a:xfrm>
        </p:spPr>
        <p:txBody>
          <a:bodyPr>
            <a:normAutofit fontScale="90000"/>
          </a:bodyPr>
          <a:lstStyle/>
          <a:p>
            <a:r>
              <a:rPr lang="en-US" dirty="0" smtClean="0"/>
              <a:t>Cathy Sherick: Office of Instruction</a:t>
            </a:r>
            <a:endParaRPr lang="en-US" dirty="0"/>
          </a:p>
        </p:txBody>
      </p:sp>
    </p:spTree>
    <p:extLst>
      <p:ext uri="{BB962C8B-B14F-4D97-AF65-F5344CB8AC3E}">
        <p14:creationId xmlns:p14="http://schemas.microsoft.com/office/powerpoint/2010/main" val="2744802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of these Catalog Changes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Students will be better prepared for CTEC 127 PHP w/SQL 1</a:t>
            </a:r>
          </a:p>
          <a:p>
            <a:r>
              <a:rPr lang="en-US" sz="3600" dirty="0" smtClean="0"/>
              <a:t>Opportunity for students to get more training in MS software (non-open source) environment and earn a MTA 			</a:t>
            </a:r>
          </a:p>
          <a:p>
            <a:r>
              <a:rPr lang="en-US" sz="3600" dirty="0" smtClean="0"/>
              <a:t>More directly addresses a development skill set </a:t>
            </a:r>
          </a:p>
          <a:p>
            <a:r>
              <a:rPr lang="en-US" sz="3600" dirty="0"/>
              <a:t> </a:t>
            </a:r>
            <a:r>
              <a:rPr lang="en-US" sz="3600" dirty="0" smtClean="0"/>
              <a:t>Web Programming Degree causing many problems for students with funding resources</a:t>
            </a:r>
            <a:endParaRPr lang="en-US" sz="3600" dirty="0"/>
          </a:p>
        </p:txBody>
      </p:sp>
    </p:spTree>
    <p:extLst>
      <p:ext uri="{BB962C8B-B14F-4D97-AF65-F5344CB8AC3E}">
        <p14:creationId xmlns:p14="http://schemas.microsoft.com/office/powerpoint/2010/main" val="965493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2998" y="348471"/>
            <a:ext cx="5269896" cy="5726866"/>
          </a:xfrm>
          <a:prstGeom prst="rect">
            <a:avLst/>
          </a:prstGeom>
        </p:spPr>
      </p:pic>
    </p:spTree>
    <p:extLst>
      <p:ext uri="{BB962C8B-B14F-4D97-AF65-F5344CB8AC3E}">
        <p14:creationId xmlns:p14="http://schemas.microsoft.com/office/powerpoint/2010/main" val="2560331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CTEC 135 Microsoft MTA</a:t>
            </a:r>
            <a:br>
              <a:rPr lang="en-US" dirty="0" smtClean="0"/>
            </a:br>
            <a:r>
              <a:rPr lang="en-US" dirty="0" smtClean="0"/>
              <a:t> Software Development with C#</a:t>
            </a:r>
          </a:p>
          <a:p>
            <a:pPr lvl="1"/>
            <a:r>
              <a:rPr lang="en-US" dirty="0" smtClean="0"/>
              <a:t>Can be an elective option for Networking and Computer Support programs at Clark</a:t>
            </a:r>
          </a:p>
          <a:p>
            <a:pPr lvl="1"/>
            <a:r>
              <a:rPr lang="en-US" dirty="0" smtClean="0"/>
              <a:t>Can be used as launching pad for additional MTA Development offerings at Clark </a:t>
            </a:r>
          </a:p>
          <a:p>
            <a:pPr lvl="1"/>
            <a:r>
              <a:rPr lang="en-US" dirty="0" smtClean="0"/>
              <a:t>Requires CTEC 106 or CTEC 121 and CTEC 134 MTA Database Administrator </a:t>
            </a:r>
          </a:p>
          <a:p>
            <a:endParaRPr lang="en-US" dirty="0"/>
          </a:p>
          <a:p>
            <a:endParaRPr lang="en-US" b="1" dirty="0" smtClean="0"/>
          </a:p>
        </p:txBody>
      </p:sp>
      <p:sp>
        <p:nvSpPr>
          <p:cNvPr id="4" name="Title 1"/>
          <p:cNvSpPr txBox="1">
            <a:spLocks/>
          </p:cNvSpPr>
          <p:nvPr/>
        </p:nvSpPr>
        <p:spPr>
          <a:xfrm>
            <a:off x="1981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For 2016-17 Catalog: CTEC 135</a:t>
            </a:r>
            <a:br>
              <a:rPr lang="en-US" dirty="0"/>
            </a:br>
            <a:r>
              <a:rPr lang="en-US" dirty="0"/>
              <a:t>MTA Software Development w/C#</a:t>
            </a:r>
          </a:p>
        </p:txBody>
      </p:sp>
    </p:spTree>
    <p:extLst>
      <p:ext uri="{BB962C8B-B14F-4D97-AF65-F5344CB8AC3E}">
        <p14:creationId xmlns:p14="http://schemas.microsoft.com/office/powerpoint/2010/main" val="1418354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44" y="365125"/>
            <a:ext cx="10848656" cy="1539675"/>
          </a:xfrm>
        </p:spPr>
        <p:txBody>
          <a:bodyPr>
            <a:normAutofit fontScale="90000"/>
          </a:bodyPr>
          <a:lstStyle/>
          <a:p>
            <a:pPr algn="ctr"/>
            <a:r>
              <a:rPr lang="en-US" i="1" dirty="0" smtClean="0"/>
              <a:t>Returning to </a:t>
            </a:r>
            <a:r>
              <a:rPr lang="en-US" dirty="0" smtClean="0"/>
              <a:t>CTEC &amp; Web Development </a:t>
            </a:r>
            <a:br>
              <a:rPr lang="en-US" dirty="0" smtClean="0"/>
            </a:br>
            <a:r>
              <a:rPr lang="en-US" dirty="0" smtClean="0"/>
              <a:t>2016-17 Challenges </a:t>
            </a:r>
            <a:br>
              <a:rPr lang="en-US" dirty="0" smtClean="0"/>
            </a:br>
            <a:r>
              <a:rPr lang="en-US" i="1" dirty="0" smtClean="0"/>
              <a:t>(from earlier in meeting) </a:t>
            </a:r>
            <a:endParaRPr lang="en-US" i="1" dirty="0"/>
          </a:p>
        </p:txBody>
      </p:sp>
      <p:sp>
        <p:nvSpPr>
          <p:cNvPr id="3" name="Content Placeholder 2"/>
          <p:cNvSpPr>
            <a:spLocks noGrp="1"/>
          </p:cNvSpPr>
          <p:nvPr>
            <p:ph idx="1"/>
          </p:nvPr>
        </p:nvSpPr>
        <p:spPr>
          <a:xfrm>
            <a:off x="780469" y="2138027"/>
            <a:ext cx="10515600" cy="4351338"/>
          </a:xfrm>
        </p:spPr>
        <p:txBody>
          <a:bodyPr>
            <a:normAutofit lnSpcReduction="10000"/>
          </a:bodyPr>
          <a:lstStyle/>
          <a:p>
            <a:r>
              <a:rPr lang="en-US" sz="3600" dirty="0" smtClean="0"/>
              <a:t>Need for more qualifying students for CTEC 126 JavaScript &amp; 127 PHP with SQL I</a:t>
            </a:r>
            <a:endParaRPr lang="en-US" sz="3200" dirty="0" smtClean="0"/>
          </a:p>
          <a:p>
            <a:pPr lvl="1"/>
            <a:r>
              <a:rPr lang="en-US" sz="3200" dirty="0" smtClean="0"/>
              <a:t>CTEC 121 Intro Programming and </a:t>
            </a:r>
            <a:br>
              <a:rPr lang="en-US" sz="3200" dirty="0" smtClean="0"/>
            </a:br>
            <a:r>
              <a:rPr lang="en-US" sz="3200" dirty="0" smtClean="0"/>
              <a:t>CTEC 122 HTML Fundamentals prerequisites</a:t>
            </a:r>
            <a:br>
              <a:rPr lang="en-US" sz="3200" dirty="0" smtClean="0"/>
            </a:br>
            <a:r>
              <a:rPr lang="en-US" sz="3200" dirty="0" smtClean="0"/>
              <a:t> </a:t>
            </a:r>
            <a:endParaRPr lang="en-US" sz="3200" dirty="0"/>
          </a:p>
          <a:p>
            <a:r>
              <a:rPr lang="en-US" sz="3600" dirty="0" smtClean="0"/>
              <a:t>Continued Concerns for second year qualified students</a:t>
            </a:r>
          </a:p>
          <a:p>
            <a:pPr marL="685800" lvl="2">
              <a:spcBef>
                <a:spcPts val="1000"/>
              </a:spcBef>
            </a:pPr>
            <a:r>
              <a:rPr lang="en-US" sz="2800" dirty="0" smtClean="0"/>
              <a:t>Responded with Cluster Staging</a:t>
            </a:r>
          </a:p>
          <a:p>
            <a:pPr marL="685800" lvl="2">
              <a:spcBef>
                <a:spcPts val="1000"/>
              </a:spcBef>
            </a:pPr>
            <a:r>
              <a:rPr lang="en-US" sz="2800" dirty="0" smtClean="0"/>
              <a:t>Special Projects for CTEC 2xx web development  classes </a:t>
            </a:r>
            <a:endParaRPr lang="en-US" sz="3600" dirty="0" smtClean="0"/>
          </a:p>
          <a:p>
            <a:pPr marL="0" indent="0">
              <a:buNone/>
            </a:pPr>
            <a:endParaRPr lang="en-US" sz="3600" dirty="0" smtClean="0"/>
          </a:p>
          <a:p>
            <a:pPr marL="0" indent="0">
              <a:buNone/>
            </a:pPr>
            <a:endParaRPr lang="en-US" sz="3600" dirty="0"/>
          </a:p>
          <a:p>
            <a:pPr marL="0" indent="0">
              <a:buNone/>
            </a:pPr>
            <a:endParaRPr lang="en-US" sz="3600" dirty="0" smtClean="0"/>
          </a:p>
          <a:p>
            <a:endParaRPr lang="en-US" sz="3600" dirty="0" smtClean="0"/>
          </a:p>
          <a:p>
            <a:endParaRPr lang="en-US" sz="3600" dirty="0" smtClean="0"/>
          </a:p>
          <a:p>
            <a:endParaRPr lang="en-US" sz="3200" dirty="0" smtClean="0"/>
          </a:p>
        </p:txBody>
      </p:sp>
    </p:spTree>
    <p:extLst>
      <p:ext uri="{BB962C8B-B14F-4D97-AF65-F5344CB8AC3E}">
        <p14:creationId xmlns:p14="http://schemas.microsoft.com/office/powerpoint/2010/main" val="3998139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44" y="365125"/>
            <a:ext cx="10848656" cy="1539675"/>
          </a:xfrm>
        </p:spPr>
        <p:txBody>
          <a:bodyPr>
            <a:normAutofit/>
          </a:bodyPr>
          <a:lstStyle/>
          <a:p>
            <a:pPr algn="ctr"/>
            <a:r>
              <a:rPr lang="en-US" dirty="0" smtClean="0"/>
              <a:t>Solutions for more </a:t>
            </a:r>
            <a:br>
              <a:rPr lang="en-US" dirty="0" smtClean="0"/>
            </a:br>
            <a:r>
              <a:rPr lang="en-US" dirty="0" smtClean="0"/>
              <a:t>CTEC 126 &amp; 127 Qualifiers I </a:t>
            </a:r>
            <a:endParaRPr lang="en-US" dirty="0"/>
          </a:p>
        </p:txBody>
      </p:sp>
      <p:sp>
        <p:nvSpPr>
          <p:cNvPr id="3" name="Content Placeholder 2"/>
          <p:cNvSpPr>
            <a:spLocks noGrp="1"/>
          </p:cNvSpPr>
          <p:nvPr>
            <p:ph idx="1"/>
          </p:nvPr>
        </p:nvSpPr>
        <p:spPr>
          <a:xfrm>
            <a:off x="780469" y="2138027"/>
            <a:ext cx="10515600" cy="4351338"/>
          </a:xfrm>
        </p:spPr>
        <p:txBody>
          <a:bodyPr>
            <a:normAutofit/>
          </a:bodyPr>
          <a:lstStyle/>
          <a:p>
            <a:r>
              <a:rPr lang="en-US" sz="3600" dirty="0" smtClean="0"/>
              <a:t>More sections of CTEC 121 Intro Programming  and CTEC 122 HTML Fundamentals </a:t>
            </a:r>
            <a:br>
              <a:rPr lang="en-US" sz="3600" dirty="0" smtClean="0"/>
            </a:br>
            <a:r>
              <a:rPr lang="en-US" sz="3600" dirty="0" smtClean="0"/>
              <a:t>(budget permitting)</a:t>
            </a:r>
            <a:r>
              <a:rPr lang="en-US" sz="3200" dirty="0" smtClean="0"/>
              <a:t> </a:t>
            </a:r>
            <a:br>
              <a:rPr lang="en-US" sz="3200" dirty="0" smtClean="0"/>
            </a:br>
            <a:endParaRPr lang="en-US" sz="3200" dirty="0" smtClean="0"/>
          </a:p>
          <a:p>
            <a:r>
              <a:rPr lang="en-US" sz="3600" dirty="0" smtClean="0"/>
              <a:t>Impact of PTCS 110 and CTEC  106 will be seen by 2017-18</a:t>
            </a:r>
          </a:p>
          <a:p>
            <a:pPr marL="685800" lvl="2">
              <a:spcBef>
                <a:spcPts val="1000"/>
              </a:spcBef>
            </a:pPr>
            <a:r>
              <a:rPr lang="en-US" sz="2800" dirty="0" smtClean="0"/>
              <a:t>Better access for those interested in Web Coding and Web Coding Careers </a:t>
            </a:r>
          </a:p>
          <a:p>
            <a:pPr marL="0" lvl="1" indent="0">
              <a:spcBef>
                <a:spcPts val="1000"/>
              </a:spcBef>
              <a:buNone/>
            </a:pPr>
            <a:endParaRPr lang="en-US" sz="3600" dirty="0" smtClean="0"/>
          </a:p>
          <a:p>
            <a:pPr marL="0" indent="0">
              <a:buNone/>
            </a:pPr>
            <a:endParaRPr lang="en-US" sz="3600" dirty="0"/>
          </a:p>
          <a:p>
            <a:pPr marL="0" indent="0">
              <a:buNone/>
            </a:pPr>
            <a:endParaRPr lang="en-US" sz="3600" dirty="0" smtClean="0"/>
          </a:p>
          <a:p>
            <a:endParaRPr lang="en-US" sz="3600" dirty="0" smtClean="0"/>
          </a:p>
          <a:p>
            <a:endParaRPr lang="en-US" sz="3600" dirty="0" smtClean="0"/>
          </a:p>
          <a:p>
            <a:endParaRPr lang="en-US" sz="3200" dirty="0" smtClean="0"/>
          </a:p>
        </p:txBody>
      </p:sp>
    </p:spTree>
    <p:extLst>
      <p:ext uri="{BB962C8B-B14F-4D97-AF65-F5344CB8AC3E}">
        <p14:creationId xmlns:p14="http://schemas.microsoft.com/office/powerpoint/2010/main" val="1924686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6888" y="661988"/>
            <a:ext cx="8658225" cy="5534025"/>
          </a:xfrm>
          <a:prstGeom prst="rect">
            <a:avLst/>
          </a:prstGeom>
        </p:spPr>
      </p:pic>
    </p:spTree>
    <p:extLst>
      <p:ext uri="{BB962C8B-B14F-4D97-AF65-F5344CB8AC3E}">
        <p14:creationId xmlns:p14="http://schemas.microsoft.com/office/powerpoint/2010/main" val="2640770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PTCS 110 </a:t>
            </a:r>
            <a:br>
              <a:rPr lang="en-US" dirty="0" smtClean="0"/>
            </a:br>
            <a:r>
              <a:rPr lang="en-US" dirty="0" smtClean="0"/>
              <a:t>Professional Technical Computational Skills</a:t>
            </a:r>
            <a:endParaRPr lang="en-US" dirty="0"/>
          </a:p>
        </p:txBody>
      </p:sp>
      <p:sp>
        <p:nvSpPr>
          <p:cNvPr id="3" name="Content Placeholder 2"/>
          <p:cNvSpPr>
            <a:spLocks noGrp="1"/>
          </p:cNvSpPr>
          <p:nvPr>
            <p:ph idx="1"/>
          </p:nvPr>
        </p:nvSpPr>
        <p:spPr/>
        <p:txBody>
          <a:bodyPr/>
          <a:lstStyle/>
          <a:p>
            <a:pPr marL="0" lvl="0" indent="0">
              <a:buNone/>
            </a:pPr>
            <a:r>
              <a:rPr lang="en-US" dirty="0" smtClean="0"/>
              <a:t>Course to serve as a Computational Gen. Ed requirement </a:t>
            </a:r>
            <a:br>
              <a:rPr lang="en-US" dirty="0" smtClean="0"/>
            </a:br>
            <a:r>
              <a:rPr lang="en-US" dirty="0" smtClean="0"/>
              <a:t>for AAT degrees and is used as a Math 095 alternative prerequisite for the CTEC 121 Introduction to Programming and Problem solving </a:t>
            </a:r>
            <a:br>
              <a:rPr lang="en-US" dirty="0" smtClean="0"/>
            </a:br>
            <a:endParaRPr lang="en-US" b="1" dirty="0"/>
          </a:p>
          <a:p>
            <a:pPr marL="0" lvl="0" indent="0">
              <a:buNone/>
            </a:pPr>
            <a:r>
              <a:rPr lang="en-US" dirty="0" smtClean="0"/>
              <a:t>Course Description: </a:t>
            </a:r>
            <a:r>
              <a:rPr lang="en-US" altLang="en-US" dirty="0" bmk="Course_Desc">
                <a:latin typeface="Arial" panose="020B0604020202020204" pitchFamily="34" charset="0"/>
                <a:ea typeface="Times New Roman" panose="02020603050405020304" pitchFamily="18" charset="0"/>
                <a:cs typeface="Arial" panose="020B0604020202020204" pitchFamily="34" charset="0"/>
              </a:rPr>
              <a:t>This is a math course intended for students enrolled in career technical education programs. It </a:t>
            </a:r>
            <a:r>
              <a:rPr lang="en-US" altLang="en-US" dirty="0" smtClean="0" bmk="Course_Desc">
                <a:latin typeface="Arial" panose="020B0604020202020204" pitchFamily="34" charset="0"/>
                <a:ea typeface="Times New Roman" panose="02020603050405020304" pitchFamily="18" charset="0"/>
                <a:cs typeface="Arial" panose="020B0604020202020204" pitchFamily="34" charset="0"/>
              </a:rPr>
              <a:t>includes </a:t>
            </a:r>
            <a:r>
              <a:rPr lang="en-US" altLang="en-US" dirty="0" bmk="Course_Desc">
                <a:latin typeface="Arial" panose="020B0604020202020204" pitchFamily="34" charset="0"/>
                <a:ea typeface="Times New Roman" panose="02020603050405020304" pitchFamily="18" charset="0"/>
                <a:cs typeface="Arial" panose="020B0604020202020204" pitchFamily="34" charset="0"/>
              </a:rPr>
              <a:t>topics from algebra, geometry, statistics, inductive reasoning and trigonometry with an emphasis on applications and measurement.</a:t>
            </a:r>
            <a:r>
              <a:rPr lang="en-US" altLang="en-US" dirty="0">
                <a:latin typeface="Arial" panose="020B0604020202020204" pitchFamily="34" charset="0"/>
                <a:ea typeface="Times New Roman" panose="02020603050405020304" pitchFamily="18" charset="0"/>
                <a:cs typeface="Arial" panose="020B0604020202020204" pitchFamily="34" charset="0"/>
              </a:rPr>
              <a:t> </a:t>
            </a:r>
            <a:endParaRPr lang="en-US" altLang="en-US" sz="5400" dirty="0">
              <a:latin typeface="Arial" panose="020B0604020202020204" pitchFamily="34" charset="0"/>
            </a:endParaRPr>
          </a:p>
          <a:p>
            <a:pPr marL="0" indent="0">
              <a:buNone/>
            </a:pPr>
            <a:endParaRPr lang="en-US" dirty="0" smtClean="0"/>
          </a:p>
        </p:txBody>
      </p:sp>
    </p:spTree>
    <p:extLst>
      <p:ext uri="{BB962C8B-B14F-4D97-AF65-F5344CB8AC3E}">
        <p14:creationId xmlns:p14="http://schemas.microsoft.com/office/powerpoint/2010/main" val="660319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2016-17 Catalog: CTEC 112 </a:t>
            </a:r>
            <a:br>
              <a:rPr lang="en-US" dirty="0" smtClean="0"/>
            </a:br>
            <a:r>
              <a:rPr lang="en-US" dirty="0" smtClean="0"/>
              <a:t>Programming Essentials</a:t>
            </a:r>
            <a:endParaRPr lang="en-US" dirty="0"/>
          </a:p>
        </p:txBody>
      </p:sp>
      <p:sp>
        <p:nvSpPr>
          <p:cNvPr id="3" name="Content Placeholder 2"/>
          <p:cNvSpPr>
            <a:spLocks noGrp="1"/>
          </p:cNvSpPr>
          <p:nvPr>
            <p:ph idx="1"/>
          </p:nvPr>
        </p:nvSpPr>
        <p:spPr/>
        <p:txBody>
          <a:bodyPr/>
          <a:lstStyle/>
          <a:p>
            <a:r>
              <a:rPr lang="en-US" dirty="0" smtClean="0"/>
              <a:t>A programming class without a low computational prerequisite that will feature hands on but lots on literacy and programming awareness.  </a:t>
            </a:r>
            <a:endParaRPr lang="en-US" dirty="0"/>
          </a:p>
          <a:p>
            <a:r>
              <a:rPr lang="en-US" dirty="0" smtClean="0"/>
              <a:t>Initial Text and tools are the Fluency with Information Technology Model of the National Research Council emphasizing skills, concepts and capabilities and problem solving</a:t>
            </a:r>
          </a:p>
          <a:p>
            <a:pPr lvl="1"/>
            <a:endParaRPr lang="en-US" dirty="0" smtClean="0"/>
          </a:p>
          <a:p>
            <a:endParaRPr lang="en-US" dirty="0" smtClean="0"/>
          </a:p>
        </p:txBody>
      </p:sp>
    </p:spTree>
    <p:extLst>
      <p:ext uri="{BB962C8B-B14F-4D97-AF65-F5344CB8AC3E}">
        <p14:creationId xmlns:p14="http://schemas.microsoft.com/office/powerpoint/2010/main" val="3113248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Roles of CTEC 112 </a:t>
            </a:r>
            <a:br>
              <a:rPr lang="en-US" dirty="0" smtClean="0"/>
            </a:br>
            <a:r>
              <a:rPr lang="en-US" dirty="0" smtClean="0"/>
              <a:t>Programming Essentials</a:t>
            </a:r>
            <a:endParaRPr lang="en-US" dirty="0"/>
          </a:p>
        </p:txBody>
      </p:sp>
      <p:sp>
        <p:nvSpPr>
          <p:cNvPr id="3" name="Content Placeholder 2"/>
          <p:cNvSpPr>
            <a:spLocks noGrp="1"/>
          </p:cNvSpPr>
          <p:nvPr>
            <p:ph idx="1"/>
          </p:nvPr>
        </p:nvSpPr>
        <p:spPr/>
        <p:txBody>
          <a:bodyPr>
            <a:normAutofit/>
          </a:bodyPr>
          <a:lstStyle/>
          <a:p>
            <a:r>
              <a:rPr lang="en-US" dirty="0" smtClean="0"/>
              <a:t>Serve as a required class for the Computer Support AAT program</a:t>
            </a:r>
          </a:p>
          <a:p>
            <a:r>
              <a:rPr lang="en-US" dirty="0" smtClean="0"/>
              <a:t>Will serve as another prerequisite option for </a:t>
            </a:r>
          </a:p>
          <a:p>
            <a:pPr lvl="1"/>
            <a:r>
              <a:rPr lang="en-US" dirty="0" smtClean="0"/>
              <a:t>CTEC 126 JavaScript</a:t>
            </a:r>
          </a:p>
          <a:p>
            <a:pPr lvl="1"/>
            <a:r>
              <a:rPr lang="en-US" dirty="0" smtClean="0"/>
              <a:t>CTEC 127 PHP with SQL I </a:t>
            </a:r>
          </a:p>
          <a:p>
            <a:pPr lvl="1"/>
            <a:r>
              <a:rPr lang="en-US" dirty="0" smtClean="0"/>
              <a:t>New CTEC 135 MTA Software Development </a:t>
            </a:r>
          </a:p>
          <a:p>
            <a:pPr marL="457200" lvl="1" indent="0">
              <a:buNone/>
            </a:pPr>
            <a:r>
              <a:rPr lang="en-US" dirty="0" smtClean="0"/>
              <a:t>Giving more students opportunity to get access to learn coding and programming </a:t>
            </a:r>
          </a:p>
          <a:p>
            <a:pPr lvl="1"/>
            <a:endParaRPr lang="en-US" dirty="0" smtClean="0"/>
          </a:p>
          <a:p>
            <a:endParaRPr lang="en-US" dirty="0" smtClean="0"/>
          </a:p>
        </p:txBody>
      </p:sp>
    </p:spTree>
    <p:extLst>
      <p:ext uri="{BB962C8B-B14F-4D97-AF65-F5344CB8AC3E}">
        <p14:creationId xmlns:p14="http://schemas.microsoft.com/office/powerpoint/2010/main" val="75733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 2016-17 Catalog: CTEC </a:t>
            </a:r>
            <a:r>
              <a:rPr lang="en-US" dirty="0" smtClean="0"/>
              <a:t>112 </a:t>
            </a:r>
            <a:br>
              <a:rPr lang="en-US" dirty="0" smtClean="0"/>
            </a:br>
            <a:r>
              <a:rPr lang="en-US" dirty="0" smtClean="0"/>
              <a:t>Programming Essentials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Course Description: </a:t>
            </a:r>
            <a:r>
              <a:rPr lang="en-US" dirty="0"/>
              <a:t>Course provides a participatory overview of essential foundational information technology and computer programming concepts. Topics include computing as a creative activity, abstraction, principles of computer operations, debugging, algorithmic thinking and problem solving, programming functions and operations, iteration principles, ethics in computing and the limitations of computing. Students will design and code simple programs </a:t>
            </a:r>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967079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1474" y="1488807"/>
            <a:ext cx="7909560" cy="4478149"/>
          </a:xfrm>
          <a:prstGeom prst="rect">
            <a:avLst/>
          </a:prstGeom>
        </p:spPr>
        <p:txBody>
          <a:bodyPr wrap="square">
            <a:spAutoFit/>
          </a:bodyPr>
          <a:lstStyle/>
          <a:p>
            <a:pPr lvl="0">
              <a:lnSpc>
                <a:spcPct val="200000"/>
              </a:lnSpc>
            </a:pPr>
            <a:r>
              <a:rPr lang="en-US" sz="3600" dirty="0" smtClean="0"/>
              <a:t>Robert Hughes w/Bruce </a:t>
            </a:r>
            <a:r>
              <a:rPr lang="en-US" sz="3600" dirty="0" err="1" smtClean="0"/>
              <a:t>Elgort</a:t>
            </a:r>
            <a:endParaRPr lang="en-US" sz="3600" dirty="0"/>
          </a:p>
          <a:p>
            <a:pPr marL="571500" lvl="0" indent="-571500">
              <a:lnSpc>
                <a:spcPct val="200000"/>
              </a:lnSpc>
              <a:buFont typeface="Arial"/>
              <a:buChar char="•"/>
            </a:pPr>
            <a:r>
              <a:rPr lang="en-US" sz="3600" dirty="0" smtClean="0"/>
              <a:t>Enrollment</a:t>
            </a:r>
          </a:p>
          <a:p>
            <a:pPr marL="571500" lvl="0" indent="-571500">
              <a:lnSpc>
                <a:spcPct val="200000"/>
              </a:lnSpc>
              <a:buFont typeface="Arial"/>
              <a:buChar char="•"/>
            </a:pPr>
            <a:r>
              <a:rPr lang="en-US" sz="3600" dirty="0" smtClean="0"/>
              <a:t>Activities and Student Success</a:t>
            </a:r>
            <a:r>
              <a:rPr lang="en-US" dirty="0"/>
              <a:t/>
            </a:r>
            <a:br>
              <a:rPr lang="en-US" dirty="0"/>
            </a:br>
            <a:endParaRPr lang="en-US" dirty="0"/>
          </a:p>
          <a:p>
            <a:endParaRPr lang="en-US" dirty="0"/>
          </a:p>
        </p:txBody>
      </p:sp>
      <p:sp>
        <p:nvSpPr>
          <p:cNvPr id="5" name="Title 1"/>
          <p:cNvSpPr>
            <a:spLocks noGrp="1"/>
          </p:cNvSpPr>
          <p:nvPr>
            <p:ph type="title"/>
          </p:nvPr>
        </p:nvSpPr>
        <p:spPr>
          <a:xfrm>
            <a:off x="1889760" y="457200"/>
            <a:ext cx="8229600" cy="1143000"/>
          </a:xfrm>
        </p:spPr>
        <p:txBody>
          <a:bodyPr>
            <a:normAutofit/>
          </a:bodyPr>
          <a:lstStyle/>
          <a:p>
            <a:pPr lvl="0"/>
            <a:r>
              <a:rPr lang="en-US" dirty="0"/>
              <a:t>Director/division chair </a:t>
            </a:r>
            <a:r>
              <a:rPr lang="en-US" dirty="0" smtClean="0"/>
              <a:t>Report I </a:t>
            </a:r>
            <a:endParaRPr lang="en-US" dirty="0"/>
          </a:p>
        </p:txBody>
      </p:sp>
    </p:spTree>
    <p:extLst>
      <p:ext uri="{BB962C8B-B14F-4D97-AF65-F5344CB8AC3E}">
        <p14:creationId xmlns:p14="http://schemas.microsoft.com/office/powerpoint/2010/main" val="3841931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44" y="365125"/>
            <a:ext cx="10848656" cy="1539675"/>
          </a:xfrm>
        </p:spPr>
        <p:txBody>
          <a:bodyPr>
            <a:normAutofit fontScale="90000"/>
          </a:bodyPr>
          <a:lstStyle/>
          <a:p>
            <a:pPr algn="ctr"/>
            <a:r>
              <a:rPr lang="en-US" dirty="0" smtClean="0"/>
              <a:t>Solutions for more </a:t>
            </a:r>
            <a:br>
              <a:rPr lang="en-US" dirty="0" smtClean="0"/>
            </a:br>
            <a:r>
              <a:rPr lang="en-US" dirty="0" smtClean="0"/>
              <a:t>CTEC 126 JavaScript &amp; 127 PHP Qualifiers II </a:t>
            </a:r>
            <a:endParaRPr lang="en-US" dirty="0"/>
          </a:p>
        </p:txBody>
      </p:sp>
      <p:sp>
        <p:nvSpPr>
          <p:cNvPr id="3" name="Content Placeholder 2"/>
          <p:cNvSpPr>
            <a:spLocks noGrp="1"/>
          </p:cNvSpPr>
          <p:nvPr>
            <p:ph idx="1"/>
          </p:nvPr>
        </p:nvSpPr>
        <p:spPr>
          <a:xfrm>
            <a:off x="780469" y="2138027"/>
            <a:ext cx="10515600" cy="4351338"/>
          </a:xfrm>
        </p:spPr>
        <p:txBody>
          <a:bodyPr>
            <a:normAutofit fontScale="92500" lnSpcReduction="10000"/>
          </a:bodyPr>
          <a:lstStyle/>
          <a:p>
            <a:pPr marL="228600" lvl="1">
              <a:spcBef>
                <a:spcPts val="1000"/>
              </a:spcBef>
            </a:pPr>
            <a:r>
              <a:rPr lang="en-US" sz="3600" dirty="0"/>
              <a:t>Connect and Inform options to CSE students currently pursuing Computer and Electrical Engineering about CTEC options</a:t>
            </a:r>
          </a:p>
          <a:p>
            <a:pPr marL="1028700" lvl="2" indent="-571500">
              <a:spcBef>
                <a:spcPts val="1000"/>
              </a:spcBef>
            </a:pPr>
            <a:r>
              <a:rPr lang="en-US" sz="3200" dirty="0" smtClean="0"/>
              <a:t>Collaborate </a:t>
            </a:r>
            <a:r>
              <a:rPr lang="en-US" sz="3200" dirty="0"/>
              <a:t>with CSE </a:t>
            </a:r>
            <a:r>
              <a:rPr lang="en-US" sz="3200" dirty="0" smtClean="0"/>
              <a:t>faculty and advisement</a:t>
            </a:r>
          </a:p>
          <a:p>
            <a:pPr marL="571500" lvl="1" indent="-571500">
              <a:spcBef>
                <a:spcPts val="1000"/>
              </a:spcBef>
            </a:pPr>
            <a:r>
              <a:rPr lang="en-US" sz="3600" dirty="0" smtClean="0"/>
              <a:t>Market to Community </a:t>
            </a:r>
          </a:p>
          <a:p>
            <a:pPr marL="1028700" lvl="2" indent="-571500">
              <a:spcBef>
                <a:spcPts val="1000"/>
              </a:spcBef>
            </a:pPr>
            <a:r>
              <a:rPr lang="en-US" sz="3200" dirty="0" smtClean="0"/>
              <a:t>WSUV CM&amp;DC grads </a:t>
            </a:r>
          </a:p>
          <a:p>
            <a:pPr marL="1028700" lvl="2" indent="-571500">
              <a:spcBef>
                <a:spcPts val="1000"/>
              </a:spcBef>
            </a:pPr>
            <a:r>
              <a:rPr lang="en-US" sz="3200" dirty="0" smtClean="0"/>
              <a:t>Industry </a:t>
            </a:r>
          </a:p>
          <a:p>
            <a:pPr marL="1028700" lvl="2" indent="-571500">
              <a:spcBef>
                <a:spcPts val="1000"/>
              </a:spcBef>
            </a:pPr>
            <a:r>
              <a:rPr lang="en-US" sz="3200" dirty="0" smtClean="0"/>
              <a:t>Consider possible staging of these and qualifying classes online or hybrid  </a:t>
            </a:r>
          </a:p>
          <a:p>
            <a:pPr marL="1028700" lvl="2" indent="-571500">
              <a:spcBef>
                <a:spcPts val="1000"/>
              </a:spcBef>
            </a:pPr>
            <a:endParaRPr lang="en-US" sz="3200" dirty="0"/>
          </a:p>
          <a:p>
            <a:pPr marL="0" lvl="1" indent="0">
              <a:spcBef>
                <a:spcPts val="1000"/>
              </a:spcBef>
              <a:buNone/>
            </a:pPr>
            <a:endParaRPr lang="en-US" sz="3600" dirty="0" smtClean="0"/>
          </a:p>
          <a:p>
            <a:pPr marL="0" indent="0">
              <a:buNone/>
            </a:pPr>
            <a:endParaRPr lang="en-US" sz="3600" dirty="0"/>
          </a:p>
          <a:p>
            <a:pPr marL="0" indent="0">
              <a:buNone/>
            </a:pPr>
            <a:endParaRPr lang="en-US" sz="3600" dirty="0" smtClean="0"/>
          </a:p>
          <a:p>
            <a:endParaRPr lang="en-US" sz="3600" dirty="0" smtClean="0"/>
          </a:p>
          <a:p>
            <a:endParaRPr lang="en-US" sz="3600" dirty="0" smtClean="0"/>
          </a:p>
          <a:p>
            <a:endParaRPr lang="en-US" sz="3200" dirty="0" smtClean="0"/>
          </a:p>
        </p:txBody>
      </p:sp>
    </p:spTree>
    <p:extLst>
      <p:ext uri="{BB962C8B-B14F-4D97-AF65-F5344CB8AC3E}">
        <p14:creationId xmlns:p14="http://schemas.microsoft.com/office/powerpoint/2010/main" val="1098289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44" y="365125"/>
            <a:ext cx="10848656" cy="1539675"/>
          </a:xfrm>
        </p:spPr>
        <p:txBody>
          <a:bodyPr>
            <a:normAutofit/>
          </a:bodyPr>
          <a:lstStyle/>
          <a:p>
            <a:pPr algn="ctr"/>
            <a:r>
              <a:rPr lang="en-US" dirty="0" smtClean="0"/>
              <a:t>Staging and Content Concerns</a:t>
            </a:r>
            <a:br>
              <a:rPr lang="en-US" dirty="0" smtClean="0"/>
            </a:br>
            <a:r>
              <a:rPr lang="en-US" dirty="0" smtClean="0"/>
              <a:t>CTEC 227, 228 &amp; 260 Classes</a:t>
            </a:r>
            <a:endParaRPr lang="en-US" dirty="0"/>
          </a:p>
        </p:txBody>
      </p:sp>
      <p:sp>
        <p:nvSpPr>
          <p:cNvPr id="3" name="Content Placeholder 2"/>
          <p:cNvSpPr>
            <a:spLocks noGrp="1"/>
          </p:cNvSpPr>
          <p:nvPr>
            <p:ph idx="1"/>
          </p:nvPr>
        </p:nvSpPr>
        <p:spPr>
          <a:xfrm>
            <a:off x="780469" y="2138027"/>
            <a:ext cx="10515600" cy="4351338"/>
          </a:xfrm>
        </p:spPr>
        <p:txBody>
          <a:bodyPr>
            <a:normAutofit/>
          </a:bodyPr>
          <a:lstStyle/>
          <a:p>
            <a:pPr marL="457200" lvl="1" indent="-457200">
              <a:spcBef>
                <a:spcPts val="1000"/>
              </a:spcBef>
            </a:pPr>
            <a:r>
              <a:rPr lang="en-US" sz="3600" dirty="0" smtClean="0"/>
              <a:t>In 2014-16 Students and curriculum have benefited from necessary customized  approach (CTEC 290  Special Projects) for offering classes to completers</a:t>
            </a:r>
          </a:p>
          <a:p>
            <a:pPr marL="914400" lvl="2" indent="-457200">
              <a:spcBef>
                <a:spcPts val="1000"/>
              </a:spcBef>
            </a:pPr>
            <a:r>
              <a:rPr lang="en-US" sz="3200" dirty="0" smtClean="0"/>
              <a:t>Confirmed that our students are diverse in backgrounds, skills and goals</a:t>
            </a:r>
          </a:p>
          <a:p>
            <a:pPr marL="914400" lvl="2" indent="-457200">
              <a:spcBef>
                <a:spcPts val="1000"/>
              </a:spcBef>
            </a:pPr>
            <a:r>
              <a:rPr lang="en-US" sz="3200" dirty="0" smtClean="0"/>
              <a:t>We’ve learned that advanced topics are still needed but perhaps </a:t>
            </a:r>
            <a:r>
              <a:rPr lang="en-US" sz="3200" b="1" dirty="0" smtClean="0"/>
              <a:t>both</a:t>
            </a:r>
            <a:r>
              <a:rPr lang="en-US" sz="3200" dirty="0" smtClean="0"/>
              <a:t> API and WordPress Dev </a:t>
            </a:r>
            <a:r>
              <a:rPr lang="en-US" sz="3200" dirty="0" err="1" smtClean="0"/>
              <a:t>clases</a:t>
            </a:r>
            <a:r>
              <a:rPr lang="en-US" sz="3200" dirty="0" smtClean="0"/>
              <a:t> </a:t>
            </a:r>
            <a:br>
              <a:rPr lang="en-US" sz="3200" dirty="0" smtClean="0"/>
            </a:br>
            <a:r>
              <a:rPr lang="en-US" sz="3200" dirty="0" smtClean="0"/>
              <a:t>are not absolutely necessary</a:t>
            </a:r>
          </a:p>
          <a:p>
            <a:pPr marL="0" lvl="1" indent="0">
              <a:spcBef>
                <a:spcPts val="1000"/>
              </a:spcBef>
              <a:buNone/>
            </a:pPr>
            <a:endParaRPr lang="en-US" sz="3600" dirty="0" smtClean="0"/>
          </a:p>
          <a:p>
            <a:pPr marL="0" lvl="1" indent="0">
              <a:spcBef>
                <a:spcPts val="1000"/>
              </a:spcBef>
              <a:buNone/>
            </a:pPr>
            <a:endParaRPr lang="en-US" sz="3600" dirty="0"/>
          </a:p>
          <a:p>
            <a:pPr marL="0" lvl="1" indent="0">
              <a:spcBef>
                <a:spcPts val="1000"/>
              </a:spcBef>
              <a:buNone/>
            </a:pPr>
            <a:endParaRPr lang="en-US" sz="3600" dirty="0" smtClean="0"/>
          </a:p>
          <a:p>
            <a:pPr marL="914400" lvl="2" indent="-457200">
              <a:spcBef>
                <a:spcPts val="1000"/>
              </a:spcBef>
            </a:pPr>
            <a:endParaRPr lang="en-US" sz="3200" dirty="0"/>
          </a:p>
          <a:p>
            <a:pPr marL="0" lvl="1" indent="0">
              <a:spcBef>
                <a:spcPts val="1000"/>
              </a:spcBef>
              <a:buNone/>
            </a:pPr>
            <a:endParaRPr lang="en-US" sz="3600" dirty="0" smtClean="0"/>
          </a:p>
          <a:p>
            <a:pPr marL="0" indent="0">
              <a:buNone/>
            </a:pPr>
            <a:endParaRPr lang="en-US" sz="3600" dirty="0"/>
          </a:p>
          <a:p>
            <a:pPr marL="0" indent="0">
              <a:buNone/>
            </a:pPr>
            <a:endParaRPr lang="en-US" sz="3600" dirty="0" smtClean="0"/>
          </a:p>
          <a:p>
            <a:endParaRPr lang="en-US" sz="3600" dirty="0" smtClean="0"/>
          </a:p>
          <a:p>
            <a:endParaRPr lang="en-US" sz="3600" dirty="0" smtClean="0"/>
          </a:p>
          <a:p>
            <a:endParaRPr lang="en-US" sz="3200" dirty="0" smtClean="0"/>
          </a:p>
        </p:txBody>
      </p:sp>
    </p:spTree>
    <p:extLst>
      <p:ext uri="{BB962C8B-B14F-4D97-AF65-F5344CB8AC3E}">
        <p14:creationId xmlns:p14="http://schemas.microsoft.com/office/powerpoint/2010/main" val="1821701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Addressing Solutions for 2017-18 Catalog I</a:t>
            </a:r>
            <a:br>
              <a:rPr lang="en-US" dirty="0" smtClean="0"/>
            </a:br>
            <a:r>
              <a:rPr lang="en-US" dirty="0" smtClean="0"/>
              <a:t>New Course: CTEC 265 Applied Web Development  </a:t>
            </a:r>
            <a:endParaRPr lang="en-US" dirty="0"/>
          </a:p>
        </p:txBody>
      </p:sp>
      <p:sp>
        <p:nvSpPr>
          <p:cNvPr id="3" name="Content Placeholder 2"/>
          <p:cNvSpPr>
            <a:spLocks noGrp="1"/>
          </p:cNvSpPr>
          <p:nvPr>
            <p:ph idx="1"/>
          </p:nvPr>
        </p:nvSpPr>
        <p:spPr/>
        <p:txBody>
          <a:bodyPr>
            <a:normAutofit/>
          </a:bodyPr>
          <a:lstStyle/>
          <a:p>
            <a:r>
              <a:rPr lang="en-US" dirty="0" smtClean="0"/>
              <a:t>Combine CTEC 228 API and CTEC 260 WordPress II (Development)</a:t>
            </a:r>
          </a:p>
          <a:p>
            <a:pPr lvl="1"/>
            <a:r>
              <a:rPr lang="en-US" dirty="0" smtClean="0"/>
              <a:t>Strong intersection of these courses </a:t>
            </a:r>
          </a:p>
          <a:p>
            <a:pPr lvl="1"/>
            <a:r>
              <a:rPr lang="en-US" dirty="0" smtClean="0"/>
              <a:t>Will address students creating APIs and WordPress elements</a:t>
            </a:r>
          </a:p>
          <a:p>
            <a:pPr lvl="1"/>
            <a:r>
              <a:rPr lang="en-US" dirty="0" smtClean="0"/>
              <a:t> Will expand on student’s core skills in JavaScript and PHP </a:t>
            </a:r>
          </a:p>
          <a:p>
            <a:pPr lvl="1"/>
            <a:r>
              <a:rPr lang="en-US" dirty="0" smtClean="0"/>
              <a:t> Combined class solution will still address major outcomes covered in both current classes </a:t>
            </a:r>
          </a:p>
          <a:p>
            <a:pPr lvl="1"/>
            <a:r>
              <a:rPr lang="en-US" dirty="0" smtClean="0"/>
              <a:t>Will reduce credits by 5 to be made up with HDEV 200 and new course CTEC 295 Web Skills Portfolio</a:t>
            </a:r>
          </a:p>
          <a:p>
            <a:endParaRPr lang="en-US" dirty="0" smtClean="0"/>
          </a:p>
        </p:txBody>
      </p:sp>
    </p:spTree>
    <p:extLst>
      <p:ext uri="{BB962C8B-B14F-4D97-AF65-F5344CB8AC3E}">
        <p14:creationId xmlns:p14="http://schemas.microsoft.com/office/powerpoint/2010/main" val="3925380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Addressing Solutions for </a:t>
            </a:r>
            <a:br>
              <a:rPr lang="en-US" dirty="0" smtClean="0"/>
            </a:br>
            <a:r>
              <a:rPr lang="en-US" dirty="0" smtClean="0"/>
              <a:t>2017-18 Catalog I Addition of HDEV 200</a:t>
            </a:r>
            <a:endParaRPr lang="en-US" dirty="0"/>
          </a:p>
        </p:txBody>
      </p:sp>
      <p:sp>
        <p:nvSpPr>
          <p:cNvPr id="3" name="Content Placeholder 2"/>
          <p:cNvSpPr>
            <a:spLocks noGrp="1"/>
          </p:cNvSpPr>
          <p:nvPr>
            <p:ph idx="1"/>
          </p:nvPr>
        </p:nvSpPr>
        <p:spPr/>
        <p:txBody>
          <a:bodyPr>
            <a:normAutofit/>
          </a:bodyPr>
          <a:lstStyle/>
          <a:p>
            <a:r>
              <a:rPr lang="en-US" dirty="0" smtClean="0"/>
              <a:t>HDEV 200 Professional Development</a:t>
            </a:r>
          </a:p>
          <a:p>
            <a:pPr lvl="1"/>
            <a:r>
              <a:rPr lang="en-US" dirty="0" smtClean="0"/>
              <a:t>“Soft Skills” content by professionals focused on this area</a:t>
            </a:r>
          </a:p>
          <a:p>
            <a:pPr lvl="1"/>
            <a:r>
              <a:rPr lang="en-US" dirty="0" smtClean="0"/>
              <a:t>Service Role for CTEC 199 Co-op Internship</a:t>
            </a:r>
            <a:br>
              <a:rPr lang="en-US" dirty="0" smtClean="0"/>
            </a:br>
            <a:r>
              <a:rPr lang="en-US" dirty="0" smtClean="0"/>
              <a:t>(Allows reduced manageable hours for internship experiences)</a:t>
            </a:r>
          </a:p>
          <a:p>
            <a:pPr lvl="1"/>
            <a:r>
              <a:rPr lang="en-US" dirty="0" smtClean="0"/>
              <a:t> Can allow Capstone and other classes to focus on tech related skillsets</a:t>
            </a:r>
          </a:p>
          <a:p>
            <a:pPr lvl="1"/>
            <a:r>
              <a:rPr lang="en-US" dirty="0" smtClean="0"/>
              <a:t>Opportunity for learning communities &amp; linked class with </a:t>
            </a:r>
            <a:br>
              <a:rPr lang="en-US" dirty="0" smtClean="0"/>
            </a:br>
            <a:r>
              <a:rPr lang="en-US" dirty="0" smtClean="0"/>
              <a:t>CGT 106 Social Media Exploration </a:t>
            </a:r>
          </a:p>
          <a:p>
            <a:pPr lvl="1"/>
            <a:r>
              <a:rPr lang="en-US" dirty="0" smtClean="0"/>
              <a:t>Also complements students who take CGT 214 Professional Practices</a:t>
            </a:r>
          </a:p>
          <a:p>
            <a:endParaRPr lang="en-US" dirty="0" smtClean="0"/>
          </a:p>
        </p:txBody>
      </p:sp>
    </p:spTree>
    <p:extLst>
      <p:ext uri="{BB962C8B-B14F-4D97-AF65-F5344CB8AC3E}">
        <p14:creationId xmlns:p14="http://schemas.microsoft.com/office/powerpoint/2010/main" val="3016222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Addressing Solutions for </a:t>
            </a:r>
            <a:br>
              <a:rPr lang="en-US" dirty="0" smtClean="0"/>
            </a:br>
            <a:r>
              <a:rPr lang="en-US" dirty="0" smtClean="0"/>
              <a:t>2017-18 Catalog III Addition of CTEC 293</a:t>
            </a:r>
            <a:endParaRPr lang="en-US" dirty="0"/>
          </a:p>
        </p:txBody>
      </p:sp>
      <p:sp>
        <p:nvSpPr>
          <p:cNvPr id="3" name="Content Placeholder 2"/>
          <p:cNvSpPr>
            <a:spLocks noGrp="1"/>
          </p:cNvSpPr>
          <p:nvPr>
            <p:ph idx="1"/>
          </p:nvPr>
        </p:nvSpPr>
        <p:spPr/>
        <p:txBody>
          <a:bodyPr>
            <a:normAutofit/>
          </a:bodyPr>
          <a:lstStyle/>
          <a:p>
            <a:r>
              <a:rPr lang="en-US" dirty="0" smtClean="0"/>
              <a:t>CTEC 293 Web Skills Portfolio</a:t>
            </a:r>
          </a:p>
          <a:p>
            <a:pPr lvl="1"/>
            <a:r>
              <a:rPr lang="en-US" dirty="0" smtClean="0"/>
              <a:t>Three credit Class will be staged as one on one </a:t>
            </a:r>
            <a:br>
              <a:rPr lang="en-US" dirty="0" smtClean="0"/>
            </a:br>
            <a:r>
              <a:rPr lang="en-US" dirty="0" smtClean="0"/>
              <a:t>or arranged with group with other enrolled students </a:t>
            </a:r>
          </a:p>
          <a:p>
            <a:pPr lvl="1"/>
            <a:r>
              <a:rPr lang="en-US" dirty="0" smtClean="0"/>
              <a:t>Focus will be on individual skills and coding portfolio development</a:t>
            </a:r>
          </a:p>
          <a:p>
            <a:pPr marL="0" indent="0">
              <a:buNone/>
            </a:pPr>
            <a:endParaRPr lang="en-US" dirty="0" smtClean="0"/>
          </a:p>
        </p:txBody>
      </p:sp>
    </p:spTree>
    <p:extLst>
      <p:ext uri="{BB962C8B-B14F-4D97-AF65-F5344CB8AC3E}">
        <p14:creationId xmlns:p14="http://schemas.microsoft.com/office/powerpoint/2010/main" val="3878518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6-02 at 3.40.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793" y="0"/>
            <a:ext cx="5305530" cy="6858000"/>
          </a:xfrm>
          <a:prstGeom prst="rect">
            <a:avLst/>
          </a:prstGeom>
        </p:spPr>
      </p:pic>
    </p:spTree>
    <p:extLst>
      <p:ext uri="{BB962C8B-B14F-4D97-AF65-F5344CB8AC3E}">
        <p14:creationId xmlns:p14="http://schemas.microsoft.com/office/powerpoint/2010/main" val="1865031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938028"/>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smtClean="0"/>
              <a:t>Follow up Items?</a:t>
            </a:r>
          </a:p>
          <a:p>
            <a:pPr algn="ctr"/>
            <a:endParaRPr lang="en-US" sz="6000" dirty="0"/>
          </a:p>
          <a:p>
            <a:pPr algn="ctr"/>
            <a:r>
              <a:rPr lang="en-US" sz="6000" dirty="0" smtClean="0"/>
              <a:t>Fall Meeting? </a:t>
            </a:r>
            <a:endParaRPr lang="en-US" sz="6000" dirty="0"/>
          </a:p>
        </p:txBody>
      </p:sp>
    </p:spTree>
    <p:extLst>
      <p:ext uri="{BB962C8B-B14F-4D97-AF65-F5344CB8AC3E}">
        <p14:creationId xmlns:p14="http://schemas.microsoft.com/office/powerpoint/2010/main" val="2930489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7356" y="1264088"/>
            <a:ext cx="10408027" cy="3490791"/>
          </a:xfrm>
          <a:prstGeom prst="rect">
            <a:avLst/>
          </a:prstGeom>
        </p:spPr>
      </p:pic>
      <p:sp>
        <p:nvSpPr>
          <p:cNvPr id="2" name="TextBox 1"/>
          <p:cNvSpPr txBox="1"/>
          <p:nvPr/>
        </p:nvSpPr>
        <p:spPr>
          <a:xfrm>
            <a:off x="837356" y="636813"/>
            <a:ext cx="9372600" cy="369332"/>
          </a:xfrm>
          <a:prstGeom prst="rect">
            <a:avLst/>
          </a:prstGeom>
          <a:noFill/>
        </p:spPr>
        <p:txBody>
          <a:bodyPr wrap="square" rtlCol="0">
            <a:spAutoFit/>
          </a:bodyPr>
          <a:lstStyle/>
          <a:p>
            <a:r>
              <a:rPr lang="en-US" dirty="0" smtClean="0"/>
              <a:t>As Presented during the Fall 2014 WDD Program Advisory </a:t>
            </a:r>
            <a:endParaRPr lang="en-US" dirty="0"/>
          </a:p>
        </p:txBody>
      </p:sp>
    </p:spTree>
    <p:extLst>
      <p:ext uri="{BB962C8B-B14F-4D97-AF65-F5344CB8AC3E}">
        <p14:creationId xmlns:p14="http://schemas.microsoft.com/office/powerpoint/2010/main" val="3916529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9256" y="1381124"/>
            <a:ext cx="10434150" cy="3570703"/>
          </a:xfrm>
          <a:prstGeom prst="rect">
            <a:avLst/>
          </a:prstGeom>
        </p:spPr>
      </p:pic>
      <p:sp>
        <p:nvSpPr>
          <p:cNvPr id="6" name="TextBox 5"/>
          <p:cNvSpPr txBox="1"/>
          <p:nvPr/>
        </p:nvSpPr>
        <p:spPr>
          <a:xfrm>
            <a:off x="761156" y="767441"/>
            <a:ext cx="9372600" cy="369332"/>
          </a:xfrm>
          <a:prstGeom prst="rect">
            <a:avLst/>
          </a:prstGeom>
          <a:noFill/>
        </p:spPr>
        <p:txBody>
          <a:bodyPr wrap="square" rtlCol="0">
            <a:spAutoFit/>
          </a:bodyPr>
          <a:lstStyle/>
          <a:p>
            <a:r>
              <a:rPr lang="en-US" dirty="0" smtClean="0"/>
              <a:t>As posted Spring 2015 WDD Program Advisory </a:t>
            </a:r>
            <a:endParaRPr lang="en-US" dirty="0"/>
          </a:p>
        </p:txBody>
      </p:sp>
    </p:spTree>
    <p:extLst>
      <p:ext uri="{BB962C8B-B14F-4D97-AF65-F5344CB8AC3E}">
        <p14:creationId xmlns:p14="http://schemas.microsoft.com/office/powerpoint/2010/main" val="2821954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1156" y="767441"/>
            <a:ext cx="9372600" cy="369332"/>
          </a:xfrm>
          <a:prstGeom prst="rect">
            <a:avLst/>
          </a:prstGeom>
          <a:noFill/>
        </p:spPr>
        <p:txBody>
          <a:bodyPr wrap="square" rtlCol="0">
            <a:spAutoFit/>
          </a:bodyPr>
          <a:lstStyle/>
          <a:p>
            <a:r>
              <a:rPr lang="en-US" dirty="0" smtClean="0"/>
              <a:t>Fall 2016 Advisory Meeting </a:t>
            </a:r>
            <a:endParaRPr lang="en-US" dirty="0"/>
          </a:p>
        </p:txBody>
      </p:sp>
      <p:pic>
        <p:nvPicPr>
          <p:cNvPr id="3" name="Picture 2"/>
          <p:cNvPicPr>
            <a:picLocks noChangeAspect="1"/>
          </p:cNvPicPr>
          <p:nvPr/>
        </p:nvPicPr>
        <p:blipFill>
          <a:blip r:embed="rId2"/>
          <a:stretch>
            <a:fillRect/>
          </a:stretch>
        </p:blipFill>
        <p:spPr>
          <a:xfrm>
            <a:off x="442988" y="1599704"/>
            <a:ext cx="11749012" cy="3711683"/>
          </a:xfrm>
          <a:prstGeom prst="rect">
            <a:avLst/>
          </a:prstGeom>
        </p:spPr>
      </p:pic>
    </p:spTree>
    <p:extLst>
      <p:ext uri="{BB962C8B-B14F-4D97-AF65-F5344CB8AC3E}">
        <p14:creationId xmlns:p14="http://schemas.microsoft.com/office/powerpoint/2010/main" val="1019717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1156" y="767441"/>
            <a:ext cx="9372600" cy="369332"/>
          </a:xfrm>
          <a:prstGeom prst="rect">
            <a:avLst/>
          </a:prstGeom>
          <a:noFill/>
        </p:spPr>
        <p:txBody>
          <a:bodyPr wrap="square" rtlCol="0">
            <a:spAutoFit/>
          </a:bodyPr>
          <a:lstStyle/>
          <a:p>
            <a:r>
              <a:rPr lang="en-US" dirty="0" smtClean="0"/>
              <a:t>Today’s Enrollment – Spring 2016</a:t>
            </a:r>
            <a:endParaRPr lang="en-US" dirty="0"/>
          </a:p>
        </p:txBody>
      </p:sp>
      <p:pic>
        <p:nvPicPr>
          <p:cNvPr id="2" name="Picture 1"/>
          <p:cNvPicPr>
            <a:picLocks noChangeAspect="1"/>
          </p:cNvPicPr>
          <p:nvPr/>
        </p:nvPicPr>
        <p:blipFill>
          <a:blip r:embed="rId2"/>
          <a:stretch>
            <a:fillRect/>
          </a:stretch>
        </p:blipFill>
        <p:spPr>
          <a:xfrm>
            <a:off x="633046" y="1859163"/>
            <a:ext cx="10619295" cy="3359951"/>
          </a:xfrm>
          <a:prstGeom prst="rect">
            <a:avLst/>
          </a:prstGeom>
        </p:spPr>
      </p:pic>
    </p:spTree>
    <p:extLst>
      <p:ext uri="{BB962C8B-B14F-4D97-AF65-F5344CB8AC3E}">
        <p14:creationId xmlns:p14="http://schemas.microsoft.com/office/powerpoint/2010/main" val="3455542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6286085"/>
              </p:ext>
            </p:extLst>
          </p:nvPr>
        </p:nvGraphicFramePr>
        <p:xfrm>
          <a:off x="9059594" y="1882065"/>
          <a:ext cx="2447779" cy="2648391"/>
        </p:xfrm>
        <a:graphic>
          <a:graphicData uri="http://schemas.openxmlformats.org/drawingml/2006/table">
            <a:tbl>
              <a:tblPr>
                <a:tableStyleId>{5C22544A-7EE6-4342-B048-85BDC9FD1C3A}</a:tableStyleId>
              </a:tblPr>
              <a:tblGrid>
                <a:gridCol w="1876265"/>
                <a:gridCol w="571514"/>
              </a:tblGrid>
              <a:tr h="151227">
                <a:tc>
                  <a:txBody>
                    <a:bodyPr/>
                    <a:lstStyle/>
                    <a:p>
                      <a:pPr algn="l" fontAlgn="b"/>
                      <a:r>
                        <a:rPr lang="en-US" sz="2800" u="none" strike="noStrike" dirty="0">
                          <a:effectLst/>
                        </a:rPr>
                        <a:t>Fall 2014</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90</a:t>
                      </a:r>
                      <a:endParaRPr lang="en-US" sz="2800" b="0" i="0" u="none" strike="noStrike">
                        <a:solidFill>
                          <a:srgbClr val="000000"/>
                        </a:solidFill>
                        <a:effectLst/>
                        <a:latin typeface="Calibri" panose="020F0502020204030204" pitchFamily="34" charset="0"/>
                      </a:endParaRPr>
                    </a:p>
                  </a:txBody>
                  <a:tcPr marL="9525" marR="9525" marT="9525" marB="0" anchor="b"/>
                </a:tc>
              </a:tr>
              <a:tr h="685800">
                <a:tc>
                  <a:txBody>
                    <a:bodyPr/>
                    <a:lstStyle/>
                    <a:p>
                      <a:pPr algn="l" fontAlgn="b"/>
                      <a:r>
                        <a:rPr lang="en-US" sz="2800" u="none" strike="noStrike" dirty="0">
                          <a:effectLst/>
                        </a:rPr>
                        <a:t>Spring 2015</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95</a:t>
                      </a:r>
                      <a:endParaRPr lang="en-US" sz="2800" b="0" i="0" u="none" strike="noStrike">
                        <a:solidFill>
                          <a:srgbClr val="000000"/>
                        </a:solidFill>
                        <a:effectLst/>
                        <a:latin typeface="Calibri" panose="020F0502020204030204" pitchFamily="34" charset="0"/>
                      </a:endParaRPr>
                    </a:p>
                  </a:txBody>
                  <a:tcPr marL="9525" marR="9525" marT="9525" marB="0" anchor="b"/>
                </a:tc>
              </a:tr>
              <a:tr h="685800">
                <a:tc>
                  <a:txBody>
                    <a:bodyPr/>
                    <a:lstStyle/>
                    <a:p>
                      <a:pPr algn="l" fontAlgn="b"/>
                      <a:r>
                        <a:rPr lang="en-US" sz="2800" u="none" strike="noStrike" dirty="0">
                          <a:effectLst/>
                        </a:rPr>
                        <a:t>Fall 2015</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105</a:t>
                      </a:r>
                      <a:endParaRPr lang="en-US" sz="2800" b="0" i="0" u="none" strike="noStrike">
                        <a:solidFill>
                          <a:srgbClr val="000000"/>
                        </a:solidFill>
                        <a:effectLst/>
                        <a:latin typeface="Calibri" panose="020F0502020204030204" pitchFamily="34" charset="0"/>
                      </a:endParaRPr>
                    </a:p>
                  </a:txBody>
                  <a:tcPr marL="9525" marR="9525" marT="9525" marB="0" anchor="b"/>
                </a:tc>
              </a:tr>
              <a:tr h="840546">
                <a:tc>
                  <a:txBody>
                    <a:bodyPr/>
                    <a:lstStyle/>
                    <a:p>
                      <a:pPr algn="l" fontAlgn="b"/>
                      <a:r>
                        <a:rPr lang="en-US" sz="2800" b="1" u="none" strike="noStrike" dirty="0">
                          <a:effectLst/>
                        </a:rPr>
                        <a:t>Spring 2016</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b="1" u="none" strike="noStrike" dirty="0">
                          <a:effectLst/>
                        </a:rPr>
                        <a:t>97</a:t>
                      </a:r>
                      <a:endParaRPr lang="en-US" sz="28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19646760"/>
              </p:ext>
            </p:extLst>
          </p:nvPr>
        </p:nvGraphicFramePr>
        <p:xfrm>
          <a:off x="429844" y="2346959"/>
          <a:ext cx="7296262" cy="1718605"/>
        </p:xfrm>
        <a:graphic>
          <a:graphicData uri="http://schemas.openxmlformats.org/drawingml/2006/table">
            <a:tbl>
              <a:tblPr>
                <a:tableStyleId>{5C22544A-7EE6-4342-B048-85BDC9FD1C3A}</a:tableStyleId>
              </a:tblPr>
              <a:tblGrid>
                <a:gridCol w="2150690"/>
                <a:gridCol w="1286393"/>
                <a:gridCol w="1286393"/>
                <a:gridCol w="1286393"/>
                <a:gridCol w="1286393"/>
              </a:tblGrid>
              <a:tr h="400732">
                <a:tc>
                  <a:txBody>
                    <a:bodyPr/>
                    <a:lstStyle/>
                    <a:p>
                      <a:pPr algn="l" fontAlgn="b"/>
                      <a:endParaRPr lang="en-US" sz="1900" b="0" i="0" u="none" strike="noStrike" dirty="0">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a:effectLst/>
                        </a:rPr>
                        <a:t>Fall 14</a:t>
                      </a:r>
                      <a:endParaRPr lang="en-US" sz="1900" b="0" i="0" u="none" strike="noStrike">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dirty="0" err="1">
                          <a:effectLst/>
                        </a:rPr>
                        <a:t>Sp</a:t>
                      </a:r>
                      <a:r>
                        <a:rPr lang="en-US" sz="1900" u="none" strike="noStrike" dirty="0">
                          <a:effectLst/>
                        </a:rPr>
                        <a:t> 15</a:t>
                      </a:r>
                      <a:endParaRPr lang="en-US" sz="1900" b="0" i="0" u="none" strike="noStrike" dirty="0">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a:effectLst/>
                        </a:rPr>
                        <a:t>Fall 15</a:t>
                      </a:r>
                      <a:endParaRPr lang="en-US" sz="1900" b="0" i="0" u="none" strike="noStrike">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a:effectLst/>
                        </a:rPr>
                        <a:t>Sp 16</a:t>
                      </a:r>
                      <a:endParaRPr lang="en-US" sz="1900" b="0" i="0" u="none" strike="noStrike">
                        <a:solidFill>
                          <a:srgbClr val="000000"/>
                        </a:solidFill>
                        <a:effectLst/>
                        <a:latin typeface="Calibri" panose="020F0502020204030204" pitchFamily="34" charset="0"/>
                      </a:endParaRPr>
                    </a:p>
                  </a:txBody>
                  <a:tcPr marL="16588" marR="16588" marT="16588" marB="0" anchor="b"/>
                </a:tc>
              </a:tr>
              <a:tr h="439291">
                <a:tc>
                  <a:txBody>
                    <a:bodyPr/>
                    <a:lstStyle/>
                    <a:p>
                      <a:pPr algn="l" fontAlgn="b"/>
                      <a:r>
                        <a:rPr lang="en-US" sz="1900" u="none" strike="noStrike">
                          <a:effectLst/>
                        </a:rPr>
                        <a:t>Web &amp; GD AAT</a:t>
                      </a:r>
                      <a:endParaRPr lang="en-US" sz="1900" b="0" i="0" u="none" strike="noStrike">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dirty="0">
                          <a:effectLst/>
                        </a:rPr>
                        <a:t>42</a:t>
                      </a:r>
                      <a:endParaRPr lang="en-US" sz="1900" b="0" i="0" u="none" strike="noStrike" dirty="0">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a:effectLst/>
                        </a:rPr>
                        <a:t>42</a:t>
                      </a:r>
                      <a:endParaRPr lang="en-US" sz="1900" b="0" i="0" u="none" strike="noStrike">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a:effectLst/>
                        </a:rPr>
                        <a:t>47</a:t>
                      </a:r>
                      <a:endParaRPr lang="en-US" sz="1900" b="0" i="0" u="none" strike="noStrike">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a:effectLst/>
                        </a:rPr>
                        <a:t>48</a:t>
                      </a:r>
                      <a:endParaRPr lang="en-US" sz="1900" b="0" i="0" u="none" strike="noStrike">
                        <a:solidFill>
                          <a:srgbClr val="000000"/>
                        </a:solidFill>
                        <a:effectLst/>
                        <a:latin typeface="Calibri" panose="020F0502020204030204" pitchFamily="34" charset="0"/>
                      </a:endParaRPr>
                    </a:p>
                  </a:txBody>
                  <a:tcPr marL="16588" marR="16588" marT="16588" marB="0" anchor="b"/>
                </a:tc>
              </a:tr>
              <a:tr h="439291">
                <a:tc>
                  <a:txBody>
                    <a:bodyPr/>
                    <a:lstStyle/>
                    <a:p>
                      <a:pPr algn="l" fontAlgn="b"/>
                      <a:r>
                        <a:rPr lang="en-US" sz="1900" u="none" strike="noStrike">
                          <a:effectLst/>
                        </a:rPr>
                        <a:t>Web Dev AAT</a:t>
                      </a:r>
                      <a:endParaRPr lang="en-US" sz="1900" b="0" i="0" u="none" strike="noStrike">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a:effectLst/>
                        </a:rPr>
                        <a:t>27</a:t>
                      </a:r>
                      <a:endParaRPr lang="en-US" sz="1900" b="0" i="0" u="none" strike="noStrike">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a:effectLst/>
                        </a:rPr>
                        <a:t>31</a:t>
                      </a:r>
                      <a:endParaRPr lang="en-US" sz="1900" b="0" i="0" u="none" strike="noStrike">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a:effectLst/>
                        </a:rPr>
                        <a:t>35</a:t>
                      </a:r>
                      <a:endParaRPr lang="en-US" sz="1900" b="0" i="0" u="none" strike="noStrike">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a:effectLst/>
                        </a:rPr>
                        <a:t>27</a:t>
                      </a:r>
                      <a:endParaRPr lang="en-US" sz="1900" b="0" i="0" u="none" strike="noStrike">
                        <a:solidFill>
                          <a:srgbClr val="000000"/>
                        </a:solidFill>
                        <a:effectLst/>
                        <a:latin typeface="Calibri" panose="020F0502020204030204" pitchFamily="34" charset="0"/>
                      </a:endParaRPr>
                    </a:p>
                  </a:txBody>
                  <a:tcPr marL="16588" marR="16588" marT="16588" marB="0" anchor="b"/>
                </a:tc>
              </a:tr>
              <a:tr h="439291">
                <a:tc>
                  <a:txBody>
                    <a:bodyPr/>
                    <a:lstStyle/>
                    <a:p>
                      <a:pPr algn="l" fontAlgn="b"/>
                      <a:r>
                        <a:rPr lang="en-US" sz="1900" u="none" strike="noStrike" dirty="0">
                          <a:effectLst/>
                        </a:rPr>
                        <a:t>All WDD Certs</a:t>
                      </a:r>
                      <a:endParaRPr lang="en-US" sz="1900" b="0" i="0" u="none" strike="noStrike" dirty="0">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dirty="0">
                          <a:effectLst/>
                        </a:rPr>
                        <a:t>19</a:t>
                      </a:r>
                      <a:endParaRPr lang="en-US" sz="1900" b="0" i="0" u="none" strike="noStrike" dirty="0">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a:effectLst/>
                        </a:rPr>
                        <a:t>21</a:t>
                      </a:r>
                      <a:endParaRPr lang="en-US" sz="1900" b="0" i="0" u="none" strike="noStrike">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a:effectLst/>
                        </a:rPr>
                        <a:t>23</a:t>
                      </a:r>
                      <a:endParaRPr lang="en-US" sz="1900" b="0" i="0" u="none" strike="noStrike">
                        <a:solidFill>
                          <a:srgbClr val="000000"/>
                        </a:solidFill>
                        <a:effectLst/>
                        <a:latin typeface="Calibri" panose="020F0502020204030204" pitchFamily="34" charset="0"/>
                      </a:endParaRPr>
                    </a:p>
                  </a:txBody>
                  <a:tcPr marL="16588" marR="16588" marT="16588" marB="0" anchor="b"/>
                </a:tc>
                <a:tc>
                  <a:txBody>
                    <a:bodyPr/>
                    <a:lstStyle/>
                    <a:p>
                      <a:pPr algn="r" fontAlgn="b"/>
                      <a:r>
                        <a:rPr lang="en-US" sz="1900" u="none" strike="noStrike" dirty="0">
                          <a:effectLst/>
                        </a:rPr>
                        <a:t>21</a:t>
                      </a:r>
                      <a:endParaRPr lang="en-US" sz="1900" b="0" i="0" u="none" strike="noStrike" dirty="0">
                        <a:solidFill>
                          <a:srgbClr val="000000"/>
                        </a:solidFill>
                        <a:effectLst/>
                        <a:latin typeface="Calibri" panose="020F0502020204030204" pitchFamily="34" charset="0"/>
                      </a:endParaRPr>
                    </a:p>
                  </a:txBody>
                  <a:tcPr marL="16588" marR="16588" marT="16588" marB="0" anchor="b"/>
                </a:tc>
              </a:tr>
            </a:tbl>
          </a:graphicData>
        </a:graphic>
      </p:graphicFrame>
      <p:sp>
        <p:nvSpPr>
          <p:cNvPr id="7" name="TextBox 6"/>
          <p:cNvSpPr txBox="1"/>
          <p:nvPr/>
        </p:nvSpPr>
        <p:spPr>
          <a:xfrm>
            <a:off x="1048820" y="969108"/>
            <a:ext cx="6350784" cy="1200329"/>
          </a:xfrm>
          <a:prstGeom prst="rect">
            <a:avLst/>
          </a:prstGeom>
          <a:noFill/>
        </p:spPr>
        <p:txBody>
          <a:bodyPr wrap="square" rtlCol="0">
            <a:spAutoFit/>
          </a:bodyPr>
          <a:lstStyle/>
          <a:p>
            <a:pPr algn="ctr"/>
            <a:r>
              <a:rPr lang="en-US" sz="3600" dirty="0" smtClean="0"/>
              <a:t>WDD Enrollment </a:t>
            </a:r>
            <a:br>
              <a:rPr lang="en-US" sz="3600" dirty="0" smtClean="0"/>
            </a:br>
            <a:r>
              <a:rPr lang="en-US" sz="3600" dirty="0" smtClean="0"/>
              <a:t>Across the Quarters</a:t>
            </a:r>
            <a:endParaRPr lang="en-US" sz="3600" dirty="0"/>
          </a:p>
        </p:txBody>
      </p:sp>
      <p:sp>
        <p:nvSpPr>
          <p:cNvPr id="9" name="TextBox 8"/>
          <p:cNvSpPr txBox="1"/>
          <p:nvPr/>
        </p:nvSpPr>
        <p:spPr>
          <a:xfrm>
            <a:off x="8799341" y="1169162"/>
            <a:ext cx="2968284" cy="400110"/>
          </a:xfrm>
          <a:prstGeom prst="rect">
            <a:avLst/>
          </a:prstGeom>
          <a:noFill/>
        </p:spPr>
        <p:txBody>
          <a:bodyPr wrap="square" rtlCol="0">
            <a:spAutoFit/>
          </a:bodyPr>
          <a:lstStyle/>
          <a:p>
            <a:pPr algn="ctr"/>
            <a:r>
              <a:rPr lang="en-US" sz="2000" b="1" dirty="0"/>
              <a:t> </a:t>
            </a:r>
            <a:r>
              <a:rPr lang="en-US" sz="2000" b="1" dirty="0" smtClean="0"/>
              <a:t>Totals for WDD *</a:t>
            </a:r>
          </a:p>
        </p:txBody>
      </p:sp>
      <p:sp>
        <p:nvSpPr>
          <p:cNvPr id="10" name="TextBox 9"/>
          <p:cNvSpPr txBox="1"/>
          <p:nvPr/>
        </p:nvSpPr>
        <p:spPr>
          <a:xfrm>
            <a:off x="9059594" y="5247249"/>
            <a:ext cx="2912013" cy="923330"/>
          </a:xfrm>
          <a:prstGeom prst="rect">
            <a:avLst/>
          </a:prstGeom>
          <a:noFill/>
        </p:spPr>
        <p:txBody>
          <a:bodyPr wrap="square" rtlCol="0">
            <a:spAutoFit/>
          </a:bodyPr>
          <a:lstStyle/>
          <a:p>
            <a:r>
              <a:rPr lang="en-US" dirty="0" smtClean="0"/>
              <a:t>* With some adjustment from transition from old WDD AAT </a:t>
            </a:r>
            <a:endParaRPr lang="en-US" dirty="0"/>
          </a:p>
        </p:txBody>
      </p:sp>
    </p:spTree>
    <p:extLst>
      <p:ext uri="{BB962C8B-B14F-4D97-AF65-F5344CB8AC3E}">
        <p14:creationId xmlns:p14="http://schemas.microsoft.com/office/powerpoint/2010/main" val="3112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Web Development 2015-16</a:t>
            </a:r>
            <a:endParaRPr lang="en-US" dirty="0"/>
          </a:p>
        </p:txBody>
      </p:sp>
      <p:sp>
        <p:nvSpPr>
          <p:cNvPr id="3" name="Content Placeholder 2"/>
          <p:cNvSpPr>
            <a:spLocks noGrp="1"/>
          </p:cNvSpPr>
          <p:nvPr>
            <p:ph idx="1"/>
          </p:nvPr>
        </p:nvSpPr>
        <p:spPr>
          <a:xfrm>
            <a:off x="838200" y="1503094"/>
            <a:ext cx="10515600" cy="4351338"/>
          </a:xfrm>
        </p:spPr>
        <p:txBody>
          <a:bodyPr>
            <a:normAutofit/>
          </a:bodyPr>
          <a:lstStyle/>
          <a:p>
            <a:r>
              <a:rPr lang="en-US" sz="3600" dirty="0" smtClean="0"/>
              <a:t>Enrollment in CTEC 121 and 122 is strong</a:t>
            </a:r>
          </a:p>
          <a:p>
            <a:r>
              <a:rPr lang="en-US" sz="3600" dirty="0" smtClean="0"/>
              <a:t>Moving beyond two </a:t>
            </a:r>
            <a:r>
              <a:rPr lang="en-US" sz="3600" dirty="0" err="1" smtClean="0"/>
              <a:t>prereq</a:t>
            </a:r>
            <a:r>
              <a:rPr lang="en-US" sz="3600" dirty="0" smtClean="0"/>
              <a:t> classes to CTEC 126, 127 and beyond a concern</a:t>
            </a:r>
          </a:p>
          <a:p>
            <a:r>
              <a:rPr lang="en-US" sz="3600" dirty="0"/>
              <a:t> </a:t>
            </a:r>
            <a:r>
              <a:rPr lang="en-US" sz="3600" dirty="0" smtClean="0"/>
              <a:t>Addressed lower enrollment for second year Web coding classes with “cluster staging” combined</a:t>
            </a:r>
          </a:p>
          <a:p>
            <a:pPr lvl="1"/>
            <a:r>
              <a:rPr lang="en-US" sz="3200" dirty="0"/>
              <a:t> </a:t>
            </a:r>
            <a:r>
              <a:rPr lang="en-US" sz="3200" dirty="0" smtClean="0"/>
              <a:t>CTEC 227 PHP with SQL I </a:t>
            </a:r>
          </a:p>
          <a:p>
            <a:pPr lvl="1"/>
            <a:r>
              <a:rPr lang="en-US" sz="3200" dirty="0" smtClean="0"/>
              <a:t>CTEC 226 API &amp; Advanced Integration</a:t>
            </a:r>
          </a:p>
          <a:p>
            <a:pPr lvl="1"/>
            <a:r>
              <a:rPr lang="en-US" sz="3200" dirty="0" smtClean="0"/>
              <a:t>CTEC 260 </a:t>
            </a:r>
            <a:r>
              <a:rPr lang="en-US" sz="3200" dirty="0" err="1" smtClean="0"/>
              <a:t>WordPress</a:t>
            </a:r>
            <a:r>
              <a:rPr lang="en-US" sz="3200" dirty="0" smtClean="0"/>
              <a:t> II (Development)</a:t>
            </a:r>
          </a:p>
        </p:txBody>
      </p:sp>
    </p:spTree>
    <p:extLst>
      <p:ext uri="{BB962C8B-B14F-4D97-AF65-F5344CB8AC3E}">
        <p14:creationId xmlns:p14="http://schemas.microsoft.com/office/powerpoint/2010/main" val="2091659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TotalTime>
  <Words>797</Words>
  <Application>Microsoft Office PowerPoint</Application>
  <PresentationFormat>Widescreen</PresentationFormat>
  <Paragraphs>184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PowerPoint Presentation</vt:lpstr>
      <vt:lpstr>Cathy Sherick: Office of Instruction</vt:lpstr>
      <vt:lpstr>Director/division chair Report I </vt:lpstr>
      <vt:lpstr>PowerPoint Presentation</vt:lpstr>
      <vt:lpstr>PowerPoint Presentation</vt:lpstr>
      <vt:lpstr>PowerPoint Presentation</vt:lpstr>
      <vt:lpstr>PowerPoint Presentation</vt:lpstr>
      <vt:lpstr>PowerPoint Presentation</vt:lpstr>
      <vt:lpstr>Web Development 2015-16</vt:lpstr>
      <vt:lpstr>CTEC &amp; Web Development  2016-17 Challenges </vt:lpstr>
      <vt:lpstr>CTEC &amp; Web Development  2015-16 Highlights I</vt:lpstr>
      <vt:lpstr>CTEC &amp; Web Development  2015-16 Highlights I </vt:lpstr>
      <vt:lpstr>PowerPoint Presentation</vt:lpstr>
      <vt:lpstr>PowerPoint Presentation</vt:lpstr>
      <vt:lpstr>Director/division chair Report I </vt:lpstr>
      <vt:lpstr>Items from 2014-15 Plan</vt:lpstr>
      <vt:lpstr>More Current Work Plan Items</vt:lpstr>
      <vt:lpstr>Needed Items for Work  Plan Update </vt:lpstr>
      <vt:lpstr>Review of Changes  to Web Development  for 2016-17 Catalog </vt:lpstr>
      <vt:lpstr>Outcomes of these Catalog Changes</vt:lpstr>
      <vt:lpstr>PowerPoint Presentation</vt:lpstr>
      <vt:lpstr>PowerPoint Presentation</vt:lpstr>
      <vt:lpstr>Returning to CTEC &amp; Web Development  2016-17 Challenges  (from earlier in meeting) </vt:lpstr>
      <vt:lpstr>Solutions for more  CTEC 126 &amp; 127 Qualifiers I </vt:lpstr>
      <vt:lpstr>PowerPoint Presentation</vt:lpstr>
      <vt:lpstr>PTCS 110  Professional Technical Computational Skills</vt:lpstr>
      <vt:lpstr>For 2016-17 Catalog: CTEC 112  Programming Essentials</vt:lpstr>
      <vt:lpstr>Roles of CTEC 112  Programming Essentials</vt:lpstr>
      <vt:lpstr>For 2016-17 Catalog: CTEC 112  Programming Essentials</vt:lpstr>
      <vt:lpstr>Solutions for more  CTEC 126 JavaScript &amp; 127 PHP Qualifiers II </vt:lpstr>
      <vt:lpstr>Staging and Content Concerns CTEC 227, 228 &amp; 260 Classes</vt:lpstr>
      <vt:lpstr>Addressing Solutions for 2017-18 Catalog I New Course: CTEC 265 Applied Web Development  </vt:lpstr>
      <vt:lpstr>Addressing Solutions for  2017-18 Catalog I Addition of HDEV 200</vt:lpstr>
      <vt:lpstr>Addressing Solutions for  2017-18 Catalog III Addition of CTEC 293</vt:lpstr>
      <vt:lpstr>PowerPoint Presentation</vt:lpstr>
      <vt:lpstr>PowerPoint Presentation</vt:lpstr>
    </vt:vector>
  </TitlesOfParts>
  <Company>Clark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Design &amp; Development Program Advisory</dc:title>
  <dc:creator>Hughes, Robert</dc:creator>
  <cp:lastModifiedBy>Farron, Nichola</cp:lastModifiedBy>
  <cp:revision>65</cp:revision>
  <cp:lastPrinted>2016-06-02T15:08:57Z</cp:lastPrinted>
  <dcterms:created xsi:type="dcterms:W3CDTF">2014-10-26T20:25:21Z</dcterms:created>
  <dcterms:modified xsi:type="dcterms:W3CDTF">2016-06-06T17:35:33Z</dcterms:modified>
</cp:coreProperties>
</file>